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y="5143500" cx="9144000"/>
  <p:notesSz cx="6858000" cy="9144000"/>
  <p:embeddedFontLst>
    <p:embeddedFont>
      <p:font typeface="Roboto Slab"/>
      <p:regular r:id="rId26"/>
      <p:bold r:id="rId27"/>
    </p:embeddedFont>
    <p:embeddedFont>
      <p:font typeface="Roboto"/>
      <p:regular r:id="rId28"/>
      <p:bold r:id="rId29"/>
      <p:italic r:id="rId30"/>
      <p:boldItalic r:id="rId31"/>
    </p:embeddedFont>
    <p:embeddedFont>
      <p:font typeface="Merriweather"/>
      <p:regular r:id="rId32"/>
      <p:bold r:id="rId33"/>
      <p:italic r:id="rId34"/>
      <p:boldItalic r:id="rId3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RobotoSlab-regular.fntdata"/><Relationship Id="rId25" Type="http://schemas.openxmlformats.org/officeDocument/2006/relationships/slide" Target="slides/slide21.xml"/><Relationship Id="rId28" Type="http://schemas.openxmlformats.org/officeDocument/2006/relationships/font" Target="fonts/Roboto-regular.fntdata"/><Relationship Id="rId27" Type="http://schemas.openxmlformats.org/officeDocument/2006/relationships/font" Target="fonts/RobotoSlab-bold.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Roboto-bold.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Roboto-boldItalic.fntdata"/><Relationship Id="rId30" Type="http://schemas.openxmlformats.org/officeDocument/2006/relationships/font" Target="fonts/Roboto-italic.fntdata"/><Relationship Id="rId11" Type="http://schemas.openxmlformats.org/officeDocument/2006/relationships/slide" Target="slides/slide7.xml"/><Relationship Id="rId33" Type="http://schemas.openxmlformats.org/officeDocument/2006/relationships/font" Target="fonts/Merriweather-bold.fntdata"/><Relationship Id="rId10" Type="http://schemas.openxmlformats.org/officeDocument/2006/relationships/slide" Target="slides/slide6.xml"/><Relationship Id="rId32" Type="http://schemas.openxmlformats.org/officeDocument/2006/relationships/font" Target="fonts/Merriweather-regular.fntdata"/><Relationship Id="rId13" Type="http://schemas.openxmlformats.org/officeDocument/2006/relationships/slide" Target="slides/slide9.xml"/><Relationship Id="rId35" Type="http://schemas.openxmlformats.org/officeDocument/2006/relationships/font" Target="fonts/Merriweather-boldItalic.fntdata"/><Relationship Id="rId12" Type="http://schemas.openxmlformats.org/officeDocument/2006/relationships/slide" Target="slides/slide8.xml"/><Relationship Id="rId34" Type="http://schemas.openxmlformats.org/officeDocument/2006/relationships/font" Target="fonts/Merriweather-italic.fntdata"/><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Revision:  04/20/2021</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d3447e7dc0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d3447e7dc0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d3447e7dc0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d3447e7dc0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d3447e7dc0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d3447e7dc0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d3447e7dc0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d3447e7dc0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d3447e7dc0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d3447e7dc0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d3447e7dc0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d3447e7dc0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d3447e7dc0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d3447e7dc0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d3447e7dc0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d3447e7dc0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d3447e7dc0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d3447e7dc0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d3447e7dc0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d3447e7dc0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d3447e7dc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d3447e7dc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d3447e7dc0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d3447e7dc0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d3447e7dc0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d3447e7dc0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d3447e7dc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d3447e7dc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rgbClr val="1A1A1A"/>
                </a:solidFill>
                <a:highlight>
                  <a:srgbClr val="FFFFFF"/>
                </a:highlight>
                <a:latin typeface="Merriweather"/>
                <a:ea typeface="Merriweather"/>
                <a:cs typeface="Merriweather"/>
                <a:sym typeface="Merriweather"/>
              </a:rPr>
              <a:t>From this statement, it can be seen that institutional safety and security will usually trump inmate rights when the two collide in Court.</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d3447e7dc0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d3447e7dc0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d3447e7dc0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d3447e7dc0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d3447e7dc0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d3447e7dc0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d3447e7dc0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d3447e7dc0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d3447e7dc0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d3447e7dc0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d3447e7dc0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d3447e7dc0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court discusses this right at length in the case of </a:t>
            </a:r>
            <a:r>
              <a:rPr i="1" lang="en"/>
              <a:t>Johnson v. Avery</a:t>
            </a:r>
            <a:r>
              <a:rPr lang="en"/>
              <a:t> (1969).</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Introduction to Criminal Justice</a:t>
            </a:r>
            <a:endParaRPr/>
          </a:p>
        </p:txBody>
      </p:sp>
      <p:sp>
        <p:nvSpPr>
          <p:cNvPr id="64" name="Google Shape;64;p1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Section 6.3:  Prisoner’s Rights</a:t>
            </a:r>
            <a:endParaRPr/>
          </a:p>
        </p:txBody>
      </p:sp>
      <p:sp>
        <p:nvSpPr>
          <p:cNvPr id="65" name="Google Shape;65;p13"/>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6" name="Google Shape;66;p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Freedom from Retaliation </a:t>
            </a:r>
            <a:endParaRPr/>
          </a:p>
        </p:txBody>
      </p:sp>
      <p:sp>
        <p:nvSpPr>
          <p:cNvPr id="128" name="Google Shape;128;p2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Inmates who file complaints, grievances, and lawsuits against prison staff have a constitutional right to be free from retaliation. </a:t>
            </a:r>
            <a:endParaRPr/>
          </a:p>
          <a:p>
            <a:pPr indent="0" lvl="0" marL="0" rtl="0" algn="l">
              <a:spcBef>
                <a:spcPts val="1600"/>
              </a:spcBef>
              <a:spcAft>
                <a:spcPts val="0"/>
              </a:spcAft>
              <a:buNone/>
            </a:pPr>
            <a:r>
              <a:rPr lang="en"/>
              <a:t>The Supreme Court based this right on the logic that retaliation by prison staff hampers the exercise of protected constitutional rights. </a:t>
            </a:r>
            <a:endParaRPr/>
          </a:p>
          <a:p>
            <a:pPr indent="0" lvl="0" marL="0" rtl="0" algn="l">
              <a:spcBef>
                <a:spcPts val="1600"/>
              </a:spcBef>
              <a:spcAft>
                <a:spcPts val="0"/>
              </a:spcAft>
              <a:buNone/>
            </a:pPr>
            <a:r>
              <a:rPr lang="en"/>
              <a:t>In practice, this right has been difficult for inmates to assert. </a:t>
            </a:r>
            <a:endParaRPr/>
          </a:p>
          <a:p>
            <a:pPr indent="0" lvl="0" marL="0" rtl="0" algn="l">
              <a:spcBef>
                <a:spcPts val="1600"/>
              </a:spcBef>
              <a:spcAft>
                <a:spcPts val="1600"/>
              </a:spcAft>
              <a:buNone/>
            </a:pPr>
            <a:r>
              <a:rPr lang="en"/>
              <a:t>Prison staff can often find legitimate reasons for taking action that was intended as retaliation.</a:t>
            </a:r>
            <a:endParaRPr/>
          </a:p>
        </p:txBody>
      </p:sp>
      <p:sp>
        <p:nvSpPr>
          <p:cNvPr id="129" name="Google Shape;129;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Disciplinary Proceedings </a:t>
            </a:r>
            <a:endParaRPr/>
          </a:p>
        </p:txBody>
      </p:sp>
      <p:sp>
        <p:nvSpPr>
          <p:cNvPr id="135" name="Google Shape;135;p2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the landmark case of </a:t>
            </a:r>
            <a:r>
              <a:rPr i="1" lang="en"/>
              <a:t>Wolff v. McDonnell</a:t>
            </a:r>
            <a:r>
              <a:rPr lang="en"/>
              <a:t> (1974), the Supreme Court defined the contours of prisoner rights during prison disciplinary proceedings. </a:t>
            </a:r>
            <a:endParaRPr/>
          </a:p>
          <a:p>
            <a:pPr indent="0" lvl="0" marL="0" rtl="0" algn="l">
              <a:spcBef>
                <a:spcPts val="1600"/>
              </a:spcBef>
              <a:spcAft>
                <a:spcPts val="1600"/>
              </a:spcAft>
              <a:buNone/>
            </a:pPr>
            <a:r>
              <a:rPr lang="en"/>
              <a:t>While not all due process rights due a criminal defendant were due the prisoner in a disciplinary proceeding, some rights were preserved.</a:t>
            </a:r>
            <a:endParaRPr/>
          </a:p>
        </p:txBody>
      </p:sp>
      <p:sp>
        <p:nvSpPr>
          <p:cNvPr id="136" name="Google Shape;136;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i="1" lang="en"/>
              <a:t>Wolff</a:t>
            </a:r>
            <a:r>
              <a:rPr lang="en"/>
              <a:t>: Advanced Notice </a:t>
            </a:r>
            <a:endParaRPr/>
          </a:p>
        </p:txBody>
      </p:sp>
      <p:sp>
        <p:nvSpPr>
          <p:cNvPr id="142" name="Google Shape;142;p2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Advance written notice of charges must be given to the disciplinary action inmate, no less than 24 hours before his appearance before the Adjustment Committee.</a:t>
            </a:r>
            <a:endParaRPr/>
          </a:p>
        </p:txBody>
      </p:sp>
      <p:sp>
        <p:nvSpPr>
          <p:cNvPr id="143" name="Google Shape;143;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i="1" lang="en"/>
              <a:t>Wolff</a:t>
            </a:r>
            <a:r>
              <a:rPr lang="en"/>
              <a:t>: Record of Evidence</a:t>
            </a:r>
            <a:endParaRPr/>
          </a:p>
        </p:txBody>
      </p:sp>
      <p:sp>
        <p:nvSpPr>
          <p:cNvPr id="149" name="Google Shape;149;p2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There must be a written statement by the factfinders as to the evidence relied on and reasons for the disciplinary action.</a:t>
            </a:r>
            <a:endParaRPr/>
          </a:p>
        </p:txBody>
      </p:sp>
      <p:sp>
        <p:nvSpPr>
          <p:cNvPr id="150" name="Google Shape;150;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i="1" lang="en"/>
              <a:t>Wolff</a:t>
            </a:r>
            <a:r>
              <a:rPr lang="en"/>
              <a:t>: Preparing a Defense</a:t>
            </a:r>
            <a:endParaRPr/>
          </a:p>
        </p:txBody>
      </p:sp>
      <p:sp>
        <p:nvSpPr>
          <p:cNvPr id="156" name="Google Shape;156;p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 inmate should be allowed to call witnesses and present documentary evidence in his defense if permitting him to do so will not jeopardize institutional safety or correctional goals.</a:t>
            </a:r>
            <a:endParaRPr/>
          </a:p>
        </p:txBody>
      </p:sp>
      <p:sp>
        <p:nvSpPr>
          <p:cNvPr id="157" name="Google Shape;157;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i="1" lang="en"/>
              <a:t>Wolff</a:t>
            </a:r>
            <a:r>
              <a:rPr lang="en"/>
              <a:t>: </a:t>
            </a:r>
            <a:r>
              <a:rPr lang="en"/>
              <a:t>Confrontation</a:t>
            </a:r>
            <a:endParaRPr/>
          </a:p>
        </p:txBody>
      </p:sp>
      <p:sp>
        <p:nvSpPr>
          <p:cNvPr id="163" name="Google Shape;163;p2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 inmate has </a:t>
            </a:r>
            <a:r>
              <a:rPr lang="en" u="sng"/>
              <a:t>no</a:t>
            </a:r>
            <a:r>
              <a:rPr lang="en"/>
              <a:t> constitutional right to confrontation and cross-examination in prison disciplinary proceedings, such procedures in the current environment, where prison disruption remains a serious concern, being discretionary with the prison officials.</a:t>
            </a:r>
            <a:endParaRPr/>
          </a:p>
        </p:txBody>
      </p:sp>
      <p:sp>
        <p:nvSpPr>
          <p:cNvPr id="164" name="Google Shape;164;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i="1" lang="en"/>
              <a:t>Wolff</a:t>
            </a:r>
            <a:r>
              <a:rPr lang="en"/>
              <a:t>: Appointed Counsel </a:t>
            </a:r>
            <a:endParaRPr/>
          </a:p>
        </p:txBody>
      </p:sp>
      <p:sp>
        <p:nvSpPr>
          <p:cNvPr id="170" name="Google Shape;170;p2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Inmates have </a:t>
            </a:r>
            <a:r>
              <a:rPr lang="en" u="sng"/>
              <a:t>no</a:t>
            </a:r>
            <a:r>
              <a:rPr lang="en"/>
              <a:t> right to retained or appointed counsel.</a:t>
            </a:r>
            <a:endParaRPr/>
          </a:p>
        </p:txBody>
      </p:sp>
      <p:sp>
        <p:nvSpPr>
          <p:cNvPr id="171" name="Google Shape;171;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Right to Privacy </a:t>
            </a:r>
            <a:endParaRPr/>
          </a:p>
        </p:txBody>
      </p:sp>
      <p:sp>
        <p:nvSpPr>
          <p:cNvPr id="177" name="Google Shape;177;p29"/>
          <p:cNvSpPr txBox="1"/>
          <p:nvPr>
            <p:ph idx="1" type="body"/>
          </p:nvPr>
        </p:nvSpPr>
        <p:spPr>
          <a:xfrm>
            <a:off x="387900" y="1268150"/>
            <a:ext cx="8368200" cy="33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right to privacy is closely related to the law of search and seizure. </a:t>
            </a:r>
            <a:endParaRPr/>
          </a:p>
          <a:p>
            <a:pPr indent="0" lvl="0" marL="0" rtl="0" algn="l">
              <a:spcBef>
                <a:spcPts val="1600"/>
              </a:spcBef>
              <a:spcAft>
                <a:spcPts val="0"/>
              </a:spcAft>
              <a:buNone/>
            </a:pPr>
            <a:r>
              <a:rPr lang="en"/>
              <a:t>In the landmark case of </a:t>
            </a:r>
            <a:r>
              <a:rPr i="1" lang="en"/>
              <a:t>Hudson v. Palmer</a:t>
            </a:r>
            <a:r>
              <a:rPr lang="en"/>
              <a:t> (1984), the Court determined that inmates do not have a reasonable expectation of privacy in their living quarters. </a:t>
            </a:r>
            <a:endParaRPr/>
          </a:p>
          <a:p>
            <a:pPr indent="0" lvl="0" marL="0" rtl="0" algn="l">
              <a:spcBef>
                <a:spcPts val="1600"/>
              </a:spcBef>
              <a:spcAft>
                <a:spcPts val="0"/>
              </a:spcAft>
              <a:buNone/>
            </a:pPr>
            <a:r>
              <a:rPr lang="en"/>
              <a:t>In the Court’s rationale, the needs of institutional security outweigh the inmate’s right to privacy. </a:t>
            </a:r>
            <a:endParaRPr/>
          </a:p>
          <a:p>
            <a:pPr indent="0" lvl="0" marL="0" rtl="0" algn="l">
              <a:spcBef>
                <a:spcPts val="1600"/>
              </a:spcBef>
              <a:spcAft>
                <a:spcPts val="1600"/>
              </a:spcAft>
              <a:buNone/>
            </a:pPr>
            <a:r>
              <a:rPr lang="en"/>
              <a:t>The policy implication of this decision is that shakedowns may be conducted at the discretion of prison staff, and no evidence of wrongdoing is necessary to justify the search.</a:t>
            </a:r>
            <a:endParaRPr/>
          </a:p>
        </p:txBody>
      </p:sp>
      <p:sp>
        <p:nvSpPr>
          <p:cNvPr id="178" name="Google Shape;178;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Cruel and Unusual Punishment</a:t>
            </a:r>
            <a:endParaRPr/>
          </a:p>
        </p:txBody>
      </p:sp>
      <p:sp>
        <p:nvSpPr>
          <p:cNvPr id="184" name="Google Shape;184;p3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right to be free from cruel and unusual punishment as guaranteed by the Eighth Amendment to the United States Constitution. </a:t>
            </a:r>
            <a:endParaRPr/>
          </a:p>
          <a:p>
            <a:pPr indent="0" lvl="0" marL="0" rtl="0" algn="l">
              <a:spcBef>
                <a:spcPts val="1600"/>
              </a:spcBef>
              <a:spcAft>
                <a:spcPts val="1600"/>
              </a:spcAft>
              <a:buNone/>
            </a:pPr>
            <a:r>
              <a:rPr lang="en"/>
              <a:t>The amendment only applies to criminal punishments; it has no bearing on civil cases.</a:t>
            </a:r>
            <a:endParaRPr/>
          </a:p>
        </p:txBody>
      </p:sp>
      <p:sp>
        <p:nvSpPr>
          <p:cNvPr id="185" name="Google Shape;185;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“Wanton and Unnecessary” Pain</a:t>
            </a:r>
            <a:endParaRPr/>
          </a:p>
        </p:txBody>
      </p:sp>
      <p:sp>
        <p:nvSpPr>
          <p:cNvPr id="191" name="Google Shape;191;p3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Conditions in prison must not involve the “wanton and unnecessary” infliction of pain. </a:t>
            </a:r>
            <a:endParaRPr/>
          </a:p>
          <a:p>
            <a:pPr indent="0" lvl="0" marL="0" rtl="0" algn="l">
              <a:spcBef>
                <a:spcPts val="1600"/>
              </a:spcBef>
              <a:spcAft>
                <a:spcPts val="0"/>
              </a:spcAft>
              <a:buNone/>
            </a:pPr>
            <a:r>
              <a:rPr lang="en"/>
              <a:t>Prison conditions, taken alone or in combination, may deprive inmates of the “minimal civilized measure of life’s necessities.” </a:t>
            </a:r>
            <a:endParaRPr/>
          </a:p>
          <a:p>
            <a:pPr indent="0" lvl="0" marL="0" rtl="0" algn="l">
              <a:spcBef>
                <a:spcPts val="1600"/>
              </a:spcBef>
              <a:spcAft>
                <a:spcPts val="1600"/>
              </a:spcAft>
              <a:buNone/>
            </a:pPr>
            <a:r>
              <a:rPr lang="en"/>
              <a:t>If this happens, the Court will judge the conditions of confinement unconstitutional.</a:t>
            </a:r>
            <a:endParaRPr/>
          </a:p>
        </p:txBody>
      </p:sp>
      <p:sp>
        <p:nvSpPr>
          <p:cNvPr id="192" name="Google Shape;192;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Prisoner’s Rights in America </a:t>
            </a:r>
            <a:endParaRPr/>
          </a:p>
        </p:txBody>
      </p:sp>
      <p:sp>
        <p:nvSpPr>
          <p:cNvPr id="72" name="Google Shape;72;p14"/>
          <p:cNvSpPr txBox="1"/>
          <p:nvPr>
            <p:ph idx="1" type="body"/>
          </p:nvPr>
        </p:nvSpPr>
        <p:spPr>
          <a:xfrm>
            <a:off x="387900" y="1489825"/>
            <a:ext cx="8368200" cy="3260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American courts were reluctant to get involved in prison affairs during most of the 19th century. </a:t>
            </a:r>
            <a:endParaRPr/>
          </a:p>
          <a:p>
            <a:pPr indent="0" lvl="0" marL="0" rtl="0" algn="l">
              <a:spcBef>
                <a:spcPts val="1600"/>
              </a:spcBef>
              <a:spcAft>
                <a:spcPts val="0"/>
              </a:spcAft>
              <a:buNone/>
            </a:pPr>
            <a:r>
              <a:rPr lang="en"/>
              <a:t>Until the 1960s, the courts used a hands-off approach to dealing with corrections. </a:t>
            </a:r>
            <a:endParaRPr/>
          </a:p>
          <a:p>
            <a:pPr indent="0" lvl="0" marL="0" rtl="0" algn="l">
              <a:spcBef>
                <a:spcPts val="1600"/>
              </a:spcBef>
              <a:spcAft>
                <a:spcPts val="0"/>
              </a:spcAft>
              <a:buNone/>
            </a:pPr>
            <a:r>
              <a:rPr lang="en"/>
              <a:t>Since, it the court has recognized that “Prison walls do not form a barrier separating prison inmates from the protections of the Constitution” (</a:t>
            </a:r>
            <a:r>
              <a:rPr i="1" lang="en"/>
              <a:t>Turner v. Safley</a:t>
            </a:r>
            <a:r>
              <a:rPr lang="en"/>
              <a:t>, 1987).</a:t>
            </a:r>
            <a:endParaRPr/>
          </a:p>
          <a:p>
            <a:pPr indent="0" lvl="0" marL="0" rtl="0" algn="l">
              <a:spcBef>
                <a:spcPts val="1600"/>
              </a:spcBef>
              <a:spcAft>
                <a:spcPts val="1600"/>
              </a:spcAft>
              <a:buNone/>
            </a:pPr>
            <a:r>
              <a:rPr lang="en"/>
              <a:t>Prisoners do give up certain rights because of conviction, but not all of them.</a:t>
            </a:r>
            <a:endParaRPr/>
          </a:p>
        </p:txBody>
      </p:sp>
      <p:sp>
        <p:nvSpPr>
          <p:cNvPr id="73" name="Google Shape;73;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Harsh Limits</a:t>
            </a:r>
            <a:endParaRPr/>
          </a:p>
        </p:txBody>
      </p:sp>
      <p:sp>
        <p:nvSpPr>
          <p:cNvPr id="198" name="Google Shape;198;p3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Conditions that cannot be said to be cruel and unusual under “contemporary standards” are not unconstitutional. </a:t>
            </a:r>
            <a:endParaRPr/>
          </a:p>
          <a:p>
            <a:pPr indent="0" lvl="0" marL="0" rtl="0" algn="l">
              <a:spcBef>
                <a:spcPts val="1600"/>
              </a:spcBef>
              <a:spcAft>
                <a:spcPts val="1600"/>
              </a:spcAft>
              <a:buNone/>
            </a:pPr>
            <a:r>
              <a:rPr lang="en"/>
              <a:t>According to the Court, prison conditions that are “restrictive and even harsh,” are part of the penalty that criminal offenders pay for their “offenses against society” (</a:t>
            </a:r>
            <a:r>
              <a:rPr i="1" lang="en"/>
              <a:t>Rhodes v. Chapman</a:t>
            </a:r>
            <a:r>
              <a:rPr lang="en"/>
              <a:t>, 1981).</a:t>
            </a:r>
            <a:endParaRPr/>
          </a:p>
        </p:txBody>
      </p:sp>
      <p:sp>
        <p:nvSpPr>
          <p:cNvPr id="199" name="Google Shape;199;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i="1" lang="en"/>
              <a:t>Estelle v. Gamble</a:t>
            </a:r>
            <a:r>
              <a:rPr lang="en"/>
              <a:t> (1976)</a:t>
            </a:r>
            <a:endParaRPr/>
          </a:p>
        </p:txBody>
      </p:sp>
      <p:sp>
        <p:nvSpPr>
          <p:cNvPr id="205" name="Google Shape;205;p3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Estelle v. Gamble (1976), the court ruled that </a:t>
            </a:r>
            <a:endParaRPr/>
          </a:p>
          <a:p>
            <a:pPr indent="0" lvl="0" marL="0" rtl="0" algn="just">
              <a:spcBef>
                <a:spcPts val="1600"/>
              </a:spcBef>
              <a:spcAft>
                <a:spcPts val="1600"/>
              </a:spcAft>
              <a:buNone/>
            </a:pPr>
            <a:r>
              <a:rPr i="1" lang="en" sz="2100">
                <a:latin typeface="Merriweather"/>
                <a:ea typeface="Merriweather"/>
                <a:cs typeface="Merriweather"/>
                <a:sym typeface="Merriweather"/>
              </a:rPr>
              <a:t>“Deliberate indifference by prison personnel to a prisoner’s serious illness or injury constitutes cruel and unusual punishment contravening the Eighth Amendment.”</a:t>
            </a:r>
            <a:endParaRPr i="1" sz="2100">
              <a:latin typeface="Merriweather"/>
              <a:ea typeface="Merriweather"/>
              <a:cs typeface="Merriweather"/>
              <a:sym typeface="Merriweather"/>
            </a:endParaRPr>
          </a:p>
        </p:txBody>
      </p:sp>
      <p:sp>
        <p:nvSpPr>
          <p:cNvPr id="206" name="Google Shape;206;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i="1" lang="en"/>
              <a:t>Hudson v. Palmer</a:t>
            </a:r>
            <a:r>
              <a:rPr lang="en"/>
              <a:t> (1984)</a:t>
            </a:r>
            <a:endParaRPr/>
          </a:p>
        </p:txBody>
      </p:sp>
      <p:sp>
        <p:nvSpPr>
          <p:cNvPr id="79" name="Google Shape;79;p1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1600"/>
              </a:spcAft>
              <a:buNone/>
            </a:pPr>
            <a:r>
              <a:rPr i="1" lang="en" sz="2200">
                <a:latin typeface="Merriweather"/>
                <a:ea typeface="Merriweather"/>
                <a:cs typeface="Merriweather"/>
                <a:sym typeface="Merriweather"/>
              </a:rPr>
              <a:t>“While prisoners enjoy many protections of the Constitution that are not fundamentally inconsistent with imprisonment itself or incompatible with the objectives of incarceration, imprisonment carries with it the circumscription or loss of many rights as being necessary to accommodate the institutional needs and objectives of prison facilities, particularly internal security and safety.”</a:t>
            </a:r>
            <a:endParaRPr i="1" sz="2200">
              <a:latin typeface="Merriweather"/>
              <a:ea typeface="Merriweather"/>
              <a:cs typeface="Merriweather"/>
              <a:sym typeface="Merriweather"/>
            </a:endParaRPr>
          </a:p>
        </p:txBody>
      </p:sp>
      <p:sp>
        <p:nvSpPr>
          <p:cNvPr id="80" name="Google Shape;80;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Political Rights</a:t>
            </a:r>
            <a:endParaRPr/>
          </a:p>
        </p:txBody>
      </p:sp>
      <p:sp>
        <p:nvSpPr>
          <p:cNvPr id="86" name="Google Shape;86;p1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phrase political right is used to refer to rights related to the participation in the democracy of the United States:  Chief among these is the right to vote. </a:t>
            </a:r>
            <a:endParaRPr/>
          </a:p>
          <a:p>
            <a:pPr indent="0" lvl="0" marL="0" rtl="0" algn="l">
              <a:spcBef>
                <a:spcPts val="1600"/>
              </a:spcBef>
              <a:spcAft>
                <a:spcPts val="0"/>
              </a:spcAft>
              <a:buNone/>
            </a:pPr>
            <a:r>
              <a:rPr lang="en"/>
              <a:t>The Constitution of the United States allows states to revoke a person’s right to vote upon conviction, but does not require it. </a:t>
            </a:r>
            <a:endParaRPr/>
          </a:p>
          <a:p>
            <a:pPr indent="0" lvl="0" marL="0" rtl="0" algn="l">
              <a:spcBef>
                <a:spcPts val="1600"/>
              </a:spcBef>
              <a:spcAft>
                <a:spcPts val="1600"/>
              </a:spcAft>
              <a:buNone/>
            </a:pPr>
            <a:r>
              <a:rPr lang="en"/>
              <a:t>Several states revoke the right to vote while a person is incarcerated but restore the right once the person is released from prison.</a:t>
            </a:r>
            <a:endParaRPr/>
          </a:p>
        </p:txBody>
      </p:sp>
      <p:sp>
        <p:nvSpPr>
          <p:cNvPr id="87" name="Google Shape;87;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Status and Voting Rights </a:t>
            </a:r>
            <a:endParaRPr/>
          </a:p>
        </p:txBody>
      </p:sp>
      <p:sp>
        <p:nvSpPr>
          <p:cNvPr id="93" name="Google Shape;93;p1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few states revoke the right to vote for life when a person is convicted of a felony. </a:t>
            </a:r>
            <a:endParaRPr/>
          </a:p>
          <a:p>
            <a:pPr indent="0" lvl="0" marL="0" rtl="0" algn="l">
              <a:spcBef>
                <a:spcPts val="1600"/>
              </a:spcBef>
              <a:spcAft>
                <a:spcPts val="0"/>
              </a:spcAft>
              <a:buNone/>
            </a:pPr>
            <a:r>
              <a:rPr lang="en"/>
              <a:t>The right to vote cannot be denied to those who are pretrial detainees confined to a jail, or someone who is a misdemeanant. </a:t>
            </a:r>
            <a:endParaRPr/>
          </a:p>
          <a:p>
            <a:pPr indent="0" lvl="0" marL="0" rtl="0" algn="l">
              <a:spcBef>
                <a:spcPts val="1600"/>
              </a:spcBef>
              <a:spcAft>
                <a:spcPts val="1600"/>
              </a:spcAft>
              <a:buNone/>
            </a:pPr>
            <a:r>
              <a:rPr lang="en"/>
              <a:t>These individuals are usually given the right to vote by absentee ballot.</a:t>
            </a:r>
            <a:endParaRPr/>
          </a:p>
        </p:txBody>
      </p:sp>
      <p:sp>
        <p:nvSpPr>
          <p:cNvPr id="94" name="Google Shape;94;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Free Speech and Assembly </a:t>
            </a:r>
            <a:endParaRPr/>
          </a:p>
        </p:txBody>
      </p:sp>
      <p:sp>
        <p:nvSpPr>
          <p:cNvPr id="100" name="Google Shape;100;p1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First Amendment right of prisoners to free speech is curtailed, but not eliminated. </a:t>
            </a:r>
            <a:endParaRPr/>
          </a:p>
          <a:p>
            <a:pPr indent="0" lvl="0" marL="0" rtl="0" algn="l">
              <a:spcBef>
                <a:spcPts val="1600"/>
              </a:spcBef>
              <a:spcAft>
                <a:spcPts val="0"/>
              </a:spcAft>
              <a:buNone/>
            </a:pPr>
            <a:r>
              <a:rPr lang="en"/>
              <a:t>Prison administrators must justify restrictions on free speech rights. </a:t>
            </a:r>
            <a:endParaRPr/>
          </a:p>
          <a:p>
            <a:pPr indent="0" lvl="0" marL="0" rtl="0" algn="l">
              <a:spcBef>
                <a:spcPts val="1600"/>
              </a:spcBef>
              <a:spcAft>
                <a:spcPts val="0"/>
              </a:spcAft>
              <a:buNone/>
            </a:pPr>
            <a:r>
              <a:rPr lang="en"/>
              <a:t>The rights to assemble is generally curtailed. </a:t>
            </a:r>
            <a:endParaRPr/>
          </a:p>
          <a:p>
            <a:pPr indent="0" lvl="0" marL="0" rtl="0" algn="l">
              <a:spcBef>
                <a:spcPts val="1600"/>
              </a:spcBef>
              <a:spcAft>
                <a:spcPts val="1600"/>
              </a:spcAft>
              <a:buNone/>
            </a:pPr>
            <a:r>
              <a:rPr lang="en"/>
              <a:t>As a rule, prison administrators can ban any inmate activity that is a risk to the security and safety of the institution.</a:t>
            </a:r>
            <a:endParaRPr/>
          </a:p>
        </p:txBody>
      </p:sp>
      <p:sp>
        <p:nvSpPr>
          <p:cNvPr id="101" name="Google Shape;101;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Freedom of Religion </a:t>
            </a:r>
            <a:endParaRPr/>
          </a:p>
        </p:txBody>
      </p:sp>
      <p:sp>
        <p:nvSpPr>
          <p:cNvPr id="107" name="Google Shape;107;p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Generally, prisoners have the right to free exercise of their religious beliefs. </a:t>
            </a:r>
            <a:endParaRPr/>
          </a:p>
          <a:p>
            <a:pPr indent="0" lvl="0" marL="0" rtl="0" algn="l">
              <a:spcBef>
                <a:spcPts val="1600"/>
              </a:spcBef>
              <a:spcAft>
                <a:spcPts val="0"/>
              </a:spcAft>
              <a:buNone/>
            </a:pPr>
            <a:r>
              <a:rPr lang="en"/>
              <a:t>These, however, can be curtailed when the health and safety of the institution are at risk. </a:t>
            </a:r>
            <a:endParaRPr/>
          </a:p>
          <a:p>
            <a:pPr indent="0" lvl="0" marL="0" rtl="0" algn="l">
              <a:spcBef>
                <a:spcPts val="1600"/>
              </a:spcBef>
              <a:spcAft>
                <a:spcPts val="0"/>
              </a:spcAft>
              <a:buNone/>
            </a:pPr>
            <a:r>
              <a:rPr lang="en"/>
              <a:t>To be protected, the particular religious beliefs must be “sincerely held.” </a:t>
            </a:r>
            <a:endParaRPr/>
          </a:p>
          <a:p>
            <a:pPr indent="0" lvl="0" marL="0" rtl="0" algn="l">
              <a:spcBef>
                <a:spcPts val="1600"/>
              </a:spcBef>
              <a:spcAft>
                <a:spcPts val="1600"/>
              </a:spcAft>
              <a:buNone/>
            </a:pPr>
            <a:r>
              <a:rPr lang="en"/>
              <a:t>Prison officials may not, however, legally show a preference for one religion over another.</a:t>
            </a:r>
            <a:endParaRPr/>
          </a:p>
        </p:txBody>
      </p:sp>
      <p:sp>
        <p:nvSpPr>
          <p:cNvPr id="108" name="Google Shape;108;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Policy v. Religion </a:t>
            </a:r>
            <a:endParaRPr/>
          </a:p>
        </p:txBody>
      </p:sp>
      <p:sp>
        <p:nvSpPr>
          <p:cNvPr id="114" name="Google Shape;114;p2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practice, some religious customs have conflicted with prison policies, such as requiring work on religious holidays that forbid labor. </a:t>
            </a:r>
            <a:endParaRPr/>
          </a:p>
          <a:p>
            <a:pPr indent="0" lvl="0" marL="0" rtl="0" algn="l">
              <a:spcBef>
                <a:spcPts val="1600"/>
              </a:spcBef>
              <a:spcAft>
                <a:spcPts val="1600"/>
              </a:spcAft>
              <a:buNone/>
            </a:pPr>
            <a:r>
              <a:rPr lang="en"/>
              <a:t>These types of policies have been upheld by the courts.</a:t>
            </a:r>
            <a:endParaRPr/>
          </a:p>
        </p:txBody>
      </p:sp>
      <p:sp>
        <p:nvSpPr>
          <p:cNvPr id="115" name="Google Shape;115;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Access to the Courts</a:t>
            </a:r>
            <a:endParaRPr/>
          </a:p>
        </p:txBody>
      </p:sp>
      <p:sp>
        <p:nvSpPr>
          <p:cNvPr id="121" name="Google Shape;121;p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First Amendment guarantees the right “to petition the Government for a redress of grievances.” </a:t>
            </a:r>
            <a:endParaRPr/>
          </a:p>
          <a:p>
            <a:pPr indent="0" lvl="0" marL="0" rtl="0" algn="l">
              <a:spcBef>
                <a:spcPts val="1600"/>
              </a:spcBef>
              <a:spcAft>
                <a:spcPts val="0"/>
              </a:spcAft>
              <a:buNone/>
            </a:pPr>
            <a:r>
              <a:rPr lang="en"/>
              <a:t>For prisoners, this has translated to certain types of access to the courts. </a:t>
            </a:r>
            <a:endParaRPr/>
          </a:p>
          <a:p>
            <a:pPr indent="0" lvl="0" marL="0" rtl="0" algn="l">
              <a:spcBef>
                <a:spcPts val="1600"/>
              </a:spcBef>
              <a:spcAft>
                <a:spcPts val="0"/>
              </a:spcAft>
              <a:buNone/>
            </a:pPr>
            <a:r>
              <a:rPr lang="en"/>
              <a:t>The two major categories of petitions that can be filed by prisoners are criminal appeals (often by habeas corpus petitions) and civil rights lawsuits. </a:t>
            </a:r>
            <a:endParaRPr/>
          </a:p>
          <a:p>
            <a:pPr indent="0" lvl="0" marL="0" rtl="0" algn="l">
              <a:spcBef>
                <a:spcPts val="1600"/>
              </a:spcBef>
              <a:spcAft>
                <a:spcPts val="1600"/>
              </a:spcAft>
              <a:buNone/>
            </a:pPr>
            <a:r>
              <a:rPr lang="en"/>
              <a:t>The right to petition the courts in these ways is referred to as the </a:t>
            </a:r>
            <a:r>
              <a:rPr i="1" lang="en"/>
              <a:t>right of access to the courts</a:t>
            </a:r>
            <a:r>
              <a:rPr lang="en"/>
              <a:t>. </a:t>
            </a:r>
            <a:endParaRPr/>
          </a:p>
        </p:txBody>
      </p:sp>
      <p:sp>
        <p:nvSpPr>
          <p:cNvPr id="122" name="Google Shape;122;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