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5143500" cx="9144000"/>
  <p:notesSz cx="6858000" cy="9144000"/>
  <p:embeddedFontLst>
    <p:embeddedFont>
      <p:font typeface="Roboto Slab"/>
      <p:regular r:id="rId33"/>
      <p:bold r:id="rId34"/>
    </p:embeddedFont>
    <p:embeddedFont>
      <p:font typeface="Roboto"/>
      <p:regular r:id="rId35"/>
      <p:bold r:id="rId36"/>
      <p:italic r:id="rId37"/>
      <p:boldItalic r:id="rId38"/>
    </p:embeddedFont>
    <p:embeddedFont>
      <p:font typeface="Merriweather"/>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Merriweather-bold.fntdata"/><Relationship Id="rId20" Type="http://schemas.openxmlformats.org/officeDocument/2006/relationships/slide" Target="slides/slide16.xml"/><Relationship Id="rId42" Type="http://schemas.openxmlformats.org/officeDocument/2006/relationships/font" Target="fonts/Merriweather-boldItalic.fntdata"/><Relationship Id="rId41" Type="http://schemas.openxmlformats.org/officeDocument/2006/relationships/font" Target="fonts/Merriweather-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font" Target="fonts/RobotoSlab-regular.fntdata"/><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Roboto-regular.fntdata"/><Relationship Id="rId12" Type="http://schemas.openxmlformats.org/officeDocument/2006/relationships/slide" Target="slides/slide8.xml"/><Relationship Id="rId34" Type="http://schemas.openxmlformats.org/officeDocument/2006/relationships/font" Target="fonts/RobotoSlab-bold.fntdata"/><Relationship Id="rId15" Type="http://schemas.openxmlformats.org/officeDocument/2006/relationships/slide" Target="slides/slide11.xml"/><Relationship Id="rId37" Type="http://schemas.openxmlformats.org/officeDocument/2006/relationships/font" Target="fonts/Roboto-italic.fntdata"/><Relationship Id="rId14" Type="http://schemas.openxmlformats.org/officeDocument/2006/relationships/slide" Target="slides/slide10.xml"/><Relationship Id="rId36" Type="http://schemas.openxmlformats.org/officeDocument/2006/relationships/font" Target="fonts/Roboto-bold.fntdata"/><Relationship Id="rId17" Type="http://schemas.openxmlformats.org/officeDocument/2006/relationships/slide" Target="slides/slide13.xml"/><Relationship Id="rId39" Type="http://schemas.openxmlformats.org/officeDocument/2006/relationships/font" Target="fonts/Merriweather-regular.fntdata"/><Relationship Id="rId16" Type="http://schemas.openxmlformats.org/officeDocument/2006/relationships/slide" Target="slides/slide12.xml"/><Relationship Id="rId38" Type="http://schemas.openxmlformats.org/officeDocument/2006/relationships/font" Target="fonts/Roboto-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Revision:  08/29/2019</a:t>
            </a:r>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2" name="Shape 122"/>
        <p:cNvGrpSpPr/>
        <p:nvPr/>
      </p:nvGrpSpPr>
      <p:grpSpPr>
        <a:xfrm>
          <a:off x="0" y="0"/>
          <a:ext cx="0" cy="0"/>
          <a:chOff x="0" y="0"/>
          <a:chExt cx="0" cy="0"/>
        </a:xfrm>
      </p:grpSpPr>
      <p:sp>
        <p:nvSpPr>
          <p:cNvPr id="123" name="Google Shape;123;g611a5e1701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611a5e1701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Google Shape;130;g611a5e1701_0_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611a5e1701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6" name="Shape 136"/>
        <p:cNvGrpSpPr/>
        <p:nvPr/>
      </p:nvGrpSpPr>
      <p:grpSpPr>
        <a:xfrm>
          <a:off x="0" y="0"/>
          <a:ext cx="0" cy="0"/>
          <a:chOff x="0" y="0"/>
          <a:chExt cx="0" cy="0"/>
        </a:xfrm>
      </p:grpSpPr>
      <p:sp>
        <p:nvSpPr>
          <p:cNvPr id="137" name="Google Shape;137;g611a5e1701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611a5e1701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611a5e1701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611a5e1701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611a5e1701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611a5e1701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611a5e1701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611a5e1701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611a5e1701_0_7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611a5e1701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i="1" lang="en"/>
              <a:t>Tackett v. State</a:t>
            </a:r>
            <a:r>
              <a:rPr lang="en"/>
              <a:t>, 298 Ark. 20; 766 S.W.2d 410 (1989).</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611a5e1701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611a5e1701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8" name="Shape 178"/>
        <p:cNvGrpSpPr/>
        <p:nvPr/>
      </p:nvGrpSpPr>
      <p:grpSpPr>
        <a:xfrm>
          <a:off x="0" y="0"/>
          <a:ext cx="0" cy="0"/>
          <a:chOff x="0" y="0"/>
          <a:chExt cx="0" cy="0"/>
        </a:xfrm>
      </p:grpSpPr>
      <p:sp>
        <p:nvSpPr>
          <p:cNvPr id="179" name="Google Shape;179;g611a5e1701_0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611a5e1701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was no good way to determine why someone had died, and it didn’t make sense to people in those days that someone could die more than a year later from injuries received during a criminal act.</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Google Shape;186;g611a5e1701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611a5e1701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1874110bc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874110bc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2" name="Shape 192"/>
        <p:cNvGrpSpPr/>
        <p:nvPr/>
      </p:nvGrpSpPr>
      <p:grpSpPr>
        <a:xfrm>
          <a:off x="0" y="0"/>
          <a:ext cx="0" cy="0"/>
          <a:chOff x="0" y="0"/>
          <a:chExt cx="0" cy="0"/>
        </a:xfrm>
      </p:grpSpPr>
      <p:sp>
        <p:nvSpPr>
          <p:cNvPr id="193" name="Google Shape;193;g611a5e1701_0_10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611a5e1701_0_1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611a5e1701_0_1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611a5e1701_0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6" name="Shape 206"/>
        <p:cNvGrpSpPr/>
        <p:nvPr/>
      </p:nvGrpSpPr>
      <p:grpSpPr>
        <a:xfrm>
          <a:off x="0" y="0"/>
          <a:ext cx="0" cy="0"/>
          <a:chOff x="0" y="0"/>
          <a:chExt cx="0" cy="0"/>
        </a:xfrm>
      </p:grpSpPr>
      <p:sp>
        <p:nvSpPr>
          <p:cNvPr id="207" name="Google Shape;207;g611a5e1701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8" name="Google Shape;208;g611a5e1701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611a5e1701_0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611a5e1701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0" name="Shape 220"/>
        <p:cNvGrpSpPr/>
        <p:nvPr/>
      </p:nvGrpSpPr>
      <p:grpSpPr>
        <a:xfrm>
          <a:off x="0" y="0"/>
          <a:ext cx="0" cy="0"/>
          <a:chOff x="0" y="0"/>
          <a:chExt cx="0" cy="0"/>
        </a:xfrm>
      </p:grpSpPr>
      <p:sp>
        <p:nvSpPr>
          <p:cNvPr id="221" name="Google Shape;221;g611a5e1701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611a5e1701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Google Shape;228;g63606cd23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63606cd23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4" name="Shape 234"/>
        <p:cNvGrpSpPr/>
        <p:nvPr/>
      </p:nvGrpSpPr>
      <p:grpSpPr>
        <a:xfrm>
          <a:off x="0" y="0"/>
          <a:ext cx="0" cy="0"/>
          <a:chOff x="0" y="0"/>
          <a:chExt cx="0" cy="0"/>
        </a:xfrm>
      </p:grpSpPr>
      <p:sp>
        <p:nvSpPr>
          <p:cNvPr id="235" name="Google Shape;235;g63606cd232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6" name="Google Shape;236;g63606cd232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1" name="Shape 241"/>
        <p:cNvGrpSpPr/>
        <p:nvPr/>
      </p:nvGrpSpPr>
      <p:grpSpPr>
        <a:xfrm>
          <a:off x="0" y="0"/>
          <a:ext cx="0" cy="0"/>
          <a:chOff x="0" y="0"/>
          <a:chExt cx="0" cy="0"/>
        </a:xfrm>
      </p:grpSpPr>
      <p:sp>
        <p:nvSpPr>
          <p:cNvPr id="242" name="Google Shape;242;g63606cd232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3" name="Google Shape;243;g63606cd232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8" name="Shape 248"/>
        <p:cNvGrpSpPr/>
        <p:nvPr/>
      </p:nvGrpSpPr>
      <p:grpSpPr>
        <a:xfrm>
          <a:off x="0" y="0"/>
          <a:ext cx="0" cy="0"/>
          <a:chOff x="0" y="0"/>
          <a:chExt cx="0" cy="0"/>
        </a:xfrm>
      </p:grpSpPr>
      <p:sp>
        <p:nvSpPr>
          <p:cNvPr id="249" name="Google Shape;249;g63606cd232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63606cd232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3" name="Shape 73"/>
        <p:cNvGrpSpPr/>
        <p:nvPr/>
      </p:nvGrpSpPr>
      <p:grpSpPr>
        <a:xfrm>
          <a:off x="0" y="0"/>
          <a:ext cx="0" cy="0"/>
          <a:chOff x="0" y="0"/>
          <a:chExt cx="0" cy="0"/>
        </a:xfrm>
      </p:grpSpPr>
      <p:sp>
        <p:nvSpPr>
          <p:cNvPr id="74" name="Google Shape;74;g611a5e1701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611a5e170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611a5e170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611a5e170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611a5e1701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611a5e1701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rPr lang="en"/>
              <a:t>Brody, D.C., Acker, J. R., &amp; Logan, W. A. (2001). Criminal Law. Gaithersburg, Maryland: Aspen. (p. 213)</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4" name="Shape 94"/>
        <p:cNvGrpSpPr/>
        <p:nvPr/>
      </p:nvGrpSpPr>
      <p:grpSpPr>
        <a:xfrm>
          <a:off x="0" y="0"/>
          <a:ext cx="0" cy="0"/>
          <a:chOff x="0" y="0"/>
          <a:chExt cx="0" cy="0"/>
        </a:xfrm>
      </p:grpSpPr>
      <p:sp>
        <p:nvSpPr>
          <p:cNvPr id="95" name="Google Shape;95;g611a5e1701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611a5e1701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611a5e1701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611a5e1701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611a5e1701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611a5e1701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611a5e1701_0_3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11a5e1701_0_3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160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1600"/>
              </a:spcBef>
              <a:spcAft>
                <a:spcPts val="160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681577" y="1138100"/>
            <a:ext cx="5783400" cy="14574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Criminal Law</a:t>
            </a:r>
            <a:endParaRPr/>
          </a:p>
        </p:txBody>
      </p:sp>
      <p:sp>
        <p:nvSpPr>
          <p:cNvPr id="64" name="Google Shape;64;p13"/>
          <p:cNvSpPr txBox="1"/>
          <p:nvPr>
            <p:ph idx="1" type="subTitle"/>
          </p:nvPr>
        </p:nvSpPr>
        <p:spPr>
          <a:xfrm>
            <a:off x="1596525" y="3049425"/>
            <a:ext cx="5953500" cy="909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Section 1.5:  </a:t>
            </a:r>
            <a:endParaRPr/>
          </a:p>
          <a:p>
            <a:pPr indent="0" lvl="0" marL="0" rtl="0" algn="l">
              <a:spcBef>
                <a:spcPts val="0"/>
              </a:spcBef>
              <a:spcAft>
                <a:spcPts val="0"/>
              </a:spcAft>
              <a:buNone/>
            </a:pPr>
            <a:r>
              <a:rPr lang="en"/>
              <a:t>Concurrence, Causation, &amp;  Harm </a:t>
            </a:r>
            <a:endParaRPr/>
          </a:p>
        </p:txBody>
      </p:sp>
      <p:sp>
        <p:nvSpPr>
          <p:cNvPr id="65" name="Google Shape;65;p13"/>
          <p:cNvSpPr txBox="1"/>
          <p:nvPr/>
        </p:nvSpPr>
        <p:spPr>
          <a:xfrm>
            <a:off x="835225" y="4412350"/>
            <a:ext cx="3039000" cy="299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5" name="Shape 125"/>
        <p:cNvGrpSpPr/>
        <p:nvPr/>
      </p:nvGrpSpPr>
      <p:grpSpPr>
        <a:xfrm>
          <a:off x="0" y="0"/>
          <a:ext cx="0" cy="0"/>
          <a:chOff x="0" y="0"/>
          <a:chExt cx="0" cy="0"/>
        </a:xfrm>
      </p:grpSpPr>
      <p:sp>
        <p:nvSpPr>
          <p:cNvPr id="126" name="Google Shape;126;p2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Factual Causation </a:t>
            </a:r>
            <a:endParaRPr/>
          </a:p>
        </p:txBody>
      </p:sp>
      <p:sp>
        <p:nvSpPr>
          <p:cNvPr id="127" name="Google Shape;127;p22"/>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Cause-in-fact (also called “but-for” causation) must always be shown. </a:t>
            </a:r>
            <a:endParaRPr/>
          </a:p>
          <a:p>
            <a:pPr indent="0" lvl="0" marL="0" rtl="0" algn="l">
              <a:spcBef>
                <a:spcPts val="1600"/>
              </a:spcBef>
              <a:spcAft>
                <a:spcPts val="0"/>
              </a:spcAft>
              <a:buNone/>
            </a:pPr>
            <a:r>
              <a:rPr lang="en"/>
              <a:t>That is, it must be concluded that “but-for” the defendant’s conduct, the prohibited harm would not have occurred.</a:t>
            </a:r>
            <a:endParaRPr/>
          </a:p>
          <a:p>
            <a:pPr indent="0" lvl="0" marL="0" rtl="0" algn="l">
              <a:spcBef>
                <a:spcPts val="1600"/>
              </a:spcBef>
              <a:spcAft>
                <a:spcPts val="1600"/>
              </a:spcAft>
              <a:buNone/>
            </a:pPr>
            <a:r>
              <a:t/>
            </a:r>
            <a:endParaRPr/>
          </a:p>
        </p:txBody>
      </p:sp>
      <p:sp>
        <p:nvSpPr>
          <p:cNvPr id="128" name="Google Shape;128;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Legal Causation </a:t>
            </a:r>
            <a:endParaRPr/>
          </a:p>
        </p:txBody>
      </p:sp>
      <p:sp>
        <p:nvSpPr>
          <p:cNvPr id="134" name="Google Shape;134;p23"/>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Legal causation, which is commonly referred to as </a:t>
            </a:r>
            <a:r>
              <a:rPr b="1" lang="en"/>
              <a:t>proximate cause</a:t>
            </a:r>
            <a:r>
              <a:rPr lang="en"/>
              <a:t>, is a narrower and more subjective concept than factual causation. </a:t>
            </a:r>
            <a:endParaRPr/>
          </a:p>
          <a:p>
            <a:pPr indent="0" lvl="0" marL="0" rtl="0" algn="l">
              <a:spcBef>
                <a:spcPts val="1600"/>
              </a:spcBef>
              <a:spcAft>
                <a:spcPts val="0"/>
              </a:spcAft>
              <a:buNone/>
            </a:pPr>
            <a:r>
              <a:rPr lang="en"/>
              <a:t>In other words, not every cause in fact is a cause in law. </a:t>
            </a:r>
            <a:endParaRPr/>
          </a:p>
          <a:p>
            <a:pPr indent="0" lvl="0" marL="0" rtl="0" algn="l">
              <a:spcBef>
                <a:spcPts val="1600"/>
              </a:spcBef>
              <a:spcAft>
                <a:spcPts val="0"/>
              </a:spcAft>
              <a:buNone/>
            </a:pPr>
            <a:r>
              <a:rPr lang="en"/>
              <a:t>To also be a legal cause,  it must be determined to be an “operating and substantial” cause of the consequence being considered in the case.   </a:t>
            </a:r>
            <a:endParaRPr/>
          </a:p>
          <a:p>
            <a:pPr indent="0" lvl="0" marL="0" rtl="0" algn="l">
              <a:spcBef>
                <a:spcPts val="1600"/>
              </a:spcBef>
              <a:spcAft>
                <a:spcPts val="1600"/>
              </a:spcAft>
              <a:buNone/>
            </a:pPr>
            <a:r>
              <a:rPr lang="en"/>
              <a:t>It is important to note that it does not have to be the only such cause, or even the principal (most important or most relevant) cause.</a:t>
            </a:r>
            <a:endParaRPr/>
          </a:p>
        </p:txBody>
      </p:sp>
      <p:sp>
        <p:nvSpPr>
          <p:cNvPr id="135" name="Google Shape;135;p2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9" name="Shape 139"/>
        <p:cNvGrpSpPr/>
        <p:nvPr/>
      </p:nvGrpSpPr>
      <p:grpSpPr>
        <a:xfrm>
          <a:off x="0" y="0"/>
          <a:ext cx="0" cy="0"/>
          <a:chOff x="0" y="0"/>
          <a:chExt cx="0" cy="0"/>
        </a:xfrm>
      </p:grpSpPr>
      <p:sp>
        <p:nvSpPr>
          <p:cNvPr id="140" name="Google Shape;140;p2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Factual Cause v. Legal Cause</a:t>
            </a:r>
            <a:endParaRPr/>
          </a:p>
        </p:txBody>
      </p:sp>
      <p:sp>
        <p:nvSpPr>
          <p:cNvPr id="141" name="Google Shape;141;p2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separation of the legal cause from among all possible factual causes is a tricky business that involves a subjective approach based on common sense.  </a:t>
            </a:r>
            <a:endParaRPr/>
          </a:p>
          <a:p>
            <a:pPr indent="0" lvl="0" marL="0" rtl="0" algn="l">
              <a:spcBef>
                <a:spcPts val="1600"/>
              </a:spcBef>
              <a:spcAft>
                <a:spcPts val="0"/>
              </a:spcAft>
              <a:buNone/>
            </a:pPr>
            <a:r>
              <a:rPr lang="en"/>
              <a:t>There is no objective criteria with which to make the distinction.   </a:t>
            </a:r>
            <a:endParaRPr/>
          </a:p>
          <a:p>
            <a:pPr indent="0" lvl="0" marL="0" rtl="0" algn="l">
              <a:spcBef>
                <a:spcPts val="1600"/>
              </a:spcBef>
              <a:spcAft>
                <a:spcPts val="1600"/>
              </a:spcAft>
              <a:buNone/>
            </a:pPr>
            <a:r>
              <a:rPr lang="en"/>
              <a:t>The distinction, however, must always be based on some aberrant behavior that the law deems culpable.</a:t>
            </a:r>
            <a:endParaRPr/>
          </a:p>
        </p:txBody>
      </p:sp>
      <p:sp>
        <p:nvSpPr>
          <p:cNvPr id="142" name="Google Shape;142;p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Distance Between Act and Harm</a:t>
            </a:r>
            <a:endParaRPr/>
          </a:p>
        </p:txBody>
      </p:sp>
      <p:sp>
        <p:nvSpPr>
          <p:cNvPr id="148" name="Google Shape;148;p2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Note that the idea of proximate cause is not always found in the criminal statutes, which provides us with an important example of how case law is important to the study and proper application of criminal law.  </a:t>
            </a:r>
            <a:endParaRPr/>
          </a:p>
          <a:p>
            <a:pPr indent="0" lvl="0" marL="0" rtl="0" algn="l">
              <a:spcBef>
                <a:spcPts val="1600"/>
              </a:spcBef>
              <a:spcAft>
                <a:spcPts val="0"/>
              </a:spcAft>
              <a:buNone/>
            </a:pPr>
            <a:r>
              <a:rPr lang="en"/>
              <a:t>The proximate cause language is not present in the Arkansas Code, for example,  but the idea is maintained in the final clause of §5-2-205. </a:t>
            </a:r>
            <a:endParaRPr/>
          </a:p>
          <a:p>
            <a:pPr indent="0" lvl="0" marL="0" rtl="0" algn="l">
              <a:spcBef>
                <a:spcPts val="1600"/>
              </a:spcBef>
              <a:spcAft>
                <a:spcPts val="1600"/>
              </a:spcAft>
              <a:buNone/>
            </a:pPr>
            <a:r>
              <a:rPr lang="en"/>
              <a:t>The key idea behind proximate cause is distance between the act and the harm; if the distance is too great, we will not hold the defendant culpable.</a:t>
            </a:r>
            <a:endParaRPr/>
          </a:p>
        </p:txBody>
      </p:sp>
      <p:sp>
        <p:nvSpPr>
          <p:cNvPr id="149" name="Google Shape;149;p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3" name="Shape 153"/>
        <p:cNvGrpSpPr/>
        <p:nvPr/>
      </p:nvGrpSpPr>
      <p:grpSpPr>
        <a:xfrm>
          <a:off x="0" y="0"/>
          <a:ext cx="0" cy="0"/>
          <a:chOff x="0" y="0"/>
          <a:chExt cx="0" cy="0"/>
        </a:xfrm>
      </p:grpSpPr>
      <p:sp>
        <p:nvSpPr>
          <p:cNvPr id="154" name="Google Shape;154;p2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Anderson v. State</a:t>
            </a:r>
            <a:endParaRPr i="1"/>
          </a:p>
        </p:txBody>
      </p:sp>
      <p:sp>
        <p:nvSpPr>
          <p:cNvPr id="155" name="Google Shape;155;p2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“but-for” language has been used by the Arkansas courts in several cases. </a:t>
            </a:r>
            <a:endParaRPr/>
          </a:p>
          <a:p>
            <a:pPr indent="0" lvl="0" marL="0" rtl="0" algn="l">
              <a:spcBef>
                <a:spcPts val="1600"/>
              </a:spcBef>
              <a:spcAft>
                <a:spcPts val="0"/>
              </a:spcAft>
              <a:buNone/>
            </a:pPr>
            <a:r>
              <a:rPr lang="en"/>
              <a:t>For example, in </a:t>
            </a:r>
            <a:r>
              <a:rPr i="1" lang="en"/>
              <a:t>Anderson v. State</a:t>
            </a:r>
            <a:r>
              <a:rPr lang="en"/>
              <a:t>, the court stated that </a:t>
            </a:r>
            <a:endParaRPr/>
          </a:p>
          <a:p>
            <a:pPr indent="0" lvl="0" marL="0" rtl="0" algn="just">
              <a:spcBef>
                <a:spcPts val="1600"/>
              </a:spcBef>
              <a:spcAft>
                <a:spcPts val="0"/>
              </a:spcAft>
              <a:buNone/>
            </a:pPr>
            <a:r>
              <a:rPr i="1" lang="en">
                <a:latin typeface="Merriweather"/>
                <a:ea typeface="Merriweather"/>
                <a:cs typeface="Merriweather"/>
                <a:sym typeface="Merriweather"/>
              </a:rPr>
              <a:t>“… testimony that death would not have occurred </a:t>
            </a:r>
            <a:r>
              <a:rPr lang="en">
                <a:latin typeface="Merriweather"/>
                <a:ea typeface="Merriweather"/>
                <a:cs typeface="Merriweather"/>
                <a:sym typeface="Merriweather"/>
              </a:rPr>
              <a:t>but for</a:t>
            </a:r>
            <a:r>
              <a:rPr i="1" lang="en">
                <a:latin typeface="Merriweather"/>
                <a:ea typeface="Merriweather"/>
                <a:cs typeface="Merriweather"/>
                <a:sym typeface="Merriweather"/>
              </a:rPr>
              <a:t> the trauma and that the alcohol consumption alone was not the cause of death satisfies the statutory requirement.” </a:t>
            </a:r>
            <a:r>
              <a:rPr lang="en"/>
              <a:t> </a:t>
            </a:r>
            <a:endParaRPr/>
          </a:p>
          <a:p>
            <a:pPr indent="0" lvl="0" marL="0" rtl="0" algn="l">
              <a:spcBef>
                <a:spcPts val="1600"/>
              </a:spcBef>
              <a:spcAft>
                <a:spcPts val="1600"/>
              </a:spcAft>
              <a:buNone/>
            </a:pPr>
            <a:r>
              <a:rPr lang="en"/>
              <a:t>Under the Arkansas Supreme Court’s interpretation of the statute, where conduct hastens or contributes to a person's death, it is a [legal] cause of the death.</a:t>
            </a:r>
            <a:endParaRPr/>
          </a:p>
        </p:txBody>
      </p:sp>
      <p:sp>
        <p:nvSpPr>
          <p:cNvPr id="156" name="Google Shape;156;p2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sp>
        <p:nvSpPr>
          <p:cNvPr id="161" name="Google Shape;161;p2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ACA § 5-2-205</a:t>
            </a:r>
            <a:endParaRPr/>
          </a:p>
        </p:txBody>
      </p:sp>
      <p:sp>
        <p:nvSpPr>
          <p:cNvPr id="162" name="Google Shape;162;p2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1600"/>
              </a:spcAft>
              <a:buNone/>
            </a:pPr>
            <a:r>
              <a:rPr i="1" lang="en">
                <a:latin typeface="Merriweather"/>
                <a:ea typeface="Merriweather"/>
                <a:cs typeface="Merriweather"/>
                <a:sym typeface="Merriweather"/>
              </a:rPr>
              <a:t>“Causation may be found where the result would not have occurred </a:t>
            </a:r>
            <a:r>
              <a:rPr i="1" lang="en" u="sng">
                <a:latin typeface="Merriweather"/>
                <a:ea typeface="Merriweather"/>
                <a:cs typeface="Merriweather"/>
                <a:sym typeface="Merriweather"/>
              </a:rPr>
              <a:t>but for</a:t>
            </a:r>
            <a:r>
              <a:rPr i="1" lang="en">
                <a:latin typeface="Merriweather"/>
                <a:ea typeface="Merriweather"/>
                <a:cs typeface="Merriweather"/>
                <a:sym typeface="Merriweather"/>
              </a:rPr>
              <a:t> [emphasis added] the conduct of the defendant operating either alone or concurrently with another cause unless the concurrent cause was clearly sufficient to produce the result and the conduct of the defendant clearly insufficient.”</a:t>
            </a:r>
            <a:endParaRPr i="1">
              <a:latin typeface="Merriweather"/>
              <a:ea typeface="Merriweather"/>
              <a:cs typeface="Merriweather"/>
              <a:sym typeface="Merriweather"/>
            </a:endParaRPr>
          </a:p>
        </p:txBody>
      </p:sp>
      <p:sp>
        <p:nvSpPr>
          <p:cNvPr id="163" name="Google Shape;163;p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2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i="1" lang="en"/>
              <a:t>Tackett v. State</a:t>
            </a:r>
            <a:endParaRPr i="1"/>
          </a:p>
        </p:txBody>
      </p:sp>
      <p:sp>
        <p:nvSpPr>
          <p:cNvPr id="169" name="Google Shape;169;p2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this case a doctor testified that the victim's comatose condition was caused by the automobile accident which made her more susceptible to infection and that pneumonia was the immediate cause of her death and that the car accident was the proximate cause of her death. </a:t>
            </a:r>
            <a:endParaRPr/>
          </a:p>
          <a:p>
            <a:pPr indent="0" lvl="0" marL="0" rtl="0" algn="l">
              <a:spcBef>
                <a:spcPts val="1600"/>
              </a:spcBef>
              <a:spcAft>
                <a:spcPts val="0"/>
              </a:spcAft>
              <a:buNone/>
            </a:pPr>
            <a:r>
              <a:rPr lang="en"/>
              <a:t>Also, there was testimony by other witnesses that the appellant had caused the accident. </a:t>
            </a:r>
            <a:endParaRPr/>
          </a:p>
          <a:p>
            <a:pPr indent="0" lvl="0" marL="0" rtl="0" algn="l">
              <a:spcBef>
                <a:spcPts val="1600"/>
              </a:spcBef>
              <a:spcAft>
                <a:spcPts val="0"/>
              </a:spcAft>
              <a:buNone/>
            </a:pPr>
            <a:r>
              <a:rPr lang="en"/>
              <a:t>Under these circumstances, the court held that the evidence was sufficient to prove the cause of the victim's death was the automobile accident.</a:t>
            </a:r>
            <a:endParaRPr/>
          </a:p>
          <a:p>
            <a:pPr indent="0" lvl="0" marL="0" rtl="0" algn="l">
              <a:spcBef>
                <a:spcPts val="1600"/>
              </a:spcBef>
              <a:spcAft>
                <a:spcPts val="1600"/>
              </a:spcAft>
              <a:buNone/>
            </a:pPr>
            <a:r>
              <a:t/>
            </a:r>
            <a:endParaRPr/>
          </a:p>
        </p:txBody>
      </p:sp>
      <p:sp>
        <p:nvSpPr>
          <p:cNvPr id="170" name="Google Shape;170;p2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2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Case by Case Basis</a:t>
            </a:r>
            <a:endParaRPr/>
          </a:p>
        </p:txBody>
      </p:sp>
      <p:sp>
        <p:nvSpPr>
          <p:cNvPr id="176" name="Google Shape;176;p29"/>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relationship between the defendant’s criminal act and the causal chain of events that leads to the prohibited outcome must be considered on a case by case basis.   </a:t>
            </a:r>
            <a:endParaRPr/>
          </a:p>
          <a:p>
            <a:pPr indent="0" lvl="0" marL="0" rtl="0" algn="l">
              <a:spcBef>
                <a:spcPts val="1600"/>
              </a:spcBef>
              <a:spcAft>
                <a:spcPts val="0"/>
              </a:spcAft>
              <a:buNone/>
            </a:pPr>
            <a:r>
              <a:rPr lang="en"/>
              <a:t>When the issue arises in murder cases where the injuries are not immediately lethal but the victim later dies, the analysis can be quite complicated.  </a:t>
            </a:r>
            <a:endParaRPr/>
          </a:p>
          <a:p>
            <a:pPr indent="0" lvl="0" marL="0" rtl="0" algn="l">
              <a:spcBef>
                <a:spcPts val="1600"/>
              </a:spcBef>
              <a:spcAft>
                <a:spcPts val="1600"/>
              </a:spcAft>
              <a:buNone/>
            </a:pPr>
            <a:r>
              <a:rPr lang="en"/>
              <a:t>At common law, the courts established a </a:t>
            </a:r>
            <a:r>
              <a:rPr b="1" lang="en"/>
              <a:t>year and a day rule</a:t>
            </a:r>
            <a:r>
              <a:rPr lang="en"/>
              <a:t>.</a:t>
            </a:r>
            <a:endParaRPr/>
          </a:p>
        </p:txBody>
      </p:sp>
      <p:sp>
        <p:nvSpPr>
          <p:cNvPr id="177" name="Google Shape;177;p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1" name="Shape 181"/>
        <p:cNvGrpSpPr/>
        <p:nvPr/>
      </p:nvGrpSpPr>
      <p:grpSpPr>
        <a:xfrm>
          <a:off x="0" y="0"/>
          <a:ext cx="0" cy="0"/>
          <a:chOff x="0" y="0"/>
          <a:chExt cx="0" cy="0"/>
        </a:xfrm>
      </p:grpSpPr>
      <p:sp>
        <p:nvSpPr>
          <p:cNvPr id="182" name="Google Shape;182;p3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Y</a:t>
            </a:r>
            <a:r>
              <a:rPr lang="en"/>
              <a:t>ear and a Day Rule</a:t>
            </a:r>
            <a:endParaRPr/>
          </a:p>
        </p:txBody>
      </p:sp>
      <p:sp>
        <p:nvSpPr>
          <p:cNvPr id="183" name="Google Shape;183;p30"/>
          <p:cNvSpPr txBox="1"/>
          <p:nvPr>
            <p:ph idx="1" type="body"/>
          </p:nvPr>
        </p:nvSpPr>
        <p:spPr>
          <a:xfrm>
            <a:off x="387900" y="1310075"/>
            <a:ext cx="8368200" cy="3523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According to this rule, if a victim died of the injuries inflicted by the defendant within one year and one day, then the injuries could be ruled the legal cause of the death.   </a:t>
            </a:r>
            <a:endParaRPr/>
          </a:p>
          <a:p>
            <a:pPr indent="0" lvl="0" marL="0" rtl="0" algn="l">
              <a:spcBef>
                <a:spcPts val="1600"/>
              </a:spcBef>
              <a:spcAft>
                <a:spcPts val="0"/>
              </a:spcAft>
              <a:buNone/>
            </a:pPr>
            <a:r>
              <a:rPr lang="en"/>
              <a:t>If more time had passed that the year and a day, then the injuries could not be ruled the legal cause of death.  </a:t>
            </a:r>
            <a:endParaRPr/>
          </a:p>
          <a:p>
            <a:pPr indent="0" lvl="0" marL="0" rtl="0" algn="l">
              <a:spcBef>
                <a:spcPts val="1600"/>
              </a:spcBef>
              <a:spcAft>
                <a:spcPts val="0"/>
              </a:spcAft>
              <a:buNone/>
            </a:pPr>
            <a:r>
              <a:rPr lang="en"/>
              <a:t>In effect, the rule established a one year statute of limitations on murder charges.  </a:t>
            </a:r>
            <a:endParaRPr/>
          </a:p>
          <a:p>
            <a:pPr indent="0" lvl="0" marL="0" rtl="0" algn="l">
              <a:spcBef>
                <a:spcPts val="1600"/>
              </a:spcBef>
              <a:spcAft>
                <a:spcPts val="0"/>
              </a:spcAft>
              <a:buNone/>
            </a:pPr>
            <a:r>
              <a:rPr lang="en"/>
              <a:t>The reason for this was the elementary state of medical sciences at the time.  </a:t>
            </a:r>
            <a:endParaRPr/>
          </a:p>
          <a:p>
            <a:pPr indent="0" lvl="0" marL="0" rtl="0" algn="l">
              <a:spcBef>
                <a:spcPts val="1600"/>
              </a:spcBef>
              <a:spcAft>
                <a:spcPts val="1600"/>
              </a:spcAft>
              <a:buNone/>
            </a:pPr>
            <a:r>
              <a:t/>
            </a:r>
            <a:endParaRPr/>
          </a:p>
        </p:txBody>
      </p:sp>
      <p:sp>
        <p:nvSpPr>
          <p:cNvPr id="184" name="Google Shape;184;p3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Google Shape;189;p3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Modern Rules</a:t>
            </a:r>
            <a:endParaRPr/>
          </a:p>
        </p:txBody>
      </p:sp>
      <p:sp>
        <p:nvSpPr>
          <p:cNvPr id="190" name="Google Shape;190;p3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modern times, forensic pathology has come very far from the circumstances under which the common law rule was developed.   </a:t>
            </a:r>
            <a:endParaRPr/>
          </a:p>
          <a:p>
            <a:pPr indent="0" lvl="0" marL="0" rtl="0" algn="l">
              <a:spcBef>
                <a:spcPts val="1600"/>
              </a:spcBef>
              <a:spcAft>
                <a:spcPts val="0"/>
              </a:spcAft>
              <a:buNone/>
            </a:pPr>
            <a:r>
              <a:rPr lang="en"/>
              <a:t>Medical examiners can determine cause of death with a great deal of certainty, and the common law rule is now pointless and outdated.  </a:t>
            </a:r>
            <a:endParaRPr/>
          </a:p>
          <a:p>
            <a:pPr indent="0" lvl="0" marL="0" rtl="0" algn="l">
              <a:spcBef>
                <a:spcPts val="1600"/>
              </a:spcBef>
              <a:spcAft>
                <a:spcPts val="0"/>
              </a:spcAft>
              <a:buNone/>
            </a:pPr>
            <a:r>
              <a:rPr lang="en"/>
              <a:t>Many states have accordingly done away with the common law rules, preferring that criminal law be a matter of statute than a blend of statutes and common law rules.  </a:t>
            </a:r>
            <a:endParaRPr/>
          </a:p>
          <a:p>
            <a:pPr indent="0" lvl="0" marL="0" rtl="0" algn="l">
              <a:spcBef>
                <a:spcPts val="1600"/>
              </a:spcBef>
              <a:spcAft>
                <a:spcPts val="1600"/>
              </a:spcAft>
              <a:buNone/>
            </a:pPr>
            <a:r>
              <a:t/>
            </a:r>
            <a:endParaRPr/>
          </a:p>
        </p:txBody>
      </p:sp>
      <p:sp>
        <p:nvSpPr>
          <p:cNvPr id="191" name="Google Shape;191;p3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Elements So Far</a:t>
            </a:r>
            <a:endParaRPr/>
          </a:p>
        </p:txBody>
      </p:sp>
      <p:sp>
        <p:nvSpPr>
          <p:cNvPr id="71" name="Google Shape;71;p1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a:t>
            </a:r>
            <a:r>
              <a:rPr lang="en"/>
              <a:t>ome crimes only require </a:t>
            </a:r>
            <a:endParaRPr/>
          </a:p>
          <a:p>
            <a:pPr indent="-342900" lvl="0" marL="457200" rtl="0" algn="l">
              <a:spcBef>
                <a:spcPts val="1600"/>
              </a:spcBef>
              <a:spcAft>
                <a:spcPts val="0"/>
              </a:spcAft>
              <a:buSzPts val="1800"/>
              <a:buAutoNum type="arabicPeriod"/>
            </a:pPr>
            <a:r>
              <a:rPr lang="en"/>
              <a:t>the guilty act, </a:t>
            </a:r>
            <a:endParaRPr/>
          </a:p>
          <a:p>
            <a:pPr indent="-342900" lvl="0" marL="457200" rtl="0" algn="l">
              <a:spcBef>
                <a:spcPts val="0"/>
              </a:spcBef>
              <a:spcAft>
                <a:spcPts val="0"/>
              </a:spcAft>
              <a:buSzPts val="1800"/>
              <a:buAutoNum type="arabicPeriod"/>
            </a:pPr>
            <a:r>
              <a:rPr lang="en"/>
              <a:t>the criminal intent, and </a:t>
            </a:r>
            <a:endParaRPr/>
          </a:p>
          <a:p>
            <a:pPr indent="-342900" lvl="0" marL="457200" rtl="0" algn="l">
              <a:spcBef>
                <a:spcPts val="0"/>
              </a:spcBef>
              <a:spcAft>
                <a:spcPts val="0"/>
              </a:spcAft>
              <a:buSzPts val="1800"/>
              <a:buAutoNum type="arabicPeriod"/>
            </a:pPr>
            <a:r>
              <a:rPr lang="en"/>
              <a:t>the concurrence between the two.  </a:t>
            </a:r>
            <a:endParaRPr/>
          </a:p>
          <a:p>
            <a:pPr indent="0" lvl="0" marL="0" rtl="0" algn="l">
              <a:spcBef>
                <a:spcPts val="1600"/>
              </a:spcBef>
              <a:spcAft>
                <a:spcPts val="1600"/>
              </a:spcAft>
              <a:buNone/>
            </a:pPr>
            <a:r>
              <a:rPr lang="en"/>
              <a:t>We will delve deeper into what concurrence means in this Section.  </a:t>
            </a:r>
            <a:endParaRPr/>
          </a:p>
        </p:txBody>
      </p:sp>
      <p:sp>
        <p:nvSpPr>
          <p:cNvPr id="72" name="Google Shape;72;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5" name="Shape 195"/>
        <p:cNvGrpSpPr/>
        <p:nvPr/>
      </p:nvGrpSpPr>
      <p:grpSpPr>
        <a:xfrm>
          <a:off x="0" y="0"/>
          <a:ext cx="0" cy="0"/>
          <a:chOff x="0" y="0"/>
          <a:chExt cx="0" cy="0"/>
        </a:xfrm>
      </p:grpSpPr>
      <p:sp>
        <p:nvSpPr>
          <p:cNvPr id="196" name="Google Shape;196;p32"/>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Harm</a:t>
            </a:r>
            <a:endParaRPr/>
          </a:p>
        </p:txBody>
      </p:sp>
      <p:sp>
        <p:nvSpPr>
          <p:cNvPr id="197" name="Google Shape;197;p32"/>
          <p:cNvSpPr txBox="1"/>
          <p:nvPr>
            <p:ph idx="1" type="body"/>
          </p:nvPr>
        </p:nvSpPr>
        <p:spPr>
          <a:xfrm>
            <a:off x="387900" y="1310075"/>
            <a:ext cx="8368200" cy="3436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t>
            </a:r>
            <a:r>
              <a:rPr i="1" lang="en"/>
              <a:t>On Liberty</a:t>
            </a:r>
            <a:r>
              <a:rPr lang="en"/>
              <a:t>, John Stuart Mill stated that, </a:t>
            </a:r>
            <a:endParaRPr/>
          </a:p>
          <a:p>
            <a:pPr indent="0" lvl="0" marL="0" rtl="0" algn="just">
              <a:spcBef>
                <a:spcPts val="1600"/>
              </a:spcBef>
              <a:spcAft>
                <a:spcPts val="0"/>
              </a:spcAft>
              <a:buNone/>
            </a:pPr>
            <a:r>
              <a:rPr i="1" lang="en">
                <a:latin typeface="Merriweather"/>
                <a:ea typeface="Merriweather"/>
                <a:cs typeface="Merriweather"/>
                <a:sym typeface="Merriweather"/>
              </a:rPr>
              <a:t>"The only purpose for which power can be rightfully exercised over any member of a civilized community, against his will, is to prevent harm to others."</a:t>
            </a:r>
            <a:r>
              <a:rPr lang="en"/>
              <a:t>  </a:t>
            </a:r>
            <a:endParaRPr/>
          </a:p>
          <a:p>
            <a:pPr indent="0" lvl="0" marL="0" rtl="0" algn="l">
              <a:spcBef>
                <a:spcPts val="1600"/>
              </a:spcBef>
              <a:spcAft>
                <a:spcPts val="0"/>
              </a:spcAft>
              <a:buNone/>
            </a:pPr>
            <a:r>
              <a:rPr lang="en"/>
              <a:t>For Mill and other Utilitarians, the entire purpose of the criminal law was to keep citizens from harm.  </a:t>
            </a:r>
            <a:endParaRPr/>
          </a:p>
          <a:p>
            <a:pPr indent="0" lvl="0" marL="0" rtl="0" algn="l">
              <a:spcBef>
                <a:spcPts val="1600"/>
              </a:spcBef>
              <a:spcAft>
                <a:spcPts val="1600"/>
              </a:spcAft>
              <a:buNone/>
            </a:pPr>
            <a:r>
              <a:rPr lang="en"/>
              <a:t>While Mill, like many today, disagreed with the idea of victimless crimes, it is obvious that our legal system reserves its harshest punishments for those who harm others.</a:t>
            </a:r>
            <a:endParaRPr/>
          </a:p>
        </p:txBody>
      </p:sp>
      <p:sp>
        <p:nvSpPr>
          <p:cNvPr id="198" name="Google Shape;198;p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3"/>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Proving the Harm</a:t>
            </a:r>
            <a:endParaRPr/>
          </a:p>
        </p:txBody>
      </p:sp>
      <p:sp>
        <p:nvSpPr>
          <p:cNvPr id="204" name="Google Shape;204;p33"/>
          <p:cNvSpPr txBox="1"/>
          <p:nvPr>
            <p:ph idx="1" type="body"/>
          </p:nvPr>
        </p:nvSpPr>
        <p:spPr>
          <a:xfrm>
            <a:off x="387900" y="1260301"/>
            <a:ext cx="8368200" cy="3458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crimes where causation is a factor, it is obvious that something must be caused. </a:t>
            </a:r>
            <a:endParaRPr/>
          </a:p>
          <a:p>
            <a:pPr indent="0" lvl="0" marL="0" rtl="0" algn="l">
              <a:spcBef>
                <a:spcPts val="1600"/>
              </a:spcBef>
              <a:spcAft>
                <a:spcPts val="0"/>
              </a:spcAft>
              <a:buNone/>
            </a:pPr>
            <a:r>
              <a:rPr lang="en"/>
              <a:t>Harm, then, refers to the specific result prohibited by the statute. </a:t>
            </a:r>
            <a:endParaRPr/>
          </a:p>
          <a:p>
            <a:pPr indent="0" lvl="0" marL="0" rtl="0" algn="l">
              <a:spcBef>
                <a:spcPts val="1600"/>
              </a:spcBef>
              <a:spcAft>
                <a:spcPts val="0"/>
              </a:spcAft>
              <a:buNone/>
            </a:pPr>
            <a:r>
              <a:rPr lang="en"/>
              <a:t>In murder, for example, the result is the death of a living human being.  </a:t>
            </a:r>
            <a:endParaRPr/>
          </a:p>
          <a:p>
            <a:pPr indent="0" lvl="0" marL="0" rtl="0" algn="l">
              <a:spcBef>
                <a:spcPts val="1600"/>
              </a:spcBef>
              <a:spcAft>
                <a:spcPts val="0"/>
              </a:spcAft>
              <a:buNone/>
            </a:pPr>
            <a:r>
              <a:rPr lang="en"/>
              <a:t>Often proving that the prohibited harm occurred is the easiest element for the prosecution to prove in a criminal case.  </a:t>
            </a:r>
            <a:endParaRPr/>
          </a:p>
          <a:p>
            <a:pPr indent="0" lvl="0" marL="0" rtl="0" algn="l">
              <a:spcBef>
                <a:spcPts val="1600"/>
              </a:spcBef>
              <a:spcAft>
                <a:spcPts val="1600"/>
              </a:spcAft>
              <a:buNone/>
            </a:pPr>
            <a:r>
              <a:rPr lang="en"/>
              <a:t>A death certificate and an autopsy report, for example, will usually be sufficient to establish that a person was killed and what the manner of death was.</a:t>
            </a:r>
            <a:endParaRPr/>
          </a:p>
        </p:txBody>
      </p:sp>
      <p:sp>
        <p:nvSpPr>
          <p:cNvPr id="205" name="Google Shape;205;p3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9" name="Shape 209"/>
        <p:cNvGrpSpPr/>
        <p:nvPr/>
      </p:nvGrpSpPr>
      <p:grpSpPr>
        <a:xfrm>
          <a:off x="0" y="0"/>
          <a:ext cx="0" cy="0"/>
          <a:chOff x="0" y="0"/>
          <a:chExt cx="0" cy="0"/>
        </a:xfrm>
      </p:grpSpPr>
      <p:sp>
        <p:nvSpPr>
          <p:cNvPr id="210" name="Google Shape;210;p34"/>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Hard Part </a:t>
            </a:r>
            <a:endParaRPr/>
          </a:p>
        </p:txBody>
      </p:sp>
      <p:sp>
        <p:nvSpPr>
          <p:cNvPr id="211" name="Google Shape;211;p34"/>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harder part is linking the defendant to the act that ultimately ended with the victim’s death.  </a:t>
            </a:r>
            <a:endParaRPr/>
          </a:p>
          <a:p>
            <a:pPr indent="0" lvl="0" marL="0" rtl="0" algn="l">
              <a:spcBef>
                <a:spcPts val="1600"/>
              </a:spcBef>
              <a:spcAft>
                <a:spcPts val="0"/>
              </a:spcAft>
              <a:buNone/>
            </a:pPr>
            <a:r>
              <a:rPr lang="en"/>
              <a:t>It is relatively easy to show that a victim is dead and that a gunshot wound is the proximate cause of death, but it is harder to prove that the defendant pulled the trigger. </a:t>
            </a:r>
            <a:endParaRPr/>
          </a:p>
          <a:p>
            <a:pPr indent="0" lvl="0" marL="0" rtl="0" algn="l">
              <a:spcBef>
                <a:spcPts val="1600"/>
              </a:spcBef>
              <a:spcAft>
                <a:spcPts val="1600"/>
              </a:spcAft>
              <a:buNone/>
            </a:pPr>
            <a:r>
              <a:t/>
            </a:r>
            <a:endParaRPr/>
          </a:p>
        </p:txBody>
      </p:sp>
      <p:sp>
        <p:nvSpPr>
          <p:cNvPr id="212" name="Google Shape;212;p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sp>
        <p:nvSpPr>
          <p:cNvPr id="217" name="Google Shape;217;p3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Circumstantial Evidence?</a:t>
            </a:r>
            <a:endParaRPr/>
          </a:p>
        </p:txBody>
      </p:sp>
      <p:sp>
        <p:nvSpPr>
          <p:cNvPr id="218" name="Google Shape;218;p3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There are times, however, when demonstrating that the harm occurred can be difficult.  </a:t>
            </a:r>
            <a:endParaRPr/>
          </a:p>
          <a:p>
            <a:pPr indent="0" lvl="0" marL="0" rtl="0" algn="l">
              <a:spcBef>
                <a:spcPts val="1600"/>
              </a:spcBef>
              <a:spcAft>
                <a:spcPts val="0"/>
              </a:spcAft>
              <a:buNone/>
            </a:pPr>
            <a:r>
              <a:rPr lang="en"/>
              <a:t>The most sensational of these is when a prosecutor goes forward with a murder prosecution in a case where a body was never found.  </a:t>
            </a:r>
            <a:endParaRPr/>
          </a:p>
          <a:p>
            <a:pPr indent="0" lvl="0" marL="0" rtl="0" algn="l">
              <a:spcBef>
                <a:spcPts val="1600"/>
              </a:spcBef>
              <a:spcAft>
                <a:spcPts val="1600"/>
              </a:spcAft>
              <a:buNone/>
            </a:pPr>
            <a:r>
              <a:rPr lang="en"/>
              <a:t>There are cases where prosecutors were able to win on circumstantial evidence, but these cases are noteworthy because of their rarity.</a:t>
            </a:r>
            <a:endParaRPr/>
          </a:p>
        </p:txBody>
      </p:sp>
      <p:sp>
        <p:nvSpPr>
          <p:cNvPr id="219" name="Google Shape;219;p3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3" name="Shape 223"/>
        <p:cNvGrpSpPr/>
        <p:nvPr/>
      </p:nvGrpSpPr>
      <p:grpSpPr>
        <a:xfrm>
          <a:off x="0" y="0"/>
          <a:ext cx="0" cy="0"/>
          <a:chOff x="0" y="0"/>
          <a:chExt cx="0" cy="0"/>
        </a:xfrm>
      </p:grpSpPr>
      <p:sp>
        <p:nvSpPr>
          <p:cNvPr id="224" name="Google Shape;224;p3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Minor Harms</a:t>
            </a:r>
            <a:endParaRPr/>
          </a:p>
        </p:txBody>
      </p:sp>
      <p:sp>
        <p:nvSpPr>
          <p:cNvPr id="225" name="Google Shape;225;p36"/>
          <p:cNvSpPr txBox="1"/>
          <p:nvPr>
            <p:ph idx="1" type="body"/>
          </p:nvPr>
        </p:nvSpPr>
        <p:spPr>
          <a:xfrm>
            <a:off x="387900" y="1329125"/>
            <a:ext cx="8368200" cy="3239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Often harm can not be proven in a case when the harm is relatively minor (when compared to homicide).  </a:t>
            </a:r>
            <a:endParaRPr/>
          </a:p>
          <a:p>
            <a:pPr indent="0" lvl="0" marL="0" rtl="0" algn="l">
              <a:spcBef>
                <a:spcPts val="1600"/>
              </a:spcBef>
              <a:spcAft>
                <a:spcPts val="0"/>
              </a:spcAft>
              <a:buNone/>
            </a:pPr>
            <a:r>
              <a:rPr lang="en"/>
              <a:t>Say for example, that Bob is getting his rent money together for the month, and has it in cash in an envelope on his kitchen table.  </a:t>
            </a:r>
            <a:endParaRPr/>
          </a:p>
          <a:p>
            <a:pPr indent="0" lvl="0" marL="0" rtl="0" algn="l">
              <a:spcBef>
                <a:spcPts val="1600"/>
              </a:spcBef>
              <a:spcAft>
                <a:spcPts val="0"/>
              </a:spcAft>
              <a:buNone/>
            </a:pPr>
            <a:r>
              <a:rPr lang="en"/>
              <a:t>Bob’s friend Bubba drops by and asks Bob to accompany him on a weekend of drinking and debauchery.  </a:t>
            </a:r>
            <a:endParaRPr/>
          </a:p>
          <a:p>
            <a:pPr indent="0" lvl="0" marL="0" rtl="0" algn="l">
              <a:spcBef>
                <a:spcPts val="1600"/>
              </a:spcBef>
              <a:spcAft>
                <a:spcPts val="1600"/>
              </a:spcAft>
              <a:buNone/>
            </a:pPr>
            <a:r>
              <a:rPr lang="en"/>
              <a:t>Bob declines, explaining that he has too much to get done this weekend and that he will have to take a raincheck.</a:t>
            </a:r>
            <a:endParaRPr/>
          </a:p>
        </p:txBody>
      </p:sp>
      <p:sp>
        <p:nvSpPr>
          <p:cNvPr id="226" name="Google Shape;226;p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Google Shape;231;p3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A Hypothetical</a:t>
            </a:r>
            <a:endParaRPr/>
          </a:p>
        </p:txBody>
      </p:sp>
      <p:sp>
        <p:nvSpPr>
          <p:cNvPr id="232" name="Google Shape;232;p37"/>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Bubba is hurt by his friends slight, and throws his empty beer across the living room and storms out of Bob’s apartment.  </a:t>
            </a:r>
            <a:endParaRPr/>
          </a:p>
          <a:p>
            <a:pPr indent="0" lvl="0" marL="0" rtl="0" algn="l">
              <a:spcBef>
                <a:spcPts val="1600"/>
              </a:spcBef>
              <a:spcAft>
                <a:spcPts val="0"/>
              </a:spcAft>
              <a:buNone/>
            </a:pPr>
            <a:r>
              <a:rPr lang="en"/>
              <a:t>Bob knows that Bubba is irrational and dramatic when he’s been drinking, so he dismisses the incident and gets back to his errands.  </a:t>
            </a:r>
            <a:endParaRPr/>
          </a:p>
          <a:p>
            <a:pPr indent="0" lvl="0" marL="0" rtl="0" algn="l">
              <a:spcBef>
                <a:spcPts val="1600"/>
              </a:spcBef>
              <a:spcAft>
                <a:spcPts val="1600"/>
              </a:spcAft>
              <a:buNone/>
            </a:pPr>
            <a:r>
              <a:rPr lang="en"/>
              <a:t>As he goes to collect his rent money and deliver it to the landlord before the office closes for the day, he notices that the envelope is missing.</a:t>
            </a:r>
            <a:endParaRPr/>
          </a:p>
        </p:txBody>
      </p:sp>
      <p:sp>
        <p:nvSpPr>
          <p:cNvPr id="233" name="Google Shape;233;p3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Evidence in the Hypothetical</a:t>
            </a:r>
            <a:endParaRPr/>
          </a:p>
        </p:txBody>
      </p:sp>
      <p:sp>
        <p:nvSpPr>
          <p:cNvPr id="239" name="Google Shape;239;p38"/>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Bob realizes that Bubba must have taken the money to “get back at him” for “ditching him” and Bob decides to call the police.  </a:t>
            </a:r>
            <a:endParaRPr/>
          </a:p>
          <a:p>
            <a:pPr indent="0" lvl="0" marL="0" rtl="0" algn="l">
              <a:spcBef>
                <a:spcPts val="1600"/>
              </a:spcBef>
              <a:spcAft>
                <a:spcPts val="0"/>
              </a:spcAft>
              <a:buNone/>
            </a:pPr>
            <a:r>
              <a:rPr lang="en"/>
              <a:t>Officers show up at Bob’s apartment and dutifully take his statement.  </a:t>
            </a:r>
            <a:endParaRPr/>
          </a:p>
          <a:p>
            <a:pPr indent="0" lvl="0" marL="0" rtl="0" algn="l">
              <a:spcBef>
                <a:spcPts val="1600"/>
              </a:spcBef>
              <a:spcAft>
                <a:spcPts val="0"/>
              </a:spcAft>
              <a:buNone/>
            </a:pPr>
            <a:r>
              <a:rPr lang="en"/>
              <a:t>He can tell that the officers are becoming less and less interested as the facts become clear to them.   </a:t>
            </a:r>
            <a:endParaRPr/>
          </a:p>
          <a:p>
            <a:pPr indent="0" lvl="0" marL="0" rtl="0" algn="l">
              <a:spcBef>
                <a:spcPts val="1600"/>
              </a:spcBef>
              <a:spcAft>
                <a:spcPts val="1600"/>
              </a:spcAft>
              <a:buNone/>
            </a:pPr>
            <a:r>
              <a:rPr lang="en"/>
              <a:t>The stolen money, while amounting to a felony because of the amount taken, was all in cash and has no identifiable characteristics.</a:t>
            </a:r>
            <a:endParaRPr/>
          </a:p>
        </p:txBody>
      </p:sp>
      <p:sp>
        <p:nvSpPr>
          <p:cNvPr id="240" name="Google Shape;240;p3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4" name="Shape 244"/>
        <p:cNvGrpSpPr/>
        <p:nvPr/>
      </p:nvGrpSpPr>
      <p:grpSpPr>
        <a:xfrm>
          <a:off x="0" y="0"/>
          <a:ext cx="0" cy="0"/>
          <a:chOff x="0" y="0"/>
          <a:chExt cx="0" cy="0"/>
        </a:xfrm>
      </p:grpSpPr>
      <p:sp>
        <p:nvSpPr>
          <p:cNvPr id="245" name="Google Shape;245;p3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Unfortunate Reality </a:t>
            </a:r>
            <a:endParaRPr/>
          </a:p>
        </p:txBody>
      </p:sp>
      <p:sp>
        <p:nvSpPr>
          <p:cNvPr id="246" name="Google Shape;246;p39"/>
          <p:cNvSpPr txBox="1"/>
          <p:nvPr>
            <p:ph idx="1" type="body"/>
          </p:nvPr>
        </p:nvSpPr>
        <p:spPr>
          <a:xfrm>
            <a:off x="387900" y="1266425"/>
            <a:ext cx="8368200" cy="3614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envelope had “rent” handwritten on the front of it, but to positively identify the writing as Bob’s and link it to the money would require the expert testimony of a questioned document examiner, which the crime lab would not supply in a case of simple theft.  </a:t>
            </a:r>
            <a:endParaRPr/>
          </a:p>
          <a:p>
            <a:pPr indent="0" lvl="0" marL="0" rtl="0" algn="l">
              <a:spcBef>
                <a:spcPts val="1600"/>
              </a:spcBef>
              <a:spcAft>
                <a:spcPts val="0"/>
              </a:spcAft>
              <a:buNone/>
            </a:pPr>
            <a:r>
              <a:rPr lang="en"/>
              <a:t>There are no other circumstantial factors that suggest that anything criminal had taken place such as signs of forced entry, signs of a struggle, or an altercation between the two former friends.  </a:t>
            </a:r>
            <a:endParaRPr/>
          </a:p>
          <a:p>
            <a:pPr indent="0" lvl="0" marL="0" rtl="0" algn="l">
              <a:spcBef>
                <a:spcPts val="1600"/>
              </a:spcBef>
              <a:spcAft>
                <a:spcPts val="1600"/>
              </a:spcAft>
              <a:buNone/>
            </a:pPr>
            <a:r>
              <a:rPr lang="en"/>
              <a:t>As the officers know from experience, the only way to make a case under those circumstances is for Bubba to confess that he took the money and say what he did with it.</a:t>
            </a:r>
            <a:endParaRPr/>
          </a:p>
        </p:txBody>
      </p:sp>
      <p:sp>
        <p:nvSpPr>
          <p:cNvPr id="247" name="Google Shape;247;p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1" name="Shape 251"/>
        <p:cNvGrpSpPr/>
        <p:nvPr/>
      </p:nvGrpSpPr>
      <p:grpSpPr>
        <a:xfrm>
          <a:off x="0" y="0"/>
          <a:ext cx="0" cy="0"/>
          <a:chOff x="0" y="0"/>
          <a:chExt cx="0" cy="0"/>
        </a:xfrm>
      </p:grpSpPr>
      <p:sp>
        <p:nvSpPr>
          <p:cNvPr id="252" name="Google Shape;252;p4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Criminal Justice Reality</a:t>
            </a:r>
            <a:endParaRPr/>
          </a:p>
        </p:txBody>
      </p:sp>
      <p:sp>
        <p:nvSpPr>
          <p:cNvPr id="253" name="Google Shape;253;p4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uncomfortable truth is that limited human resources, limited financial resources, limited forensic support services, and limited education and training, solvability factors play a critical role in determine which cases are worked and which ones are relegated to the “cold case files” before they ever begin.  </a:t>
            </a:r>
            <a:endParaRPr/>
          </a:p>
          <a:p>
            <a:pPr indent="0" lvl="0" marL="0" rtl="0" algn="l">
              <a:spcBef>
                <a:spcPts val="1600"/>
              </a:spcBef>
              <a:spcAft>
                <a:spcPts val="0"/>
              </a:spcAft>
              <a:buNone/>
            </a:pPr>
            <a:r>
              <a:rPr lang="en"/>
              <a:t>This fact underscores the critical differences between academic treatments of criminal law and the actual implementation of those laws in the field by criminal justice professionals. </a:t>
            </a:r>
            <a:endParaRPr/>
          </a:p>
          <a:p>
            <a:pPr indent="0" lvl="0" marL="0" rtl="0" algn="l">
              <a:spcBef>
                <a:spcPts val="1600"/>
              </a:spcBef>
              <a:spcAft>
                <a:spcPts val="1600"/>
              </a:spcAft>
              <a:buNone/>
            </a:pPr>
            <a:r>
              <a:t/>
            </a:r>
            <a:endParaRPr/>
          </a:p>
        </p:txBody>
      </p:sp>
      <p:sp>
        <p:nvSpPr>
          <p:cNvPr id="254" name="Google Shape;254;p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6" name="Shape 76"/>
        <p:cNvGrpSpPr/>
        <p:nvPr/>
      </p:nvGrpSpPr>
      <p:grpSpPr>
        <a:xfrm>
          <a:off x="0" y="0"/>
          <a:ext cx="0" cy="0"/>
          <a:chOff x="0" y="0"/>
          <a:chExt cx="0" cy="0"/>
        </a:xfrm>
      </p:grpSpPr>
      <p:sp>
        <p:nvSpPr>
          <p:cNvPr id="77" name="Google Shape;77;p15"/>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New Elements</a:t>
            </a:r>
            <a:endParaRPr/>
          </a:p>
        </p:txBody>
      </p:sp>
      <p:sp>
        <p:nvSpPr>
          <p:cNvPr id="78" name="Google Shape;78;p15"/>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will also consider more complex crimes that require that some specified </a:t>
            </a:r>
            <a:r>
              <a:rPr b="1" lang="en"/>
              <a:t>harm</a:t>
            </a:r>
            <a:r>
              <a:rPr lang="en"/>
              <a:t> result from the defendant’s actions before the elements of the crime are satisfied.  </a:t>
            </a:r>
            <a:endParaRPr/>
          </a:p>
          <a:p>
            <a:pPr indent="0" lvl="0" marL="0" rtl="0" algn="l">
              <a:spcBef>
                <a:spcPts val="1600"/>
              </a:spcBef>
              <a:spcAft>
                <a:spcPts val="1600"/>
              </a:spcAft>
              <a:buNone/>
            </a:pPr>
            <a:r>
              <a:rPr lang="en"/>
              <a:t>When there is a harm, the additional element of </a:t>
            </a:r>
            <a:r>
              <a:rPr b="1" lang="en"/>
              <a:t>causation</a:t>
            </a:r>
            <a:r>
              <a:rPr lang="en"/>
              <a:t> must be considered.</a:t>
            </a:r>
            <a:endParaRPr/>
          </a:p>
        </p:txBody>
      </p:sp>
      <p:sp>
        <p:nvSpPr>
          <p:cNvPr id="79" name="Google Shape;79;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t>
            </a:r>
            <a:r>
              <a:rPr lang="en"/>
              <a:t>oncurrence</a:t>
            </a:r>
            <a:endParaRPr/>
          </a:p>
        </p:txBody>
      </p:sp>
      <p:sp>
        <p:nvSpPr>
          <p:cNvPr id="85" name="Google Shape;85;p16"/>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idea of concurrence (a.k.a. </a:t>
            </a:r>
            <a:r>
              <a:rPr b="1" lang="en"/>
              <a:t>contemporaneity</a:t>
            </a:r>
            <a:r>
              <a:rPr lang="en"/>
              <a:t> and </a:t>
            </a:r>
            <a:r>
              <a:rPr b="1" lang="en"/>
              <a:t>simultaneity</a:t>
            </a:r>
            <a:r>
              <a:rPr lang="en"/>
              <a:t>) is rarely considered in criminal cases. </a:t>
            </a:r>
            <a:endParaRPr/>
          </a:p>
          <a:p>
            <a:pPr indent="0" lvl="0" marL="0" rtl="0" algn="l">
              <a:spcBef>
                <a:spcPts val="1600"/>
              </a:spcBef>
              <a:spcAft>
                <a:spcPts val="0"/>
              </a:spcAft>
              <a:buNone/>
            </a:pPr>
            <a:r>
              <a:rPr lang="en"/>
              <a:t>This is not because the idea is unimportant, but because its presence is usually obvious. </a:t>
            </a:r>
            <a:endParaRPr/>
          </a:p>
          <a:p>
            <a:pPr indent="0" lvl="0" marL="0" rtl="0" algn="l">
              <a:spcBef>
                <a:spcPts val="1600"/>
              </a:spcBef>
              <a:spcAft>
                <a:spcPts val="1600"/>
              </a:spcAft>
              <a:buNone/>
            </a:pPr>
            <a:r>
              <a:rPr lang="en"/>
              <a:t>Concurrence means that the guilty act (actus reus) must be triggered by the guilty mind (mens rea). </a:t>
            </a:r>
            <a:endParaRPr/>
          </a:p>
        </p:txBody>
      </p:sp>
      <p:sp>
        <p:nvSpPr>
          <p:cNvPr id="86" name="Google Shape;86;p1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7"/>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Concurrence Example</a:t>
            </a:r>
            <a:endParaRPr/>
          </a:p>
        </p:txBody>
      </p:sp>
      <p:sp>
        <p:nvSpPr>
          <p:cNvPr id="92" name="Google Shape;92;p17"/>
          <p:cNvSpPr txBox="1"/>
          <p:nvPr>
            <p:ph idx="1" type="body"/>
          </p:nvPr>
        </p:nvSpPr>
        <p:spPr>
          <a:xfrm>
            <a:off x="387900" y="1450499"/>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Brody, Acker, and Logan provide an excellent example of a situation when concurrence comes into play:</a:t>
            </a:r>
            <a:endParaRPr/>
          </a:p>
          <a:p>
            <a:pPr indent="0" lvl="0" marL="0" rtl="0" algn="just">
              <a:spcBef>
                <a:spcPts val="1600"/>
              </a:spcBef>
              <a:spcAft>
                <a:spcPts val="0"/>
              </a:spcAft>
              <a:buNone/>
            </a:pPr>
            <a:r>
              <a:rPr i="1" lang="en" sz="1400">
                <a:latin typeface="Merriweather"/>
                <a:ea typeface="Merriweather"/>
                <a:cs typeface="Merriweather"/>
                <a:sym typeface="Merriweather"/>
              </a:rPr>
              <a:t>“A man enters a mountain cabin during a blizzard without the owner’s permission to take refuge from the storm. After entering, he sees valuables and decides to take them with him when the weather calms. He is not guilty of burglary if that offense is defined as “breaking and entering a dwelling with the intention to commit a felony therein.” This is so because at the time of his entry into the cabin A had no intention of committing felonious larceny or another felony; he sought only to escape the blizzard. His intention to steal, formed after his entry, did not concur with his breaking and entering the cabin.”</a:t>
            </a:r>
            <a:endParaRPr i="1" sz="1400">
              <a:latin typeface="Merriweather"/>
              <a:ea typeface="Merriweather"/>
              <a:cs typeface="Merriweather"/>
              <a:sym typeface="Merriweather"/>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sp>
        <p:nvSpPr>
          <p:cNvPr id="93" name="Google Shape;93;p1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7" name="Shape 97"/>
        <p:cNvGrpSpPr/>
        <p:nvPr/>
      </p:nvGrpSpPr>
      <p:grpSpPr>
        <a:xfrm>
          <a:off x="0" y="0"/>
          <a:ext cx="0" cy="0"/>
          <a:chOff x="0" y="0"/>
          <a:chExt cx="0" cy="0"/>
        </a:xfrm>
      </p:grpSpPr>
      <p:sp>
        <p:nvSpPr>
          <p:cNvPr id="98" name="Google Shape;98;p18"/>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Arkansas Example</a:t>
            </a:r>
            <a:endParaRPr/>
          </a:p>
        </p:txBody>
      </p:sp>
      <p:sp>
        <p:nvSpPr>
          <p:cNvPr id="99" name="Google Shape;99;p18"/>
          <p:cNvSpPr txBox="1"/>
          <p:nvPr>
            <p:ph idx="1" type="body"/>
          </p:nvPr>
        </p:nvSpPr>
        <p:spPr>
          <a:xfrm>
            <a:off x="387900" y="1215700"/>
            <a:ext cx="8368200" cy="3625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700"/>
              <a:t>The Arkansas Code is a good example of a situation where the general part of the penal code doesn’t clearly specify concurrence as an element of offenses, but where it is implied within other areas of the law.  </a:t>
            </a:r>
            <a:endParaRPr sz="1700"/>
          </a:p>
          <a:p>
            <a:pPr indent="0" lvl="0" marL="0" rtl="0" algn="l">
              <a:spcBef>
                <a:spcPts val="1600"/>
              </a:spcBef>
              <a:spcAft>
                <a:spcPts val="0"/>
              </a:spcAft>
              <a:buNone/>
            </a:pPr>
            <a:r>
              <a:rPr lang="en" sz="1700"/>
              <a:t>While there is no section of the AR code dealing directly with concurrence, we can infer it from the text of §5-2-204(b): </a:t>
            </a:r>
            <a:endParaRPr sz="1700"/>
          </a:p>
          <a:p>
            <a:pPr indent="0" lvl="0" marL="0" rtl="0" algn="just">
              <a:spcBef>
                <a:spcPts val="1600"/>
              </a:spcBef>
              <a:spcAft>
                <a:spcPts val="0"/>
              </a:spcAft>
              <a:buNone/>
            </a:pPr>
            <a:r>
              <a:rPr i="1" lang="en" sz="1400">
                <a:latin typeface="Merriweather"/>
                <a:ea typeface="Merriweather"/>
                <a:cs typeface="Merriweather"/>
                <a:sym typeface="Merriweather"/>
              </a:rPr>
              <a:t>“A person does not commit an offense unless he acts with a culpable mental state with respect to each element of the offense that requires a culpable mental state.” </a:t>
            </a:r>
            <a:endParaRPr i="1" sz="1400">
              <a:latin typeface="Merriweather"/>
              <a:ea typeface="Merriweather"/>
              <a:cs typeface="Merriweather"/>
              <a:sym typeface="Merriweather"/>
            </a:endParaRPr>
          </a:p>
          <a:p>
            <a:pPr indent="0" lvl="0" marL="0" rtl="0" algn="just">
              <a:spcBef>
                <a:spcPts val="1600"/>
              </a:spcBef>
              <a:spcAft>
                <a:spcPts val="0"/>
              </a:spcAft>
              <a:buNone/>
            </a:pPr>
            <a:r>
              <a:rPr lang="en" sz="1700"/>
              <a:t>That is, action must be coupled with intent. </a:t>
            </a:r>
            <a:endParaRPr sz="1700"/>
          </a:p>
          <a:p>
            <a:pPr indent="0" lvl="0" marL="0" rtl="0" algn="just">
              <a:spcBef>
                <a:spcPts val="1600"/>
              </a:spcBef>
              <a:spcAft>
                <a:spcPts val="1600"/>
              </a:spcAft>
              <a:buNone/>
            </a:pPr>
            <a:r>
              <a:rPr lang="en" sz="1400">
                <a:latin typeface="Merriweather"/>
                <a:ea typeface="Merriweather"/>
                <a:cs typeface="Merriweather"/>
                <a:sym typeface="Merriweather"/>
              </a:rPr>
              <a:t>“…There must be a union or joint operation of act and intention or criminal negligence.”</a:t>
            </a:r>
            <a:endParaRPr sz="1400">
              <a:latin typeface="Merriweather"/>
              <a:ea typeface="Merriweather"/>
              <a:cs typeface="Merriweather"/>
              <a:sym typeface="Merriweather"/>
            </a:endParaRPr>
          </a:p>
        </p:txBody>
      </p:sp>
      <p:sp>
        <p:nvSpPr>
          <p:cNvPr id="100" name="Google Shape;100;p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19"/>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Causation </a:t>
            </a:r>
            <a:endParaRPr/>
          </a:p>
        </p:txBody>
      </p:sp>
      <p:sp>
        <p:nvSpPr>
          <p:cNvPr id="106" name="Google Shape;106;p19"/>
          <p:cNvSpPr txBox="1"/>
          <p:nvPr>
            <p:ph idx="1" type="body"/>
          </p:nvPr>
        </p:nvSpPr>
        <p:spPr>
          <a:xfrm>
            <a:off x="387900" y="1489825"/>
            <a:ext cx="8368200" cy="322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It is a general rule of the criminal law that an individual is not guilty of a crime unless his or her conduct causes the harm that the law seeks to prevent.  </a:t>
            </a:r>
            <a:endParaRPr/>
          </a:p>
          <a:p>
            <a:pPr indent="0" lvl="0" marL="0" rtl="0" algn="l">
              <a:spcBef>
                <a:spcPts val="1600"/>
              </a:spcBef>
              <a:spcAft>
                <a:spcPts val="0"/>
              </a:spcAft>
              <a:buNone/>
            </a:pPr>
            <a:r>
              <a:rPr lang="en"/>
              <a:t>The idea of cause in law is complicated because the term is often broken down into two distinct ideas: </a:t>
            </a:r>
            <a:endParaRPr/>
          </a:p>
          <a:p>
            <a:pPr indent="-342900" lvl="0" marL="457200" rtl="0" algn="l">
              <a:spcBef>
                <a:spcPts val="1600"/>
              </a:spcBef>
              <a:spcAft>
                <a:spcPts val="0"/>
              </a:spcAft>
              <a:buSzPts val="1800"/>
              <a:buAutoNum type="arabicPeriod"/>
            </a:pPr>
            <a:r>
              <a:rPr b="1" lang="en"/>
              <a:t>cause-in-fact</a:t>
            </a:r>
            <a:r>
              <a:rPr lang="en"/>
              <a:t> and </a:t>
            </a:r>
            <a:endParaRPr/>
          </a:p>
          <a:p>
            <a:pPr indent="-342900" lvl="0" marL="457200" rtl="0" algn="l">
              <a:spcBef>
                <a:spcPts val="0"/>
              </a:spcBef>
              <a:spcAft>
                <a:spcPts val="0"/>
              </a:spcAft>
              <a:buSzPts val="1800"/>
              <a:buAutoNum type="arabicPeriod"/>
            </a:pPr>
            <a:r>
              <a:rPr b="1" lang="en"/>
              <a:t>proximate cause</a:t>
            </a:r>
            <a:r>
              <a:rPr lang="en"/>
              <a:t>.  </a:t>
            </a:r>
            <a:endParaRPr/>
          </a:p>
          <a:p>
            <a:pPr indent="0" lvl="0" marL="0" rtl="0" algn="l">
              <a:spcBef>
                <a:spcPts val="1600"/>
              </a:spcBef>
              <a:spcAft>
                <a:spcPts val="1600"/>
              </a:spcAft>
              <a:buNone/>
            </a:pPr>
            <a:r>
              <a:rPr lang="en"/>
              <a:t>In other words, the determination of cause in a criminal matter is a bifurcated process.</a:t>
            </a:r>
            <a:endParaRPr/>
          </a:p>
        </p:txBody>
      </p:sp>
      <p:sp>
        <p:nvSpPr>
          <p:cNvPr id="107" name="Google Shape;107;p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 v Dalloway (1847) - Facts</a:t>
            </a:r>
            <a:endParaRPr/>
          </a:p>
        </p:txBody>
      </p:sp>
      <p:sp>
        <p:nvSpPr>
          <p:cNvPr id="113" name="Google Shape;113;p20"/>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a prosecution for a crime that specifies that a particular harm occur, it is necessary for the state to prove a link between the criminal result and a particular aspect of the defendant’s conduct, such as his negligence. </a:t>
            </a:r>
            <a:endParaRPr/>
          </a:p>
          <a:p>
            <a:pPr indent="0" lvl="0" marL="0" rtl="0" algn="l">
              <a:spcBef>
                <a:spcPts val="1600"/>
              </a:spcBef>
              <a:spcAft>
                <a:spcPts val="0"/>
              </a:spcAft>
              <a:buNone/>
            </a:pPr>
            <a:r>
              <a:rPr lang="en"/>
              <a:t>Let’s use the old English case of </a:t>
            </a:r>
            <a:r>
              <a:rPr i="1" lang="en"/>
              <a:t>R. v Dalloway</a:t>
            </a:r>
            <a:r>
              <a:rPr lang="en"/>
              <a:t> (1847) as an example.  </a:t>
            </a:r>
            <a:endParaRPr/>
          </a:p>
          <a:p>
            <a:pPr indent="0" lvl="0" marL="0" rtl="0" algn="l">
              <a:spcBef>
                <a:spcPts val="1600"/>
              </a:spcBef>
              <a:spcAft>
                <a:spcPts val="0"/>
              </a:spcAft>
              <a:buNone/>
            </a:pPr>
            <a:r>
              <a:rPr lang="en"/>
              <a:t>Dalloway was charged with manslaughter after his cart had struck and killed a young girl who ran out in front of him.  </a:t>
            </a:r>
            <a:endParaRPr/>
          </a:p>
          <a:p>
            <a:pPr indent="0" lvl="0" marL="0" rtl="0" algn="l">
              <a:spcBef>
                <a:spcPts val="1600"/>
              </a:spcBef>
              <a:spcAft>
                <a:spcPts val="1600"/>
              </a:spcAft>
              <a:buNone/>
            </a:pPr>
            <a:r>
              <a:rPr lang="en"/>
              <a:t>Dalloway had not been holding the horse’s reins at the time.</a:t>
            </a:r>
            <a:endParaRPr/>
          </a:p>
        </p:txBody>
      </p:sp>
      <p:sp>
        <p:nvSpPr>
          <p:cNvPr id="114" name="Google Shape;114;p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21"/>
          <p:cNvSpPr txBox="1"/>
          <p:nvPr>
            <p:ph type="title"/>
          </p:nvPr>
        </p:nvSpPr>
        <p:spPr>
          <a:xfrm>
            <a:off x="387900" y="458025"/>
            <a:ext cx="8368200" cy="6861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The Rule in </a:t>
            </a:r>
            <a:r>
              <a:rPr i="1" lang="en"/>
              <a:t>Dalloway</a:t>
            </a:r>
            <a:r>
              <a:rPr lang="en"/>
              <a:t> </a:t>
            </a:r>
            <a:endParaRPr/>
          </a:p>
        </p:txBody>
      </p:sp>
      <p:sp>
        <p:nvSpPr>
          <p:cNvPr id="120" name="Google Shape;120;p21"/>
          <p:cNvSpPr txBox="1"/>
          <p:nvPr>
            <p:ph idx="1" type="body"/>
          </p:nvPr>
        </p:nvSpPr>
        <p:spPr>
          <a:xfrm>
            <a:off x="387900" y="1489824"/>
            <a:ext cx="8368200" cy="3078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judge in the case instructed the jury that they could convict Dalloway of manslaughter only if they were satisfied that Dalloway could have avoided the accident had he been holding the reins properly.  </a:t>
            </a:r>
            <a:endParaRPr/>
          </a:p>
          <a:p>
            <a:pPr indent="0" lvl="0" marL="0" rtl="0" algn="l">
              <a:spcBef>
                <a:spcPts val="1600"/>
              </a:spcBef>
              <a:spcAft>
                <a:spcPts val="1600"/>
              </a:spcAft>
              <a:buNone/>
            </a:pPr>
            <a:r>
              <a:rPr lang="en"/>
              <a:t>Factual causation is sometimes referred to as ‘but for’ (or </a:t>
            </a:r>
            <a:r>
              <a:rPr b="1" i="1" lang="en"/>
              <a:t>sine qua non</a:t>
            </a:r>
            <a:r>
              <a:rPr lang="en"/>
              <a:t>) causation, because it can be established only where the alleged result would not have occurred, or would not have occurred at the time or in the way it did, “but for” the defendant’s act.</a:t>
            </a:r>
            <a:endParaRPr/>
          </a:p>
        </p:txBody>
      </p:sp>
      <p:sp>
        <p:nvSpPr>
          <p:cNvPr id="121" name="Google Shape;121;p2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