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Lst>
  <p:sldSz cy="5143500" cx="9144000"/>
  <p:notesSz cx="6858000" cy="9144000"/>
  <p:embeddedFontLst>
    <p:embeddedFont>
      <p:font typeface="Roboto Slab"/>
      <p:regular r:id="rId29"/>
      <p:bold r:id="rId30"/>
    </p:embeddedFont>
    <p:embeddedFont>
      <p:font typeface="Roboto"/>
      <p:regular r:id="rId31"/>
      <p:bold r:id="rId32"/>
      <p:italic r:id="rId33"/>
      <p:boldItalic r:id="rId3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RobotoSlab-regular.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Roboto-regular.fntdata"/><Relationship Id="rId30" Type="http://schemas.openxmlformats.org/officeDocument/2006/relationships/font" Target="fonts/RobotoSlab-bold.fntdata"/><Relationship Id="rId11" Type="http://schemas.openxmlformats.org/officeDocument/2006/relationships/slide" Target="slides/slide7.xml"/><Relationship Id="rId33" Type="http://schemas.openxmlformats.org/officeDocument/2006/relationships/font" Target="fonts/Roboto-italic.fntdata"/><Relationship Id="rId10" Type="http://schemas.openxmlformats.org/officeDocument/2006/relationships/slide" Target="slides/slide6.xml"/><Relationship Id="rId32" Type="http://schemas.openxmlformats.org/officeDocument/2006/relationships/font" Target="fonts/Roboto-bold.fntdata"/><Relationship Id="rId13" Type="http://schemas.openxmlformats.org/officeDocument/2006/relationships/slide" Target="slides/slide9.xml"/><Relationship Id="rId12" Type="http://schemas.openxmlformats.org/officeDocument/2006/relationships/slide" Target="slides/slide8.xml"/><Relationship Id="rId34" Type="http://schemas.openxmlformats.org/officeDocument/2006/relationships/font" Target="fonts/Roboto-boldItalic.fntdata"/><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Revision:  10/24/2016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6115d9ea4c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6115d9ea4c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g6115d9ea4c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6115d9ea4c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6115d9ea4c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6115d9ea4c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g6115d9ea4c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6115d9ea4c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g6115d9ea4c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6115d9ea4c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g6115d9ea4c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6115d9ea4c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g6115d9ea4c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6115d9ea4c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g6115d9ea4c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6115d9ea4c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Google Shape;179;g6115d9ea4c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6115d9ea4c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Google Shape;186;g6115d9ea4c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6115d9ea4c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Google Shape;67;g1874110bc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1874110bc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g6115d9ea4c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6115d9ea4c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Google Shape;200;g6115d9ea4c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6115d9ea4c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Google Shape;207;g6115d9ea4c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6115d9ea4c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Google Shape;214;g6115d9ea4c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6115d9ea4c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Google Shape;221;g6115d9ea4c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6115d9ea4c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6115d9ea4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6115d9ea4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6115d9ea4c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6115d9ea4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6115d9ea4c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6115d9ea4c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6115d9ea4c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6115d9ea4c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6115d9ea4c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6115d9ea4c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6115d9ea4c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6115d9ea4c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6115d9ea4c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6115d9ea4c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Criminal Law</a:t>
            </a:r>
            <a:endParaRPr/>
          </a:p>
        </p:txBody>
      </p:sp>
      <p:sp>
        <p:nvSpPr>
          <p:cNvPr id="64" name="Google Shape;64;p1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Section 1.4: The Mental Element  </a:t>
            </a:r>
            <a:endParaRPr/>
          </a:p>
        </p:txBody>
      </p:sp>
      <p:sp>
        <p:nvSpPr>
          <p:cNvPr id="65" name="Google Shape;65;p13"/>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Reckless v. Negligent</a:t>
            </a:r>
            <a:endParaRPr/>
          </a:p>
        </p:txBody>
      </p:sp>
      <p:sp>
        <p:nvSpPr>
          <p:cNvPr id="127" name="Google Shape;127;p2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Reckless and negligent conduct are very similar in nature. </a:t>
            </a:r>
            <a:endParaRPr/>
          </a:p>
          <a:p>
            <a:pPr indent="0" lvl="0" marL="0" rtl="0" algn="l">
              <a:spcBef>
                <a:spcPts val="1600"/>
              </a:spcBef>
              <a:spcAft>
                <a:spcPts val="0"/>
              </a:spcAft>
              <a:buNone/>
            </a:pPr>
            <a:r>
              <a:rPr lang="en"/>
              <a:t>The important difference between the two is that with reckless conduct, there is a conscious disregard for a perceived risk—the person knew the risk was there. </a:t>
            </a:r>
            <a:endParaRPr/>
          </a:p>
          <a:p>
            <a:pPr indent="0" lvl="0" marL="0" rtl="0" algn="l">
              <a:spcBef>
                <a:spcPts val="1600"/>
              </a:spcBef>
              <a:spcAft>
                <a:spcPts val="0"/>
              </a:spcAft>
              <a:buNone/>
            </a:pPr>
            <a:r>
              <a:rPr lang="en"/>
              <a:t>With negligence, it is assumed that there is no awareness of the risk.</a:t>
            </a:r>
            <a:endParaRPr/>
          </a:p>
          <a:p>
            <a:pPr indent="0" lvl="0" marL="0" rtl="0" algn="l">
              <a:spcBef>
                <a:spcPts val="1600"/>
              </a:spcBef>
              <a:spcAft>
                <a:spcPts val="1600"/>
              </a:spcAft>
              <a:buNone/>
            </a:pPr>
            <a:r>
              <a:t/>
            </a:r>
            <a:endParaRPr/>
          </a:p>
        </p:txBody>
      </p:sp>
      <p:sp>
        <p:nvSpPr>
          <p:cNvPr id="128" name="Google Shape;128;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Google Shape;133;p2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Applied to Each Element</a:t>
            </a:r>
            <a:endParaRPr/>
          </a:p>
        </p:txBody>
      </p:sp>
      <p:sp>
        <p:nvSpPr>
          <p:cNvPr id="134" name="Google Shape;134;p2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If a statute defining an offense prescribes a culpable mental state and does not clearly indicate that the culpable mental state applies to less than all of the elements of the offense, the prescribed culpable mental state applies to each element of the offense.</a:t>
            </a:r>
            <a:endParaRPr/>
          </a:p>
        </p:txBody>
      </p:sp>
      <p:sp>
        <p:nvSpPr>
          <p:cNvPr id="135" name="Google Shape;135;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2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Higher Standards Sufficient</a:t>
            </a:r>
            <a:endParaRPr/>
          </a:p>
        </p:txBody>
      </p:sp>
      <p:sp>
        <p:nvSpPr>
          <p:cNvPr id="141" name="Google Shape;141;p2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a statute defining an offense provides that acting negligently suffices to establish an element of that offense, the element also is established if a person acts purposely, knowingly, or recklessly.</a:t>
            </a:r>
            <a:endParaRPr/>
          </a:p>
          <a:p>
            <a:pPr indent="0" lvl="0" marL="0" rtl="0" algn="l">
              <a:spcBef>
                <a:spcPts val="1600"/>
              </a:spcBef>
              <a:spcAft>
                <a:spcPts val="1600"/>
              </a:spcAft>
              <a:buNone/>
            </a:pPr>
            <a:r>
              <a:rPr lang="en"/>
              <a:t>Similarly, when acting recklessly suffices to establish an element, the element also is established if a person acts purposely or knowingly, and when acting knowingly suffices to establish an element, the element also is established if a person acts purposely.</a:t>
            </a:r>
            <a:endParaRPr/>
          </a:p>
        </p:txBody>
      </p:sp>
      <p:sp>
        <p:nvSpPr>
          <p:cNvPr id="142" name="Google Shape;142;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Types of Intent</a:t>
            </a:r>
            <a:endParaRPr/>
          </a:p>
        </p:txBody>
      </p:sp>
      <p:sp>
        <p:nvSpPr>
          <p:cNvPr id="148" name="Google Shape;148;p2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General intent</a:t>
            </a:r>
            <a:r>
              <a:rPr lang="en"/>
              <a:t> simply means the intent to commit the criminal act; it does not speak to an intention to achieve a specific outcome or result.</a:t>
            </a:r>
            <a:endParaRPr/>
          </a:p>
          <a:p>
            <a:pPr indent="0" lvl="0" marL="0" rtl="0" algn="l">
              <a:spcBef>
                <a:spcPts val="1600"/>
              </a:spcBef>
              <a:spcAft>
                <a:spcPts val="1600"/>
              </a:spcAft>
              <a:buNone/>
            </a:pPr>
            <a:r>
              <a:t/>
            </a:r>
            <a:endParaRPr/>
          </a:p>
        </p:txBody>
      </p:sp>
      <p:sp>
        <p:nvSpPr>
          <p:cNvPr id="149" name="Google Shape;149;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Specific Intent</a:t>
            </a:r>
            <a:endParaRPr/>
          </a:p>
        </p:txBody>
      </p:sp>
      <p:sp>
        <p:nvSpPr>
          <p:cNvPr id="155" name="Google Shape;155;p2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Specific intent</a:t>
            </a:r>
            <a:r>
              <a:rPr lang="en"/>
              <a:t> applies to crimes that require a specific resulting harm, such as in homicide. </a:t>
            </a:r>
            <a:endParaRPr/>
          </a:p>
          <a:p>
            <a:pPr indent="0" lvl="0" marL="0" rtl="0" algn="l">
              <a:spcBef>
                <a:spcPts val="1600"/>
              </a:spcBef>
              <a:spcAft>
                <a:spcPts val="0"/>
              </a:spcAft>
              <a:buNone/>
            </a:pPr>
            <a:r>
              <a:rPr lang="en"/>
              <a:t>The specific intent for homicide is the intent to cause the death of a person.</a:t>
            </a:r>
            <a:endParaRPr/>
          </a:p>
          <a:p>
            <a:pPr indent="0" lvl="0" marL="0" rtl="0" algn="l">
              <a:spcBef>
                <a:spcPts val="1600"/>
              </a:spcBef>
              <a:spcAft>
                <a:spcPts val="1600"/>
              </a:spcAft>
              <a:buNone/>
            </a:pPr>
            <a:r>
              <a:t/>
            </a:r>
            <a:endParaRPr/>
          </a:p>
        </p:txBody>
      </p:sp>
      <p:sp>
        <p:nvSpPr>
          <p:cNvPr id="156" name="Google Shape;156;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Google Shape;161;p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Transferred Intent</a:t>
            </a:r>
            <a:endParaRPr/>
          </a:p>
        </p:txBody>
      </p:sp>
      <p:sp>
        <p:nvSpPr>
          <p:cNvPr id="162" name="Google Shape;162;p2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Transferred intent</a:t>
            </a:r>
            <a:r>
              <a:rPr lang="en"/>
              <a:t> applies to situations where the intent was to harm one person and the result was harm to another. </a:t>
            </a:r>
            <a:endParaRPr/>
          </a:p>
          <a:p>
            <a:pPr indent="0" lvl="0" marL="0" rtl="0" algn="l">
              <a:spcBef>
                <a:spcPts val="1600"/>
              </a:spcBef>
              <a:spcAft>
                <a:spcPts val="0"/>
              </a:spcAft>
              <a:buNone/>
            </a:pPr>
            <a:r>
              <a:rPr lang="en"/>
              <a:t>This is often called “bad aim intent”—often a perpetrator trying to shoot one person shoots another instead.</a:t>
            </a:r>
            <a:endParaRPr/>
          </a:p>
          <a:p>
            <a:pPr indent="0" lvl="0" marL="0" rtl="0" algn="l">
              <a:spcBef>
                <a:spcPts val="1600"/>
              </a:spcBef>
              <a:spcAft>
                <a:spcPts val="1600"/>
              </a:spcAft>
              <a:buNone/>
            </a:pPr>
            <a:r>
              <a:t/>
            </a:r>
            <a:endParaRPr/>
          </a:p>
        </p:txBody>
      </p:sp>
      <p:sp>
        <p:nvSpPr>
          <p:cNvPr id="163" name="Google Shape;163;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2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Constructive Intent</a:t>
            </a:r>
            <a:endParaRPr/>
          </a:p>
        </p:txBody>
      </p:sp>
      <p:sp>
        <p:nvSpPr>
          <p:cNvPr id="169" name="Google Shape;169;p2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Constructive intent</a:t>
            </a:r>
            <a:r>
              <a:rPr lang="en"/>
              <a:t> applies to situations where the harm done is greater than expected.</a:t>
            </a:r>
            <a:endParaRPr/>
          </a:p>
          <a:p>
            <a:pPr indent="0" lvl="0" marL="0" rtl="0" algn="l">
              <a:spcBef>
                <a:spcPts val="1600"/>
              </a:spcBef>
              <a:spcAft>
                <a:spcPts val="1600"/>
              </a:spcAft>
              <a:buNone/>
            </a:pPr>
            <a:r>
              <a:t/>
            </a:r>
            <a:endParaRPr/>
          </a:p>
        </p:txBody>
      </p:sp>
      <p:sp>
        <p:nvSpPr>
          <p:cNvPr id="170" name="Google Shape;170;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p2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Strict Liability </a:t>
            </a:r>
            <a:endParaRPr/>
          </a:p>
        </p:txBody>
      </p:sp>
      <p:sp>
        <p:nvSpPr>
          <p:cNvPr id="176" name="Google Shape;176;p29"/>
          <p:cNvSpPr txBox="1"/>
          <p:nvPr>
            <p:ph idx="1" type="body"/>
          </p:nvPr>
        </p:nvSpPr>
        <p:spPr>
          <a:xfrm>
            <a:off x="387900" y="1262563"/>
            <a:ext cx="8368200" cy="3306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necessity of criminal intent is a cornerstone of our legal system. </a:t>
            </a:r>
            <a:endParaRPr/>
          </a:p>
          <a:p>
            <a:pPr indent="0" lvl="0" marL="0" rtl="0" algn="l">
              <a:spcBef>
                <a:spcPts val="1600"/>
              </a:spcBef>
              <a:spcAft>
                <a:spcPts val="0"/>
              </a:spcAft>
              <a:buNone/>
            </a:pPr>
            <a:r>
              <a:rPr lang="en"/>
              <a:t>Sometimes, however, lawmakers deem it appropriate to remove this mental element from various crimes and punish people for merely committing the prohibited act. </a:t>
            </a:r>
            <a:endParaRPr/>
          </a:p>
          <a:p>
            <a:pPr indent="0" lvl="0" marL="0" rtl="0" algn="l">
              <a:spcBef>
                <a:spcPts val="1600"/>
              </a:spcBef>
              <a:spcAft>
                <a:spcPts val="0"/>
              </a:spcAft>
              <a:buNone/>
            </a:pPr>
            <a:r>
              <a:rPr lang="en"/>
              <a:t>Acts that do not require a mental element to be criminal are called strict liability offenses.</a:t>
            </a:r>
            <a:endParaRPr/>
          </a:p>
          <a:p>
            <a:pPr indent="0" lvl="0" marL="0" rtl="0" algn="l">
              <a:spcBef>
                <a:spcPts val="1600"/>
              </a:spcBef>
              <a:spcAft>
                <a:spcPts val="0"/>
              </a:spcAft>
              <a:buNone/>
            </a:pPr>
            <a:r>
              <a:rPr lang="en"/>
              <a:t>The most common strict liability offenses are violations, such as citations for speeding and littering.</a:t>
            </a:r>
            <a:endParaRPr/>
          </a:p>
          <a:p>
            <a:pPr indent="0" lvl="0" marL="0" rtl="0" algn="l">
              <a:spcBef>
                <a:spcPts val="1600"/>
              </a:spcBef>
              <a:spcAft>
                <a:spcPts val="1600"/>
              </a:spcAft>
              <a:buNone/>
            </a:pPr>
            <a:r>
              <a:t/>
            </a:r>
            <a:endParaRPr/>
          </a:p>
        </p:txBody>
      </p:sp>
      <p:sp>
        <p:nvSpPr>
          <p:cNvPr id="177" name="Google Shape;177;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p3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Criminal Purpose</a:t>
            </a:r>
            <a:endParaRPr/>
          </a:p>
        </p:txBody>
      </p:sp>
      <p:sp>
        <p:nvSpPr>
          <p:cNvPr id="183" name="Google Shape;183;p3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Most criminal law texts don’t spend a lot of time belaboring the idea of a criminal defendant acting purposely.  </a:t>
            </a:r>
            <a:endParaRPr/>
          </a:p>
          <a:p>
            <a:pPr indent="0" lvl="0" marL="0" rtl="0" algn="l">
              <a:spcBef>
                <a:spcPts val="1600"/>
              </a:spcBef>
              <a:spcAft>
                <a:spcPts val="0"/>
              </a:spcAft>
              <a:buNone/>
            </a:pPr>
            <a:r>
              <a:rPr lang="en"/>
              <a:t>In our culture, we learn that doing something “on purpose” is the ultimate in blameworthy mental states.   </a:t>
            </a:r>
            <a:endParaRPr/>
          </a:p>
          <a:p>
            <a:pPr indent="0" lvl="0" marL="0" rtl="0" algn="l">
              <a:spcBef>
                <a:spcPts val="1600"/>
              </a:spcBef>
              <a:spcAft>
                <a:spcPts val="1600"/>
              </a:spcAft>
              <a:buNone/>
            </a:pPr>
            <a:r>
              <a:rPr lang="en"/>
              <a:t>Very small children report the upsetting actions of other small children to adults, making sure to add that “he did it on purpose!” through sobs of indignation.</a:t>
            </a:r>
            <a:endParaRPr/>
          </a:p>
        </p:txBody>
      </p:sp>
      <p:sp>
        <p:nvSpPr>
          <p:cNvPr id="184" name="Google Shape;184;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Google Shape;189;p3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Knowingly </a:t>
            </a:r>
            <a:endParaRPr/>
          </a:p>
        </p:txBody>
      </p:sp>
      <p:sp>
        <p:nvSpPr>
          <p:cNvPr id="190" name="Google Shape;190;p3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closely related but less culpable mental state is acting knowingly.   </a:t>
            </a:r>
            <a:endParaRPr/>
          </a:p>
          <a:p>
            <a:pPr indent="0" lvl="0" marL="0" rtl="0" algn="l">
              <a:spcBef>
                <a:spcPts val="1600"/>
              </a:spcBef>
              <a:spcAft>
                <a:spcPts val="0"/>
              </a:spcAft>
              <a:buNone/>
            </a:pPr>
            <a:r>
              <a:rPr lang="en"/>
              <a:t>Knowingly implies that the defendant is aware of both the nature of the act and the probable consequences of the act.  </a:t>
            </a:r>
            <a:endParaRPr/>
          </a:p>
          <a:p>
            <a:pPr indent="0" lvl="0" marL="0" rtl="0" algn="l">
              <a:spcBef>
                <a:spcPts val="1600"/>
              </a:spcBef>
              <a:spcAft>
                <a:spcPts val="0"/>
              </a:spcAft>
              <a:buNone/>
            </a:pPr>
            <a:r>
              <a:rPr lang="en"/>
              <a:t>The subtle difference between the defendant acting knowingly and the defendant acting purposely  is that, when acting knowingly, the defendant is not acting to cause a certain result but is acting with the awareness that the result is practically certain to occur.</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191" name="Google Shape;191;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Google Shape;70;p1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a:t>
            </a:r>
            <a:r>
              <a:rPr lang="en"/>
              <a:t>riminal Intent</a:t>
            </a:r>
            <a:endParaRPr/>
          </a:p>
        </p:txBody>
      </p:sp>
      <p:sp>
        <p:nvSpPr>
          <p:cNvPr id="71" name="Google Shape;71;p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Most serious crimes require a criminal act and </a:t>
            </a:r>
            <a:r>
              <a:rPr b="1" lang="en"/>
              <a:t>criminal intent</a:t>
            </a:r>
            <a:r>
              <a:rPr lang="en"/>
              <a:t>. </a:t>
            </a:r>
            <a:endParaRPr/>
          </a:p>
          <a:p>
            <a:pPr indent="0" lvl="0" marL="0" rtl="0" algn="l">
              <a:spcBef>
                <a:spcPts val="1600"/>
              </a:spcBef>
              <a:spcAft>
                <a:spcPts val="0"/>
              </a:spcAft>
              <a:buNone/>
            </a:pPr>
            <a:r>
              <a:rPr lang="en"/>
              <a:t>The intent element is fundamental to our legal system because we generally only want to punish those who are worthy of blame.</a:t>
            </a:r>
            <a:endParaRPr/>
          </a:p>
          <a:p>
            <a:pPr indent="0" lvl="0" marL="0" rtl="0" algn="l">
              <a:spcBef>
                <a:spcPts val="1600"/>
              </a:spcBef>
              <a:spcAft>
                <a:spcPts val="1600"/>
              </a:spcAft>
              <a:buNone/>
            </a:pPr>
            <a:r>
              <a:t/>
            </a:r>
            <a:endParaRPr/>
          </a:p>
        </p:txBody>
      </p:sp>
      <p:sp>
        <p:nvSpPr>
          <p:cNvPr id="72" name="Google Shape;72;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Recklessness</a:t>
            </a:r>
            <a:endParaRPr/>
          </a:p>
        </p:txBody>
      </p:sp>
      <p:sp>
        <p:nvSpPr>
          <p:cNvPr id="197" name="Google Shape;197;p3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Recklessly is a lower level of culpability than knowingly, and reckless intent crimes are not as common as offenses criminalizing purposeful or knowing conduct. </a:t>
            </a:r>
            <a:endParaRPr/>
          </a:p>
          <a:p>
            <a:pPr indent="0" lvl="0" marL="0" rtl="0" algn="l">
              <a:spcBef>
                <a:spcPts val="1600"/>
              </a:spcBef>
              <a:spcAft>
                <a:spcPts val="0"/>
              </a:spcAft>
              <a:buNone/>
            </a:pPr>
            <a:r>
              <a:rPr lang="en"/>
              <a:t>The degree of risk awareness is key to distinguishing a reckless intent crime from a knowing intent crime. </a:t>
            </a:r>
            <a:endParaRPr/>
          </a:p>
          <a:p>
            <a:pPr indent="0" lvl="0" marL="0" rtl="0" algn="l">
              <a:spcBef>
                <a:spcPts val="1600"/>
              </a:spcBef>
              <a:spcAft>
                <a:spcPts val="0"/>
              </a:spcAft>
              <a:buNone/>
            </a:pPr>
            <a:r>
              <a:rPr lang="en"/>
              <a:t>A defendant acts recklessly if he or she consciously disregards a substantial and unjustifiable risk that the bad result or harm will occur.</a:t>
            </a:r>
            <a:endParaRPr/>
          </a:p>
          <a:p>
            <a:pPr indent="0" lvl="0" marL="0" rtl="0" algn="l">
              <a:spcBef>
                <a:spcPts val="1600"/>
              </a:spcBef>
              <a:spcAft>
                <a:spcPts val="1600"/>
              </a:spcAft>
              <a:buNone/>
            </a:pPr>
            <a:r>
              <a:t/>
            </a:r>
            <a:endParaRPr/>
          </a:p>
        </p:txBody>
      </p:sp>
      <p:sp>
        <p:nvSpPr>
          <p:cNvPr id="198" name="Google Shape;198;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Google Shape;203;p3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Test</a:t>
            </a:r>
            <a:endParaRPr/>
          </a:p>
        </p:txBody>
      </p:sp>
      <p:sp>
        <p:nvSpPr>
          <p:cNvPr id="204" name="Google Shape;204;p3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different from a knowing intent crime, where the defendant must be “practically certain” of the harmful outcome.  </a:t>
            </a:r>
            <a:endParaRPr/>
          </a:p>
          <a:p>
            <a:pPr indent="0" lvl="0" marL="0" rtl="0" algn="l">
              <a:spcBef>
                <a:spcPts val="1600"/>
              </a:spcBef>
              <a:spcAft>
                <a:spcPts val="0"/>
              </a:spcAft>
              <a:buNone/>
            </a:pPr>
            <a:r>
              <a:rPr lang="en"/>
              <a:t>The recklessness evolution is a bifurcated test. </a:t>
            </a:r>
            <a:endParaRPr/>
          </a:p>
          <a:p>
            <a:pPr indent="0" lvl="0" marL="0" rtl="0" algn="l">
              <a:spcBef>
                <a:spcPts val="1600"/>
              </a:spcBef>
              <a:spcAft>
                <a:spcPts val="1600"/>
              </a:spcAft>
              <a:buNone/>
            </a:pPr>
            <a:r>
              <a:rPr lang="en"/>
              <a:t>First, the defendant must consciously disregard (he or she knew that it was dangerous) a substantial risk of harm.</a:t>
            </a:r>
            <a:endParaRPr/>
          </a:p>
        </p:txBody>
      </p:sp>
      <p:sp>
        <p:nvSpPr>
          <p:cNvPr id="205" name="Google Shape;205;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Google Shape;210;p3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No Valid Reason</a:t>
            </a:r>
            <a:endParaRPr/>
          </a:p>
        </p:txBody>
      </p:sp>
      <p:sp>
        <p:nvSpPr>
          <p:cNvPr id="211" name="Google Shape;211;p3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 that this is a subjective standard.  </a:t>
            </a:r>
            <a:endParaRPr/>
          </a:p>
          <a:p>
            <a:pPr indent="0" lvl="0" marL="0" rtl="0" algn="l">
              <a:spcBef>
                <a:spcPts val="1600"/>
              </a:spcBef>
              <a:spcAft>
                <a:spcPts val="0"/>
              </a:spcAft>
              <a:buNone/>
            </a:pPr>
            <a:r>
              <a:rPr lang="en"/>
              <a:t>In other words, the defendant had to know that a substantial risk existed. </a:t>
            </a:r>
            <a:endParaRPr/>
          </a:p>
          <a:p>
            <a:pPr indent="0" lvl="0" marL="0" rtl="0" algn="l">
              <a:spcBef>
                <a:spcPts val="1600"/>
              </a:spcBef>
              <a:spcAft>
                <a:spcPts val="0"/>
              </a:spcAft>
              <a:buNone/>
            </a:pPr>
            <a:r>
              <a:rPr lang="en"/>
              <a:t>In addition, no valid reason can exist for taking the risk. </a:t>
            </a:r>
            <a:endParaRPr/>
          </a:p>
          <a:p>
            <a:pPr indent="0" lvl="0" marL="0" rtl="0" algn="l">
              <a:spcBef>
                <a:spcPts val="1600"/>
              </a:spcBef>
              <a:spcAft>
                <a:spcPts val="0"/>
              </a:spcAft>
              <a:buNone/>
            </a:pPr>
            <a:r>
              <a:rPr lang="en"/>
              <a:t>The standard for this prong is considered objective.  </a:t>
            </a:r>
            <a:endParaRPr/>
          </a:p>
          <a:p>
            <a:pPr indent="0" lvl="0" marL="0" rtl="0" algn="l">
              <a:spcBef>
                <a:spcPts val="1600"/>
              </a:spcBef>
              <a:spcAft>
                <a:spcPts val="0"/>
              </a:spcAft>
              <a:buNone/>
            </a:pPr>
            <a:r>
              <a:rPr lang="en"/>
              <a:t>We know this from the language of the statute; if a reasonable person would not take the risk, then the defendant’s action in taking it is reckless.</a:t>
            </a:r>
            <a:endParaRPr/>
          </a:p>
          <a:p>
            <a:pPr indent="0" lvl="0" marL="0" rtl="0" algn="l">
              <a:spcBef>
                <a:spcPts val="1600"/>
              </a:spcBef>
              <a:spcAft>
                <a:spcPts val="1600"/>
              </a:spcAft>
              <a:buNone/>
            </a:pPr>
            <a:r>
              <a:t/>
            </a:r>
            <a:endParaRPr/>
          </a:p>
        </p:txBody>
      </p:sp>
      <p:sp>
        <p:nvSpPr>
          <p:cNvPr id="212" name="Google Shape;212;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Google Shape;217;p3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“Reasonable Man” Test</a:t>
            </a:r>
            <a:endParaRPr/>
          </a:p>
        </p:txBody>
      </p:sp>
      <p:sp>
        <p:nvSpPr>
          <p:cNvPr id="218" name="Google Shape;218;p35"/>
          <p:cNvSpPr txBox="1"/>
          <p:nvPr>
            <p:ph idx="1" type="body"/>
          </p:nvPr>
        </p:nvSpPr>
        <p:spPr>
          <a:xfrm>
            <a:off x="387900" y="1232776"/>
            <a:ext cx="8368200" cy="354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Back it more sexist times, the Court and lawmakers often referred to the incredibly wise and prudent reasonable man.   </a:t>
            </a:r>
            <a:endParaRPr/>
          </a:p>
          <a:p>
            <a:pPr indent="0" lvl="0" marL="0" rtl="0" algn="l">
              <a:spcBef>
                <a:spcPts val="1600"/>
              </a:spcBef>
              <a:spcAft>
                <a:spcPts val="0"/>
              </a:spcAft>
              <a:buNone/>
            </a:pPr>
            <a:r>
              <a:rPr lang="en"/>
              <a:t>Now more gender neutral, the reasonable person has taken his place as a sort of hypothetical “average person” that finders of fact can use as a benchmark to determine objectively whether a defendant's actions were appropriate.  </a:t>
            </a:r>
            <a:endParaRPr/>
          </a:p>
          <a:p>
            <a:pPr indent="0" lvl="0" marL="0" rtl="0" algn="l">
              <a:spcBef>
                <a:spcPts val="1600"/>
              </a:spcBef>
              <a:spcAft>
                <a:spcPts val="1600"/>
              </a:spcAft>
              <a:buNone/>
            </a:pPr>
            <a:r>
              <a:t/>
            </a:r>
            <a:endParaRPr/>
          </a:p>
        </p:txBody>
      </p:sp>
      <p:sp>
        <p:nvSpPr>
          <p:cNvPr id="219" name="Google Shape;219;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Google Shape;224;p3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Objective v. Subjective </a:t>
            </a:r>
            <a:endParaRPr/>
          </a:p>
        </p:txBody>
      </p:sp>
      <p:sp>
        <p:nvSpPr>
          <p:cNvPr id="225" name="Google Shape;225;p3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Any time you see the conduct of a defendant compared to that of the reasonable person, you can rest assured that the law is applying on </a:t>
            </a:r>
            <a:r>
              <a:rPr b="1" lang="en"/>
              <a:t>objective</a:t>
            </a:r>
            <a:r>
              <a:rPr lang="en"/>
              <a:t> test.  </a:t>
            </a:r>
            <a:endParaRPr/>
          </a:p>
          <a:p>
            <a:pPr indent="0" lvl="0" marL="0" rtl="0" algn="l">
              <a:spcBef>
                <a:spcPts val="1600"/>
              </a:spcBef>
              <a:spcAft>
                <a:spcPts val="0"/>
              </a:spcAft>
              <a:buNone/>
            </a:pPr>
            <a:r>
              <a:rPr lang="en"/>
              <a:t>This is different than a </a:t>
            </a:r>
            <a:r>
              <a:rPr b="1" lang="en"/>
              <a:t>subjective</a:t>
            </a:r>
            <a:r>
              <a:rPr lang="en"/>
              <a:t> test where the question is whether the defendant’s actions were appropriate in his or her own mind.</a:t>
            </a:r>
            <a:endParaRPr/>
          </a:p>
          <a:p>
            <a:pPr indent="0" lvl="0" marL="0" rtl="0" algn="l">
              <a:spcBef>
                <a:spcPts val="1600"/>
              </a:spcBef>
              <a:spcAft>
                <a:spcPts val="1600"/>
              </a:spcAft>
              <a:buNone/>
            </a:pPr>
            <a:r>
              <a:t/>
            </a:r>
            <a:endParaRPr/>
          </a:p>
        </p:txBody>
      </p:sp>
      <p:sp>
        <p:nvSpPr>
          <p:cNvPr id="226" name="Google Shape;226;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Google Shape;77;p1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Culpability</a:t>
            </a:r>
            <a:endParaRPr/>
          </a:p>
        </p:txBody>
      </p:sp>
      <p:sp>
        <p:nvSpPr>
          <p:cNvPr id="78" name="Google Shape;78;p15"/>
          <p:cNvSpPr txBox="1"/>
          <p:nvPr>
            <p:ph idx="1" type="body"/>
          </p:nvPr>
        </p:nvSpPr>
        <p:spPr>
          <a:xfrm>
            <a:off x="387900" y="1238976"/>
            <a:ext cx="8368200" cy="3484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a:t>
            </a:r>
            <a:r>
              <a:rPr lang="en"/>
              <a:t>lameworthiness is often referred to as culpability. </a:t>
            </a:r>
            <a:endParaRPr/>
          </a:p>
          <a:p>
            <a:pPr indent="0" lvl="0" marL="0" rtl="0" algn="l">
              <a:spcBef>
                <a:spcPts val="1600"/>
              </a:spcBef>
              <a:spcAft>
                <a:spcPts val="0"/>
              </a:spcAft>
              <a:buNone/>
            </a:pPr>
            <a:r>
              <a:rPr lang="en"/>
              <a:t>When we purposefully commit a criminal act, then we can be held accountable for it. </a:t>
            </a:r>
            <a:endParaRPr/>
          </a:p>
          <a:p>
            <a:pPr indent="0" lvl="0" marL="0" rtl="0" algn="l">
              <a:spcBef>
                <a:spcPts val="1600"/>
              </a:spcBef>
              <a:spcAft>
                <a:spcPts val="0"/>
              </a:spcAft>
              <a:buNone/>
            </a:pPr>
            <a:r>
              <a:rPr lang="en"/>
              <a:t>We are even willing to punish people who may not have meant to do something, but should have known better. </a:t>
            </a:r>
            <a:endParaRPr/>
          </a:p>
          <a:p>
            <a:pPr indent="0" lvl="0" marL="0" rtl="0" algn="l">
              <a:spcBef>
                <a:spcPts val="1600"/>
              </a:spcBef>
              <a:spcAft>
                <a:spcPts val="0"/>
              </a:spcAft>
              <a:buNone/>
            </a:pPr>
            <a:r>
              <a:rPr lang="en"/>
              <a:t>However, if an act was purely accidental or unavoidable, then we generally will not punish the actor.  </a:t>
            </a:r>
            <a:endParaRPr/>
          </a:p>
          <a:p>
            <a:pPr indent="0" lvl="0" marL="0" rtl="0" algn="l">
              <a:spcBef>
                <a:spcPts val="1600"/>
              </a:spcBef>
              <a:spcAft>
                <a:spcPts val="0"/>
              </a:spcAft>
              <a:buNone/>
            </a:pPr>
            <a:r>
              <a:rPr lang="en"/>
              <a:t>The Model Penal Code recognizes four culpable mental states.</a:t>
            </a:r>
            <a:endParaRPr/>
          </a:p>
          <a:p>
            <a:pPr indent="0" lvl="0" marL="0" rtl="0" algn="l">
              <a:spcBef>
                <a:spcPts val="1600"/>
              </a:spcBef>
              <a:spcAft>
                <a:spcPts val="1600"/>
              </a:spcAft>
              <a:buNone/>
            </a:pPr>
            <a:r>
              <a:t/>
            </a:r>
            <a:endParaRPr/>
          </a:p>
        </p:txBody>
      </p:sp>
      <p:sp>
        <p:nvSpPr>
          <p:cNvPr id="79" name="Google Shape;79;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"Purposely.”</a:t>
            </a:r>
            <a:endParaRPr/>
          </a:p>
        </p:txBody>
      </p:sp>
      <p:sp>
        <p:nvSpPr>
          <p:cNvPr id="85" name="Google Shape;85;p16"/>
          <p:cNvSpPr txBox="1"/>
          <p:nvPr>
            <p:ph idx="1" type="body"/>
          </p:nvPr>
        </p:nvSpPr>
        <p:spPr>
          <a:xfrm>
            <a:off x="427225" y="1474099"/>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 person acts purposely with respect to his conduct or a result thereof when it is his conscious object to engage in conduct of that nature or to cause such a result</a:t>
            </a:r>
            <a:endParaRPr/>
          </a:p>
        </p:txBody>
      </p:sp>
      <p:sp>
        <p:nvSpPr>
          <p:cNvPr id="86" name="Google Shape;86;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"Knowingly.”</a:t>
            </a:r>
            <a:endParaRPr/>
          </a:p>
        </p:txBody>
      </p:sp>
      <p:sp>
        <p:nvSpPr>
          <p:cNvPr id="92" name="Google Shape;92;p1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person acts knowingly with respect to his conduct or the attendant circumstances when he is aware that his conduct is of that nature or that such circumstances exist. </a:t>
            </a:r>
            <a:endParaRPr/>
          </a:p>
          <a:p>
            <a:pPr indent="0" lvl="0" marL="0" rtl="0" algn="l">
              <a:spcBef>
                <a:spcPts val="1600"/>
              </a:spcBef>
              <a:spcAft>
                <a:spcPts val="1600"/>
              </a:spcAft>
              <a:buNone/>
            </a:pPr>
            <a:r>
              <a:rPr lang="en"/>
              <a:t>A person acts knowingly with respect to a result of his conduct when he is aware that it is practically certain that his conduct will cause such a result</a:t>
            </a:r>
            <a:endParaRPr/>
          </a:p>
        </p:txBody>
      </p:sp>
      <p:sp>
        <p:nvSpPr>
          <p:cNvPr id="93" name="Google Shape;93;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"Recklessly.”</a:t>
            </a:r>
            <a:endParaRPr/>
          </a:p>
        </p:txBody>
      </p:sp>
      <p:sp>
        <p:nvSpPr>
          <p:cNvPr id="99" name="Google Shape;99;p1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person acts recklessly with respect to attendant circumstances or a result of his conduct when he consciously disregards a substantial and unjustifiable risk that the circumstances exist or the result will occur. </a:t>
            </a:r>
            <a:endParaRPr/>
          </a:p>
          <a:p>
            <a:pPr indent="0" lvl="0" marL="0" rtl="0" algn="l">
              <a:spcBef>
                <a:spcPts val="1600"/>
              </a:spcBef>
              <a:spcAft>
                <a:spcPts val="1600"/>
              </a:spcAft>
              <a:buNone/>
            </a:pPr>
            <a:r>
              <a:rPr lang="en"/>
              <a:t>The risk must be of a nature and degree that disregard thereof constitutes a gross deviation from the standard of care that a reasonable person would observe in the actor's situation.</a:t>
            </a:r>
            <a:endParaRPr/>
          </a:p>
        </p:txBody>
      </p:sp>
      <p:sp>
        <p:nvSpPr>
          <p:cNvPr id="100" name="Google Shape;100;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"Negligently.”</a:t>
            </a:r>
            <a:endParaRPr/>
          </a:p>
        </p:txBody>
      </p:sp>
      <p:sp>
        <p:nvSpPr>
          <p:cNvPr id="106" name="Google Shape;106;p1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person acts negligently with respect to attendant circumstances or a result of his conduct when he should be aware of a substantial and unjustifiable risk that the circumstances exist or the result will occur. </a:t>
            </a:r>
            <a:endParaRPr/>
          </a:p>
          <a:p>
            <a:pPr indent="0" lvl="0" marL="0" rtl="0" algn="l">
              <a:spcBef>
                <a:spcPts val="1600"/>
              </a:spcBef>
              <a:spcAft>
                <a:spcPts val="0"/>
              </a:spcAft>
              <a:buNone/>
            </a:pPr>
            <a:r>
              <a:rPr lang="en"/>
              <a:t>The risk must be of such a nature and degree that the actor's failure to perceive it, considering the nature and purpose of his conduct and the circumstances known to him, involves a gross deviation from the standard of care that a reasonable person would observe in the actor's situation.</a:t>
            </a:r>
            <a:endParaRPr/>
          </a:p>
          <a:p>
            <a:pPr indent="0" lvl="0" marL="0" rtl="0" algn="l">
              <a:spcBef>
                <a:spcPts val="1600"/>
              </a:spcBef>
              <a:spcAft>
                <a:spcPts val="1600"/>
              </a:spcAft>
              <a:buNone/>
            </a:pPr>
            <a:r>
              <a:t/>
            </a:r>
            <a:endParaRPr/>
          </a:p>
        </p:txBody>
      </p:sp>
      <p:sp>
        <p:nvSpPr>
          <p:cNvPr id="107" name="Google Shape;107;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Determining Culpability</a:t>
            </a:r>
            <a:endParaRPr/>
          </a:p>
        </p:txBody>
      </p:sp>
      <p:sp>
        <p:nvSpPr>
          <p:cNvPr id="113" name="Google Shape;113;p20"/>
          <p:cNvSpPr txBox="1"/>
          <p:nvPr>
            <p:ph idx="1" type="body"/>
          </p:nvPr>
        </p:nvSpPr>
        <p:spPr>
          <a:xfrm>
            <a:off x="387900" y="1268150"/>
            <a:ext cx="8368200" cy="33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Criminal intent is almost never proven in court by </a:t>
            </a:r>
            <a:r>
              <a:rPr b="1" lang="en"/>
              <a:t>direct evidence</a:t>
            </a:r>
            <a:r>
              <a:rPr lang="en"/>
              <a:t>. </a:t>
            </a:r>
            <a:endParaRPr/>
          </a:p>
          <a:p>
            <a:pPr indent="0" lvl="0" marL="0" rtl="0" algn="l">
              <a:spcBef>
                <a:spcPts val="1600"/>
              </a:spcBef>
              <a:spcAft>
                <a:spcPts val="0"/>
              </a:spcAft>
              <a:buNone/>
            </a:pPr>
            <a:r>
              <a:rPr lang="en"/>
              <a:t>This is primarily because testimonial evidence, such as a confession, is the only direct evidence of a suspect’s mental state. </a:t>
            </a:r>
            <a:endParaRPr/>
          </a:p>
          <a:p>
            <a:pPr indent="0" lvl="0" marL="0" rtl="0" algn="l">
              <a:spcBef>
                <a:spcPts val="1600"/>
              </a:spcBef>
              <a:spcAft>
                <a:spcPts val="0"/>
              </a:spcAft>
              <a:buNone/>
            </a:pPr>
            <a:r>
              <a:rPr lang="en"/>
              <a:t>The mental element of crimes is usually proved by circumstantial evidence. </a:t>
            </a:r>
            <a:endParaRPr/>
          </a:p>
          <a:p>
            <a:pPr indent="0" lvl="0" marL="0" rtl="0" algn="l">
              <a:spcBef>
                <a:spcPts val="1600"/>
              </a:spcBef>
              <a:spcAft>
                <a:spcPts val="0"/>
              </a:spcAft>
              <a:buNone/>
            </a:pPr>
            <a:r>
              <a:rPr lang="en"/>
              <a:t>Fortunately, the old expression “actions speak louder than words” holds some truth. </a:t>
            </a:r>
            <a:endParaRPr/>
          </a:p>
          <a:p>
            <a:pPr indent="0" lvl="0" marL="0" rtl="0" algn="l">
              <a:spcBef>
                <a:spcPts val="1600"/>
              </a:spcBef>
              <a:spcAft>
                <a:spcPts val="1600"/>
              </a:spcAft>
              <a:buNone/>
            </a:pPr>
            <a:r>
              <a:rPr lang="en"/>
              <a:t>That is, by observing what a suspect does, it is possible to infer what they intend.</a:t>
            </a:r>
            <a:endParaRPr/>
          </a:p>
        </p:txBody>
      </p:sp>
      <p:sp>
        <p:nvSpPr>
          <p:cNvPr id="114" name="Google Shape;114;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i="1" lang="en"/>
              <a:t>Easter v. State</a:t>
            </a:r>
            <a:r>
              <a:rPr lang="en"/>
              <a:t> (306 Ark. 615, 1991)</a:t>
            </a:r>
            <a:endParaRPr/>
          </a:p>
        </p:txBody>
      </p:sp>
      <p:sp>
        <p:nvSpPr>
          <p:cNvPr id="120" name="Google Shape;120;p21"/>
          <p:cNvSpPr txBox="1"/>
          <p:nvPr>
            <p:ph idx="1" type="body"/>
          </p:nvPr>
        </p:nvSpPr>
        <p:spPr>
          <a:xfrm>
            <a:off x="387900" y="1240625"/>
            <a:ext cx="8368200" cy="332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a:t>
            </a:r>
            <a:r>
              <a:rPr lang="en"/>
              <a:t>he Arkansas court said that the “jury could reasonably have inferred defendant purposely killed his victim, based on the type of weapon used, the manner of its use, and the location of the wounds.”  </a:t>
            </a:r>
            <a:endParaRPr/>
          </a:p>
          <a:p>
            <a:pPr indent="0" lvl="0" marL="0" rtl="0" algn="l">
              <a:spcBef>
                <a:spcPts val="1600"/>
              </a:spcBef>
              <a:spcAft>
                <a:spcPts val="0"/>
              </a:spcAft>
              <a:buNone/>
            </a:pPr>
            <a:r>
              <a:rPr lang="en"/>
              <a:t>In fact, under Arkansas law there is a presumption that “a person intends the natural and probable consequences of his acts."  </a:t>
            </a:r>
            <a:endParaRPr/>
          </a:p>
          <a:p>
            <a:pPr indent="0" lvl="0" marL="0" rtl="0" algn="l">
              <a:spcBef>
                <a:spcPts val="1600"/>
              </a:spcBef>
              <a:spcAft>
                <a:spcPts val="0"/>
              </a:spcAft>
              <a:buNone/>
            </a:pPr>
            <a:r>
              <a:rPr lang="en"/>
              <a:t>A similar presumption is found in the vast majority of criminal codes.  </a:t>
            </a:r>
            <a:endParaRPr/>
          </a:p>
          <a:p>
            <a:pPr indent="0" lvl="0" marL="0" rtl="0" algn="l">
              <a:spcBef>
                <a:spcPts val="1600"/>
              </a:spcBef>
              <a:spcAft>
                <a:spcPts val="1600"/>
              </a:spcAft>
              <a:buNone/>
            </a:pPr>
            <a:r>
              <a:rPr lang="en"/>
              <a:t>If it were not, then prosecutors would have a horrible time trying to prove </a:t>
            </a:r>
            <a:r>
              <a:rPr i="1" lang="en"/>
              <a:t>mens rea</a:t>
            </a:r>
            <a:r>
              <a:rPr lang="en"/>
              <a:t> in mot case.</a:t>
            </a:r>
            <a:endParaRPr/>
          </a:p>
        </p:txBody>
      </p:sp>
      <p:sp>
        <p:nvSpPr>
          <p:cNvPr id="121" name="Google Shape;121;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