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5143500" cx="9144000"/>
  <p:notesSz cx="6858000" cy="9144000"/>
  <p:embeddedFontLst>
    <p:embeddedFont>
      <p:font typeface="Roboto Slab"/>
      <p:regular r:id="rId31"/>
      <p:bold r:id="rId32"/>
    </p:embeddedFont>
    <p:embeddedFont>
      <p:font typeface="Roboto"/>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Slab-regular.fntdata"/><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Roboto-regular.fntdata"/><Relationship Id="rId10" Type="http://schemas.openxmlformats.org/officeDocument/2006/relationships/slide" Target="slides/slide6.xml"/><Relationship Id="rId32" Type="http://schemas.openxmlformats.org/officeDocument/2006/relationships/font" Target="fonts/RobotoSlab-bold.fntdata"/><Relationship Id="rId13" Type="http://schemas.openxmlformats.org/officeDocument/2006/relationships/slide" Target="slides/slide9.xml"/><Relationship Id="rId35" Type="http://schemas.openxmlformats.org/officeDocument/2006/relationships/font" Target="fonts/Roboto-italic.fntdata"/><Relationship Id="rId12" Type="http://schemas.openxmlformats.org/officeDocument/2006/relationships/slide" Target="slides/slide8.xml"/><Relationship Id="rId34" Type="http://schemas.openxmlformats.org/officeDocument/2006/relationships/font" Target="fonts/Roboto-bold.fntdata"/><Relationship Id="rId15" Type="http://schemas.openxmlformats.org/officeDocument/2006/relationships/slide" Target="slides/slide11.xml"/><Relationship Id="rId14" Type="http://schemas.openxmlformats.org/officeDocument/2006/relationships/slide" Target="slides/slide10.xml"/><Relationship Id="rId36" Type="http://schemas.openxmlformats.org/officeDocument/2006/relationships/font" Target="fonts/Roboto-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8/30/2017</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247eedddf5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47eedddf5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247eedddf5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47eedddf5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247eedddf5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47eedddf5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247eedddf5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247eedddf5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247eedddf5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47eedddf5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247eedddf5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47eedddf5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247eedddf5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47eedddf5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247eedddf5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47eedddf5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247eedddf5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47eedddf5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247eedddf5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47eedddf5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247eedddf5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47eedddf5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247eedddf5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247eedddf5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247eedddf5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47eedddf5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247eedddf5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247eedddf5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g247eedddf5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47eedddf5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247eedddf5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47eedddf5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g247eedddf5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247eedddf5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247eedddf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47eedddf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247eedddf5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47eedddf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247eedddf5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47eedddf5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247eedddf5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47eedddf5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247eedddf5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47eedddf5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247eedddf5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247eedddf5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247eedddf5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47eedddf5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4" name="Google Shape;64;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1.2: Constitutional Limits  </a:t>
            </a:r>
            <a:endParaRPr/>
          </a:p>
        </p:txBody>
      </p:sp>
      <p:sp>
        <p:nvSpPr>
          <p:cNvPr id="65" name="Google Shape;65;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Power of Judicial Review</a:t>
            </a:r>
            <a:endParaRPr/>
          </a:p>
        </p:txBody>
      </p:sp>
      <p:sp>
        <p:nvSpPr>
          <p:cNvPr id="127" name="Google Shape;127;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Supreme Court has the power to decide whether a law is constitutional or not. </a:t>
            </a:r>
            <a:endParaRPr/>
          </a:p>
          <a:p>
            <a:pPr indent="0" lvl="0" marL="0" rtl="0" algn="l">
              <a:spcBef>
                <a:spcPts val="1600"/>
              </a:spcBef>
              <a:spcAft>
                <a:spcPts val="0"/>
              </a:spcAft>
              <a:buNone/>
            </a:pPr>
            <a:r>
              <a:rPr lang="en"/>
              <a:t>This power reaches beyond the Congress of the United States. </a:t>
            </a:r>
            <a:endParaRPr/>
          </a:p>
          <a:p>
            <a:pPr indent="0" lvl="0" marL="0" rtl="0" algn="l">
              <a:spcBef>
                <a:spcPts val="1600"/>
              </a:spcBef>
              <a:spcAft>
                <a:spcPts val="0"/>
              </a:spcAft>
              <a:buNone/>
            </a:pPr>
            <a:r>
              <a:rPr lang="en"/>
              <a:t>The Supreme Court can assess the validity of state and local laws as well.</a:t>
            </a:r>
            <a:endParaRPr/>
          </a:p>
          <a:p>
            <a:pPr indent="0" lvl="0" marL="0" rtl="0" algn="l">
              <a:spcBef>
                <a:spcPts val="1600"/>
              </a:spcBef>
              <a:spcAft>
                <a:spcPts val="1600"/>
              </a:spcAft>
              <a:buNone/>
            </a:pPr>
            <a:r>
              <a:rPr lang="en"/>
              <a:t>In addition to being able to assess the constitutionality of written laws, they can also determine if certain acts by government agents (for example, police officers) are constitutional.</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State v. Federal Review</a:t>
            </a:r>
            <a:endParaRPr/>
          </a:p>
        </p:txBody>
      </p:sp>
      <p:sp>
        <p:nvSpPr>
          <p:cNvPr id="134" name="Google Shape;134;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Arkansas Supreme Court does not have the power to interpret federal law, only the laws of the state of Arkansas. </a:t>
            </a:r>
            <a:endParaRPr/>
          </a:p>
          <a:p>
            <a:pPr indent="0" lvl="0" marL="0" rtl="0" algn="just">
              <a:spcBef>
                <a:spcPts val="1600"/>
              </a:spcBef>
              <a:spcAft>
                <a:spcPts val="1600"/>
              </a:spcAft>
              <a:buNone/>
            </a:pPr>
            <a:r>
              <a:rPr lang="en"/>
              <a:t>The Arkansas Supreme Court can interpret the constitution of Arkansas to provide a higher degree of protection to citizens, but it cannot interpret state law such that it offers less protection that the minimum standards of the U.S. Constitution allow.</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Constitutional Limits</a:t>
            </a:r>
            <a:endParaRPr/>
          </a:p>
        </p:txBody>
      </p:sp>
      <p:sp>
        <p:nvSpPr>
          <p:cNvPr id="141" name="Google Shape;141;p24"/>
          <p:cNvSpPr txBox="1"/>
          <p:nvPr>
            <p:ph idx="1" type="body"/>
          </p:nvPr>
        </p:nvSpPr>
        <p:spPr>
          <a:xfrm>
            <a:off x="387900" y="1329325"/>
            <a:ext cx="8368200" cy="3333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1600"/>
              <a:t>Professor Joel Samaha describes seven major constitutional limits on the criminal law in his book </a:t>
            </a:r>
            <a:r>
              <a:rPr i="1" lang="en" sz="1600"/>
              <a:t>Criminal Law</a:t>
            </a:r>
            <a:r>
              <a:rPr lang="en" sz="1600"/>
              <a:t>.  His list is as follows:</a:t>
            </a:r>
            <a:br>
              <a:rPr lang="en"/>
            </a:br>
            <a:r>
              <a:rPr lang="en" sz="1600"/>
              <a:t>1. The rule of law</a:t>
            </a:r>
            <a:br>
              <a:rPr lang="en" sz="1600"/>
            </a:br>
            <a:r>
              <a:rPr lang="en" sz="1600"/>
              <a:t>2. The prohibition of ex post facto laws</a:t>
            </a:r>
            <a:br>
              <a:rPr lang="en" sz="1600"/>
            </a:br>
            <a:r>
              <a:rPr lang="en" sz="1600"/>
              <a:t>3. The right to “due process of law”</a:t>
            </a:r>
            <a:br>
              <a:rPr lang="en" sz="1600"/>
            </a:br>
            <a:r>
              <a:rPr lang="en" sz="1600"/>
              <a:t>4. The right to “equal protection of the laws”</a:t>
            </a:r>
            <a:br>
              <a:rPr lang="en" sz="1600"/>
            </a:br>
            <a:r>
              <a:rPr lang="en" sz="1600"/>
              <a:t>5. The right to free speech, association, press, and religion</a:t>
            </a:r>
            <a:br>
              <a:rPr lang="en" sz="1600"/>
            </a:br>
            <a:r>
              <a:rPr lang="en" sz="1600"/>
              <a:t>6. The right to privacy</a:t>
            </a:r>
            <a:br>
              <a:rPr lang="en" sz="1600"/>
            </a:br>
            <a:r>
              <a:rPr lang="en" sz="1600"/>
              <a:t>7. The right against “cruel and unusual punishment”</a:t>
            </a:r>
            <a:br>
              <a:rPr lang="en" sz="1600"/>
            </a:br>
            <a:endParaRPr sz="1600"/>
          </a:p>
          <a:p>
            <a:pPr indent="0" lvl="0" marL="0" rtl="0" algn="just">
              <a:spcBef>
                <a:spcPts val="1600"/>
              </a:spcBef>
              <a:spcAft>
                <a:spcPts val="1600"/>
              </a:spcAft>
              <a:buNone/>
            </a:pPr>
            <a:r>
              <a:rPr lang="en" sz="1600"/>
              <a:t>We will add “double jeopardy” as an eighth element.</a:t>
            </a:r>
            <a:br>
              <a:rPr lang="en" sz="1600"/>
            </a:br>
            <a:endParaRPr sz="1600"/>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Rule of Law</a:t>
            </a:r>
            <a:endParaRPr/>
          </a:p>
        </p:txBody>
      </p:sp>
      <p:sp>
        <p:nvSpPr>
          <p:cNvPr id="148" name="Google Shape;148;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rule of law refers the democratic idea that the government can punish people only if there is a specific law that defines a crime and spells out the punishment for committing the crime. </a:t>
            </a:r>
            <a:endParaRPr/>
          </a:p>
          <a:p>
            <a:pPr indent="0" lvl="0" marL="0" rtl="0" algn="l">
              <a:spcBef>
                <a:spcPts val="1600"/>
              </a:spcBef>
              <a:spcAft>
                <a:spcPts val="1600"/>
              </a:spcAft>
              <a:buNone/>
            </a:pPr>
            <a:r>
              <a:rPr lang="en"/>
              <a:t>This is also called the </a:t>
            </a:r>
            <a:r>
              <a:rPr b="1" lang="en"/>
              <a:t>principle of legality</a:t>
            </a:r>
            <a:r>
              <a:rPr lang="en"/>
              <a:t>.</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Ex Post Facto Laws</a:t>
            </a:r>
            <a:endParaRPr/>
          </a:p>
        </p:txBody>
      </p:sp>
      <p:sp>
        <p:nvSpPr>
          <p:cNvPr id="155" name="Google Shape;155;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law enacted to punish behavior after the behavior occurs is known as an ex post facto law. </a:t>
            </a:r>
            <a:endParaRPr/>
          </a:p>
          <a:p>
            <a:pPr indent="0" lvl="0" marL="0" rtl="0" algn="just">
              <a:spcBef>
                <a:spcPts val="1600"/>
              </a:spcBef>
              <a:spcAft>
                <a:spcPts val="0"/>
              </a:spcAft>
              <a:buNone/>
            </a:pPr>
            <a:r>
              <a:rPr lang="en"/>
              <a:t>Such laws are prohibited by Article 1, Section 9, of the United States Constitution. </a:t>
            </a:r>
            <a:endParaRPr/>
          </a:p>
          <a:p>
            <a:pPr indent="0" lvl="0" marL="0" rtl="0" algn="just">
              <a:spcBef>
                <a:spcPts val="1600"/>
              </a:spcBef>
              <a:spcAft>
                <a:spcPts val="0"/>
              </a:spcAft>
              <a:buNone/>
            </a:pPr>
            <a:r>
              <a:rPr lang="en"/>
              <a:t>Article 2, Section 17, of the Arkansas constitution prohibits such laws as well. </a:t>
            </a:r>
            <a:endParaRPr/>
          </a:p>
          <a:p>
            <a:pPr indent="0" lvl="0" marL="0" rtl="0" algn="just">
              <a:spcBef>
                <a:spcPts val="1600"/>
              </a:spcBef>
              <a:spcAft>
                <a:spcPts val="1600"/>
              </a:spcAft>
              <a:buNone/>
            </a:pPr>
            <a:r>
              <a:rPr lang="en"/>
              <a:t>The idea is that it is unfair to punish people for acts that they had no way of knowing were prohibited.</a:t>
            </a:r>
            <a:br>
              <a:rPr lang="en"/>
            </a:b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Void-for-Vagueness Doctrine</a:t>
            </a:r>
            <a:endParaRPr/>
          </a:p>
        </p:txBody>
      </p:sp>
      <p:sp>
        <p:nvSpPr>
          <p:cNvPr id="162" name="Google Shape;162;p27"/>
          <p:cNvSpPr txBox="1"/>
          <p:nvPr>
            <p:ph idx="1" type="body"/>
          </p:nvPr>
        </p:nvSpPr>
        <p:spPr>
          <a:xfrm>
            <a:off x="387900" y="1329325"/>
            <a:ext cx="8368200" cy="3239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doctrine requires that lawmakers use clear and precise language so that people of reasonable intelligence do not have to guess at the meaning of a law. </a:t>
            </a:r>
            <a:endParaRPr/>
          </a:p>
          <a:p>
            <a:pPr indent="0" lvl="0" marL="0" rtl="0" algn="just">
              <a:spcBef>
                <a:spcPts val="1600"/>
              </a:spcBef>
              <a:spcAft>
                <a:spcPts val="0"/>
              </a:spcAft>
              <a:buNone/>
            </a:pPr>
            <a:r>
              <a:rPr lang="en"/>
              <a:t>The courts have determined that vague laws are a violation of due process, and such laws must be struck down. Many ordinances dealing with vagrancy, loitering, loud music, and so forth have been struck down by the courts under this doctrine.</a:t>
            </a:r>
            <a:br>
              <a:rPr lang="en"/>
            </a:br>
            <a:endParaRPr/>
          </a:p>
          <a:p>
            <a:pPr indent="0" lvl="0" marL="0" rtl="0" algn="l">
              <a:spcBef>
                <a:spcPts val="1600"/>
              </a:spcBef>
              <a:spcAft>
                <a:spcPts val="1600"/>
              </a:spcAft>
              <a:buNone/>
            </a:pPr>
            <a:r>
              <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Void-for-Overbreadth Doctrine</a:t>
            </a:r>
            <a:endParaRPr/>
          </a:p>
        </p:txBody>
      </p:sp>
      <p:sp>
        <p:nvSpPr>
          <p:cNvPr id="169" name="Google Shape;169;p28"/>
          <p:cNvSpPr txBox="1"/>
          <p:nvPr>
            <p:ph idx="1" type="body"/>
          </p:nvPr>
        </p:nvSpPr>
        <p:spPr>
          <a:xfrm>
            <a:off x="387900" y="143867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is very similar to the </a:t>
            </a:r>
            <a:r>
              <a:rPr b="1" lang="en"/>
              <a:t>Void-for-Overbreadth Doctrine</a:t>
            </a:r>
            <a:r>
              <a:rPr lang="en"/>
              <a:t> which makes a statute unconstitutional if the way in which it is written has an unnecessarily broad sweep and invades protected freedoms.</a:t>
            </a:r>
            <a:br>
              <a:rPr lang="en"/>
            </a:b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Equal Protection</a:t>
            </a:r>
            <a:endParaRPr/>
          </a:p>
        </p:txBody>
      </p:sp>
      <p:sp>
        <p:nvSpPr>
          <p:cNvPr id="176" name="Google Shape;176;p2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Equal protection refers to the principle that all persons must be treated alike, not only in statutory law but also in law enforcement. </a:t>
            </a:r>
            <a:endParaRPr/>
          </a:p>
          <a:p>
            <a:pPr indent="0" lvl="0" marL="0" rtl="0" algn="just">
              <a:spcBef>
                <a:spcPts val="1600"/>
              </a:spcBef>
              <a:spcAft>
                <a:spcPts val="1600"/>
              </a:spcAft>
              <a:buNone/>
            </a:pPr>
            <a:r>
              <a:rPr lang="en"/>
              <a:t>The government cannot make laws that treat one group of people differently from other groups without a rational reason.</a:t>
            </a:r>
            <a:br>
              <a:rPr lang="en"/>
            </a:b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Free Speech</a:t>
            </a:r>
            <a:endParaRPr/>
          </a:p>
        </p:txBody>
      </p:sp>
      <p:sp>
        <p:nvSpPr>
          <p:cNvPr id="183" name="Google Shape;183;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first amendment protects the rights of American’s to write, speak, and communicate thoughts and ideas without government interference. </a:t>
            </a:r>
            <a:endParaRPr/>
          </a:p>
          <a:p>
            <a:pPr indent="0" lvl="0" marL="0" rtl="0" algn="just">
              <a:spcBef>
                <a:spcPts val="1600"/>
              </a:spcBef>
              <a:spcAft>
                <a:spcPts val="0"/>
              </a:spcAft>
              <a:buNone/>
            </a:pPr>
            <a:r>
              <a:rPr lang="en"/>
              <a:t>There are, however, five categories of speech that the First Amendment does not protect:</a:t>
            </a:r>
            <a:br>
              <a:rPr lang="en"/>
            </a:br>
            <a:endParaRPr/>
          </a:p>
          <a:p>
            <a:pPr indent="0" lvl="0" marL="0" rtl="0" algn="just">
              <a:spcBef>
                <a:spcPts val="1600"/>
              </a:spcBef>
              <a:spcAft>
                <a:spcPts val="1600"/>
              </a:spcAft>
              <a:buNone/>
            </a:pPr>
            <a:r>
              <a:rPr lang="en"/>
              <a:t>1. Obscenity refers to material whose primary appeal is to nudity, sex, or excretion.</a:t>
            </a:r>
            <a:br>
              <a:rPr lang="en"/>
            </a:br>
            <a:r>
              <a:rPr lang="en"/>
              <a:t>2. Profanity refers to irreverence toward sacred things, such as the name of God.</a:t>
            </a:r>
            <a:br>
              <a:rPr lang="en"/>
            </a:b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Free Speech (Cont.)</a:t>
            </a:r>
            <a:endParaRPr/>
          </a:p>
        </p:txBody>
      </p:sp>
      <p:sp>
        <p:nvSpPr>
          <p:cNvPr id="190" name="Google Shape;190;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3. Libel and Slander refer to the defamation of another person.</a:t>
            </a:r>
            <a:br>
              <a:rPr lang="en"/>
            </a:br>
            <a:endParaRPr/>
          </a:p>
          <a:p>
            <a:pPr indent="0" lvl="0" marL="0" rtl="0" algn="just">
              <a:spcBef>
                <a:spcPts val="1600"/>
              </a:spcBef>
              <a:spcAft>
                <a:spcPts val="0"/>
              </a:spcAft>
              <a:buNone/>
            </a:pPr>
            <a:r>
              <a:rPr lang="en"/>
              <a:t>4. Fighting words refers to words that are likely to provoke the average person to retaliate.</a:t>
            </a:r>
            <a:br>
              <a:rPr lang="en"/>
            </a:br>
            <a:endParaRPr/>
          </a:p>
          <a:p>
            <a:pPr indent="0" lvl="0" marL="0" rtl="0" algn="just">
              <a:spcBef>
                <a:spcPts val="1600"/>
              </a:spcBef>
              <a:spcAft>
                <a:spcPts val="1600"/>
              </a:spcAft>
              <a:buNone/>
            </a:pPr>
            <a:r>
              <a:rPr lang="en"/>
              <a:t>5. Clear and present danger refers to expression that creates a danger to the public, such as shouting “fire” in a crowded theater.</a:t>
            </a:r>
            <a:br>
              <a:rPr lang="en"/>
            </a:b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Constitutions </a:t>
            </a:r>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broad topic of constitutional law deals with the interpretation and implementation of the United States Constitution and the constitutions of states. </a:t>
            </a:r>
            <a:endParaRPr/>
          </a:p>
          <a:p>
            <a:pPr indent="0" lvl="0" marL="0" rtl="0" algn="l">
              <a:spcBef>
                <a:spcPts val="1600"/>
              </a:spcBef>
              <a:spcAft>
                <a:spcPts val="1600"/>
              </a:spcAft>
              <a:buNone/>
            </a:pPr>
            <a:r>
              <a:rPr lang="en"/>
              <a:t>The U.S. Constitution is the legal foundation of the United States, as the Arkansas constitution is to Arkansas.</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Right to Privacy</a:t>
            </a:r>
            <a:endParaRPr/>
          </a:p>
        </p:txBody>
      </p:sp>
      <p:sp>
        <p:nvSpPr>
          <p:cNvPr id="197" name="Google Shape;197;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phrase right to privacy never appears in the Constitution of the United States. </a:t>
            </a:r>
            <a:endParaRPr/>
          </a:p>
          <a:p>
            <a:pPr indent="0" lvl="0" marL="0" rtl="0" algn="just">
              <a:spcBef>
                <a:spcPts val="1600"/>
              </a:spcBef>
              <a:spcAft>
                <a:spcPts val="0"/>
              </a:spcAft>
              <a:buNone/>
            </a:pPr>
            <a:r>
              <a:rPr lang="en"/>
              <a:t>The USSC, however, has established that it is a fundamental constitutional right by interpreting several amendments. </a:t>
            </a:r>
            <a:endParaRPr/>
          </a:p>
          <a:p>
            <a:pPr indent="0" lvl="0" marL="0" rtl="0" algn="just">
              <a:spcBef>
                <a:spcPts val="1600"/>
              </a:spcBef>
              <a:spcAft>
                <a:spcPts val="1600"/>
              </a:spcAft>
              <a:buNone/>
            </a:pPr>
            <a:r>
              <a:rPr lang="en"/>
              <a:t>This right to privacy is extremely important to the law of search and seizure.</a:t>
            </a:r>
            <a:br>
              <a:rPr lang="en"/>
            </a:b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Cruel and Unusual Punishment</a:t>
            </a:r>
            <a:endParaRPr/>
          </a:p>
        </p:txBody>
      </p:sp>
      <p:sp>
        <p:nvSpPr>
          <p:cNvPr id="204" name="Google Shape;204;p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an 8th Amendment protection where the words "cruel" and "unusual" have never adequately been defined. </a:t>
            </a:r>
            <a:endParaRPr/>
          </a:p>
          <a:p>
            <a:pPr indent="0" lvl="0" marL="0" rtl="0" algn="l">
              <a:spcBef>
                <a:spcPts val="1600"/>
              </a:spcBef>
              <a:spcAft>
                <a:spcPts val="0"/>
              </a:spcAft>
              <a:buNone/>
            </a:pPr>
            <a:r>
              <a:rPr lang="en"/>
              <a:t>The courts have followed an approach that makes a distinction between "ancient" and "modern" forms of punishment. </a:t>
            </a:r>
            <a:endParaRPr/>
          </a:p>
          <a:p>
            <a:pPr indent="0" lvl="0" marL="0" rtl="0" algn="l">
              <a:spcBef>
                <a:spcPts val="1600"/>
              </a:spcBef>
              <a:spcAft>
                <a:spcPts val="1600"/>
              </a:spcAft>
              <a:buNone/>
            </a:pPr>
            <a:r>
              <a:rPr lang="en"/>
              <a:t>Ancient methods are generally unconstitutional while most modern methods are upheld. </a:t>
            </a: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8th Amendment Controversy</a:t>
            </a:r>
            <a:endParaRPr/>
          </a:p>
        </p:txBody>
      </p:sp>
      <p:sp>
        <p:nvSpPr>
          <p:cNvPr id="211" name="Google Shape;211;p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Recent controversy has arisen concerning the extended sentences created by habitual offender laws. </a:t>
            </a:r>
            <a:endParaRPr/>
          </a:p>
          <a:p>
            <a:pPr indent="0" lvl="0" marL="0" rtl="0" algn="l">
              <a:spcBef>
                <a:spcPts val="1600"/>
              </a:spcBef>
              <a:spcAft>
                <a:spcPts val="0"/>
              </a:spcAft>
              <a:buNone/>
            </a:pPr>
            <a:r>
              <a:rPr lang="en"/>
              <a:t>Most of these questions center on the </a:t>
            </a:r>
            <a:r>
              <a:rPr b="1" lang="en"/>
              <a:t>doctrine of proportionality</a:t>
            </a:r>
            <a:r>
              <a:rPr lang="en"/>
              <a:t>. </a:t>
            </a:r>
            <a:endParaRPr/>
          </a:p>
          <a:p>
            <a:pPr indent="0" lvl="0" marL="0" rtl="0" algn="l">
              <a:spcBef>
                <a:spcPts val="1600"/>
              </a:spcBef>
              <a:spcAft>
                <a:spcPts val="1600"/>
              </a:spcAft>
              <a:buNone/>
            </a:pPr>
            <a:r>
              <a:rPr lang="en"/>
              <a:t>For example, in </a:t>
            </a:r>
            <a:r>
              <a:rPr b="1" i="1" lang="en"/>
              <a:t>Soelm v. Helm</a:t>
            </a:r>
            <a:r>
              <a:rPr lang="en"/>
              <a:t> the USSC ruled that a series of relatively minor nonviolent crimes could not be used to sentence a person to life in prison.</a:t>
            </a:r>
            <a:br>
              <a:rPr lang="en"/>
            </a:br>
            <a:endParaRPr/>
          </a:p>
        </p:txBody>
      </p:sp>
      <p:sp>
        <p:nvSpPr>
          <p:cNvPr id="212" name="Google Shape;212;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Double Jeopardy</a:t>
            </a:r>
            <a:endParaRPr/>
          </a:p>
        </p:txBody>
      </p:sp>
      <p:sp>
        <p:nvSpPr>
          <p:cNvPr id="218" name="Google Shape;218;p35"/>
          <p:cNvSpPr txBox="1"/>
          <p:nvPr>
            <p:ph idx="1" type="body"/>
          </p:nvPr>
        </p:nvSpPr>
        <p:spPr>
          <a:xfrm>
            <a:off x="387900" y="1263525"/>
            <a:ext cx="8368200" cy="3399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prohibition against double jeopardy means that the same sovereign entity (state or federal government) cannot prosecute the same individual twice for the same crime. </a:t>
            </a:r>
            <a:endParaRPr/>
          </a:p>
          <a:p>
            <a:pPr indent="0" lvl="0" marL="0" rtl="0" algn="just">
              <a:spcBef>
                <a:spcPts val="1600"/>
              </a:spcBef>
              <a:spcAft>
                <a:spcPts val="0"/>
              </a:spcAft>
              <a:buNone/>
            </a:pPr>
            <a:r>
              <a:rPr lang="en"/>
              <a:t>This means that both state governments and the federal government can try the same person for the same act. </a:t>
            </a:r>
            <a:br>
              <a:rPr lang="en"/>
            </a:br>
            <a:endParaRPr/>
          </a:p>
          <a:p>
            <a:pPr indent="0" lvl="0" marL="0" rtl="0" algn="just">
              <a:spcBef>
                <a:spcPts val="1600"/>
              </a:spcBef>
              <a:spcAft>
                <a:spcPts val="1600"/>
              </a:spcAft>
              <a:buNone/>
            </a:pPr>
            <a:r>
              <a:rPr lang="en"/>
              <a:t>As a practical matter, this rarely happens unless there are differences to be found in the elements of the crime or the first jurisdiction to prosecute is not successful.</a:t>
            </a:r>
            <a:br>
              <a:rPr lang="en"/>
            </a:br>
            <a:endParaRPr/>
          </a:p>
        </p:txBody>
      </p:sp>
      <p:sp>
        <p:nvSpPr>
          <p:cNvPr id="219" name="Google Shape;219;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Multiple Offenses</a:t>
            </a:r>
            <a:endParaRPr/>
          </a:p>
        </p:txBody>
      </p:sp>
      <p:sp>
        <p:nvSpPr>
          <p:cNvPr id="225" name="Google Shape;225;p36"/>
          <p:cNvSpPr txBox="1"/>
          <p:nvPr>
            <p:ph idx="1" type="body"/>
          </p:nvPr>
        </p:nvSpPr>
        <p:spPr>
          <a:xfrm>
            <a:off x="387900" y="1345700"/>
            <a:ext cx="8368200" cy="322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Under AR law (for example), a person can generally be prosecuted where the same conduct constitutes more than one offense. </a:t>
            </a:r>
            <a:endParaRPr/>
          </a:p>
          <a:p>
            <a:pPr indent="0" lvl="0" marL="0" rtl="0" algn="l">
              <a:spcBef>
                <a:spcPts val="1600"/>
              </a:spcBef>
              <a:spcAft>
                <a:spcPts val="0"/>
              </a:spcAft>
              <a:buNone/>
            </a:pPr>
            <a:r>
              <a:rPr lang="en"/>
              <a:t>There are five basic circumstances where this is not the case:</a:t>
            </a:r>
            <a:br>
              <a:rPr lang="en"/>
            </a:br>
            <a:endParaRPr/>
          </a:p>
          <a:p>
            <a:pPr indent="0" lvl="0" marL="0" rtl="0" algn="l">
              <a:spcBef>
                <a:spcPts val="1600"/>
              </a:spcBef>
              <a:spcAft>
                <a:spcPts val="0"/>
              </a:spcAft>
              <a:buNone/>
            </a:pPr>
            <a:r>
              <a:rPr lang="en"/>
              <a:t>1. Where one offense is an included offense of the other</a:t>
            </a:r>
            <a:br>
              <a:rPr lang="en"/>
            </a:br>
            <a:endParaRPr/>
          </a:p>
          <a:p>
            <a:pPr indent="0" lvl="0" marL="0" rtl="0" algn="l">
              <a:spcBef>
                <a:spcPts val="1600"/>
              </a:spcBef>
              <a:spcAft>
                <a:spcPts val="1600"/>
              </a:spcAft>
              <a:buNone/>
            </a:pPr>
            <a:r>
              <a:rPr lang="en"/>
              <a:t>2. One offense consists only of a conspiracy, solicitation, or attempt to commit the other</a:t>
            </a:r>
            <a:br>
              <a:rPr lang="en"/>
            </a:br>
            <a:endParaRPr/>
          </a:p>
        </p:txBody>
      </p:sp>
      <p:sp>
        <p:nvSpPr>
          <p:cNvPr id="226" name="Google Shape;226;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Multiple Offenses (cont.)</a:t>
            </a:r>
            <a:endParaRPr/>
          </a:p>
        </p:txBody>
      </p:sp>
      <p:sp>
        <p:nvSpPr>
          <p:cNvPr id="232" name="Google Shape;232;p37"/>
          <p:cNvSpPr txBox="1"/>
          <p:nvPr>
            <p:ph idx="1" type="body"/>
          </p:nvPr>
        </p:nvSpPr>
        <p:spPr>
          <a:xfrm>
            <a:off x="387900" y="1360000"/>
            <a:ext cx="8368200" cy="33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 Inconsistent findings of fact are required to establish the commission of the offenses</a:t>
            </a:r>
            <a:br>
              <a:rPr lang="en"/>
            </a:br>
            <a:endParaRPr/>
          </a:p>
          <a:p>
            <a:pPr indent="0" lvl="0" marL="0" rtl="0" algn="l">
              <a:spcBef>
                <a:spcPts val="1600"/>
              </a:spcBef>
              <a:spcAft>
                <a:spcPts val="0"/>
              </a:spcAft>
              <a:buNone/>
            </a:pPr>
            <a:r>
              <a:rPr lang="en"/>
              <a:t>4. The offenses differ only in that one is defined to prohibit a designated kind of conduct generally and the other to prohibit a specific instance of that conduct</a:t>
            </a:r>
            <a:br>
              <a:rPr lang="en"/>
            </a:br>
            <a:endParaRPr/>
          </a:p>
          <a:p>
            <a:pPr indent="0" lvl="0" marL="0" rtl="0" algn="l">
              <a:spcBef>
                <a:spcPts val="1600"/>
              </a:spcBef>
              <a:spcAft>
                <a:spcPts val="1600"/>
              </a:spcAft>
              <a:buNone/>
            </a:pPr>
            <a:r>
              <a:rPr lang="en"/>
              <a:t>5. The conduct constitutes an offense defined as a continuing course of conduct and the defendant's course of conduct was uninterrupted, unless the law provides that specific periods of such conduct constitute separate offenses</a:t>
            </a:r>
            <a:br>
              <a:rPr lang="en"/>
            </a:br>
            <a:br>
              <a:rPr lang="en"/>
            </a:br>
            <a:br>
              <a:rPr lang="en"/>
            </a:br>
            <a:endParaRPr/>
          </a:p>
        </p:txBody>
      </p:sp>
      <p:sp>
        <p:nvSpPr>
          <p:cNvPr id="233" name="Google Shape;233;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Lesser Included Offenses</a:t>
            </a:r>
            <a:endParaRPr/>
          </a:p>
        </p:txBody>
      </p:sp>
      <p:sp>
        <p:nvSpPr>
          <p:cNvPr id="239" name="Google Shape;239;p3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first of these prohibitions to prosecution above is often referred to as a lesser included offense. </a:t>
            </a:r>
            <a:endParaRPr/>
          </a:p>
          <a:p>
            <a:pPr indent="0" lvl="0" marL="0" rtl="0" algn="just">
              <a:spcBef>
                <a:spcPts val="1600"/>
              </a:spcBef>
              <a:spcAft>
                <a:spcPts val="0"/>
              </a:spcAft>
              <a:buNone/>
            </a:pPr>
            <a:r>
              <a:rPr lang="en"/>
              <a:t>Most jurisdictions bar the state from convicting a person for two offenses where the elements of one offense are part of a greater offense. </a:t>
            </a:r>
            <a:endParaRPr/>
          </a:p>
          <a:p>
            <a:pPr indent="0" lvl="0" marL="0" rtl="0" algn="just">
              <a:spcBef>
                <a:spcPts val="1600"/>
              </a:spcBef>
              <a:spcAft>
                <a:spcPts val="1600"/>
              </a:spcAft>
              <a:buNone/>
            </a:pPr>
            <a:r>
              <a:rPr lang="en"/>
              <a:t>For example, in jurisdictions where breaking and entering are elements of burglary, a person cannot be convicted of both the burglary and the breaking and entering.</a:t>
            </a:r>
            <a:endParaRPr/>
          </a:p>
        </p:txBody>
      </p:sp>
      <p:sp>
        <p:nvSpPr>
          <p:cNvPr id="240" name="Google Shape;240;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Functions of the Constitution</a:t>
            </a:r>
            <a:endParaRPr/>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U.S. Constitution deals with many important relationships in our country, including relationships among the states, the states and the federal government, the three branches of the federal government, and the rights of the individual in relation to both federal and state government. </a:t>
            </a:r>
            <a:endParaRPr/>
          </a:p>
          <a:p>
            <a:pPr indent="0" lvl="0" marL="0" rtl="0" algn="l">
              <a:spcBef>
                <a:spcPts val="1600"/>
              </a:spcBef>
              <a:spcAft>
                <a:spcPts val="0"/>
              </a:spcAft>
              <a:buNone/>
            </a:pPr>
            <a:r>
              <a:rPr lang="en"/>
              <a:t>The constitution specifies that the government be divided into three branches such that no single branch of government can become too powerful. </a:t>
            </a:r>
            <a:endParaRPr/>
          </a:p>
          <a:p>
            <a:pPr indent="0" lvl="0" marL="0" rtl="0" algn="l">
              <a:spcBef>
                <a:spcPts val="1600"/>
              </a:spcBef>
              <a:spcAft>
                <a:spcPts val="1600"/>
              </a:spcAft>
              <a:buNone/>
            </a:pPr>
            <a:r>
              <a:rPr lang="en"/>
              <a:t>Traditionally, those branches are the </a:t>
            </a:r>
            <a:r>
              <a:rPr b="1" lang="en"/>
              <a:t>Executive</a:t>
            </a:r>
            <a:r>
              <a:rPr lang="en"/>
              <a:t>, the </a:t>
            </a:r>
            <a:r>
              <a:rPr b="1" lang="en"/>
              <a:t>Legislature</a:t>
            </a:r>
            <a:r>
              <a:rPr lang="en"/>
              <a:t>, and the J</a:t>
            </a:r>
            <a:r>
              <a:rPr b="1" lang="en"/>
              <a:t>udiciary</a:t>
            </a:r>
            <a:r>
              <a:rPr lang="en"/>
              <a:t>.</a:t>
            </a: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Functions of Three Branches</a:t>
            </a:r>
            <a:endParaRPr/>
          </a:p>
        </p:txBody>
      </p:sp>
      <p:sp>
        <p:nvSpPr>
          <p:cNvPr id="85" name="Google Shape;85;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legislature makes the law</a:t>
            </a:r>
            <a:endParaRPr/>
          </a:p>
          <a:p>
            <a:pPr indent="-342900" lvl="0" marL="457200" rtl="0" algn="l">
              <a:spcBef>
                <a:spcPts val="0"/>
              </a:spcBef>
              <a:spcAft>
                <a:spcPts val="0"/>
              </a:spcAft>
              <a:buSzPts val="1800"/>
              <a:buChar char="●"/>
            </a:pPr>
            <a:r>
              <a:rPr lang="en"/>
              <a:t>the judiciary interprets the law</a:t>
            </a:r>
            <a:endParaRPr/>
          </a:p>
          <a:p>
            <a:pPr indent="-342900" lvl="0" marL="457200" rtl="0" algn="l">
              <a:spcBef>
                <a:spcPts val="0"/>
              </a:spcBef>
              <a:spcAft>
                <a:spcPts val="0"/>
              </a:spcAft>
              <a:buSzPts val="1800"/>
              <a:buChar char="●"/>
            </a:pPr>
            <a:r>
              <a:rPr lang="en"/>
              <a:t>The executive enforces the law </a:t>
            </a:r>
            <a:endParaRPr/>
          </a:p>
          <a:p>
            <a:pPr indent="0" lvl="0" marL="0" rtl="0" algn="l">
              <a:spcBef>
                <a:spcPts val="1600"/>
              </a:spcBef>
              <a:spcAft>
                <a:spcPts val="1600"/>
              </a:spcAft>
              <a:buNone/>
            </a:pPr>
            <a:r>
              <a:rPr lang="en"/>
              <a:t>Thus, law enforcement officers are “agents” of the executive branch.</a:t>
            </a:r>
            <a:br>
              <a:rPr lang="en"/>
            </a:b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Role of the SCOTUS</a:t>
            </a:r>
            <a:endParaRPr/>
          </a:p>
        </p:txBody>
      </p:sp>
      <p:sp>
        <p:nvSpPr>
          <p:cNvPr id="92" name="Google Shape;92;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the interpreter of the Constitution, the Supreme Court of the United States has provided the foundation of modern constitutional law through its many decisions. </a:t>
            </a:r>
            <a:endParaRPr/>
          </a:p>
          <a:p>
            <a:pPr indent="0" lvl="0" marL="0" rtl="0" algn="l">
              <a:spcBef>
                <a:spcPts val="1600"/>
              </a:spcBef>
              <a:spcAft>
                <a:spcPts val="1600"/>
              </a:spcAft>
              <a:buNone/>
            </a:pPr>
            <a:r>
              <a:rPr lang="en"/>
              <a:t>As a consequence, study of Constitutional Law focuses heavily on Supreme Court cases.</a:t>
            </a: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State Constitution</a:t>
            </a:r>
            <a:endParaRPr/>
          </a:p>
        </p:txBody>
      </p:sp>
      <p:sp>
        <p:nvSpPr>
          <p:cNvPr id="99" name="Google Shape;99;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State law enforcement officers, the constitution of the State is critically important. </a:t>
            </a:r>
            <a:endParaRPr/>
          </a:p>
          <a:p>
            <a:pPr indent="0" lvl="0" marL="0" rtl="0" algn="l">
              <a:spcBef>
                <a:spcPts val="1600"/>
              </a:spcBef>
              <a:spcAft>
                <a:spcPts val="1600"/>
              </a:spcAft>
              <a:buNone/>
            </a:pPr>
            <a:r>
              <a:rPr lang="en"/>
              <a:t>As the federal constitution is interpreted by the U.S. Supreme Court, the State constitution is interpreted by the various state Supreme Courts. </a:t>
            </a:r>
            <a:br>
              <a:rPr lang="en"/>
            </a:b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Federal Confusion</a:t>
            </a:r>
            <a:endParaRPr/>
          </a:p>
        </p:txBody>
      </p:sp>
      <p:sp>
        <p:nvSpPr>
          <p:cNvPr id="106" name="Google Shape;106;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fact that the United States is a federal system can cause some confusion. </a:t>
            </a:r>
            <a:endParaRPr/>
          </a:p>
          <a:p>
            <a:pPr indent="0" lvl="0" marL="0" rtl="0" algn="l">
              <a:spcBef>
                <a:spcPts val="1600"/>
              </a:spcBef>
              <a:spcAft>
                <a:spcPts val="0"/>
              </a:spcAft>
              <a:buNone/>
            </a:pPr>
            <a:r>
              <a:rPr lang="en"/>
              <a:t>Police officers have two constitutions and two supreme courts telling them the law and providing guidance as to how to enforce that law. </a:t>
            </a:r>
            <a:endParaRPr/>
          </a:p>
          <a:p>
            <a:pPr indent="0" lvl="0" marL="0" rtl="0" algn="l">
              <a:spcBef>
                <a:spcPts val="1600"/>
              </a:spcBef>
              <a:spcAft>
                <a:spcPts val="1600"/>
              </a:spcAft>
              <a:buNone/>
            </a:pPr>
            <a:r>
              <a:rPr lang="en"/>
              <a:t>What if they say different things?</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Federal Supremacy </a:t>
            </a:r>
            <a:endParaRPr/>
          </a:p>
        </p:txBody>
      </p:sp>
      <p:sp>
        <p:nvSpPr>
          <p:cNvPr id="113" name="Google Shape;113;p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basic rule is that the United States Constitution is the supreme law of the land. The U.S. Constitution, as interpreted by the U.S. Supreme Court, trumps every other source of law. </a:t>
            </a:r>
            <a:endParaRPr/>
          </a:p>
          <a:p>
            <a:pPr indent="0" lvl="0" marL="0" rtl="0" algn="l">
              <a:spcBef>
                <a:spcPts val="1600"/>
              </a:spcBef>
              <a:spcAft>
                <a:spcPts val="0"/>
              </a:spcAft>
              <a:buNone/>
            </a:pPr>
            <a:r>
              <a:rPr lang="en"/>
              <a:t>That is, the legislature and courts of the States cannot restrict the liberty of any person in violation of the U.S. Constitution. </a:t>
            </a:r>
            <a:endParaRPr/>
          </a:p>
          <a:p>
            <a:pPr indent="0" lvl="0" marL="0" rtl="0" algn="l">
              <a:spcBef>
                <a:spcPts val="1600"/>
              </a:spcBef>
              <a:spcAft>
                <a:spcPts val="1600"/>
              </a:spcAft>
              <a:buNone/>
            </a:pPr>
            <a:r>
              <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Local Limits</a:t>
            </a:r>
            <a:endParaRPr/>
          </a:p>
        </p:txBody>
      </p:sp>
      <p:sp>
        <p:nvSpPr>
          <p:cNvPr id="120" name="Google Shape;120;p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Since police officers and other criminal justice professionals are “agents of the state,” they must be sure to do exactly what the Constitution tells them to do to the best of their ability. </a:t>
            </a:r>
            <a:br>
              <a:rPr lang="en"/>
            </a:br>
            <a:endParaRPr/>
          </a:p>
          <a:p>
            <a:pPr indent="0" lvl="0" marL="0" rtl="0" algn="l">
              <a:spcBef>
                <a:spcPts val="1600"/>
              </a:spcBef>
              <a:spcAft>
                <a:spcPts val="1600"/>
              </a:spcAft>
              <a:buNone/>
            </a:pPr>
            <a:r>
              <a:rPr lang="en"/>
              <a:t>Failure to do so can result in a lawsuit naming individual officers, agencies, and municipal governments.</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