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showSpecialPlsOnTitleSld="0">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Lst>
  <p:sldSz cy="5143500" cx="9144000"/>
  <p:notesSz cx="6858000" cy="9144000"/>
  <p:embeddedFontLst>
    <p:embeddedFont>
      <p:font typeface="Economica"/>
      <p:regular r:id="rId25"/>
      <p:bold r:id="rId26"/>
      <p:italic r:id="rId27"/>
      <p:boldItalic r:id="rId28"/>
    </p:embeddedFont>
    <p:embeddedFont>
      <p:font typeface="Roboto"/>
      <p:regular r:id="rId29"/>
      <p:bold r:id="rId30"/>
      <p:italic r:id="rId31"/>
      <p:boldItalic r:id="rId32"/>
    </p:embeddedFont>
    <p:embeddedFont>
      <p:font typeface="Open Sans"/>
      <p:regular r:id="rId33"/>
      <p:bold r:id="rId34"/>
      <p:italic r:id="rId35"/>
      <p:boldItalic r:id="rId3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font" Target="fonts/Economica-bold.fntdata"/><Relationship Id="rId25" Type="http://schemas.openxmlformats.org/officeDocument/2006/relationships/font" Target="fonts/Economica-regular.fntdata"/><Relationship Id="rId28" Type="http://schemas.openxmlformats.org/officeDocument/2006/relationships/font" Target="fonts/Economica-boldItalic.fntdata"/><Relationship Id="rId27" Type="http://schemas.openxmlformats.org/officeDocument/2006/relationships/font" Target="fonts/Economica-italic.fntdata"/><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font" Target="fonts/Roboto-regular.fntdata"/><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font" Target="fonts/Roboto-italic.fntdata"/><Relationship Id="rId30" Type="http://schemas.openxmlformats.org/officeDocument/2006/relationships/font" Target="fonts/Roboto-bold.fntdata"/><Relationship Id="rId11" Type="http://schemas.openxmlformats.org/officeDocument/2006/relationships/slide" Target="slides/slide7.xml"/><Relationship Id="rId33" Type="http://schemas.openxmlformats.org/officeDocument/2006/relationships/font" Target="fonts/OpenSans-regular.fntdata"/><Relationship Id="rId10" Type="http://schemas.openxmlformats.org/officeDocument/2006/relationships/slide" Target="slides/slide6.xml"/><Relationship Id="rId32" Type="http://schemas.openxmlformats.org/officeDocument/2006/relationships/font" Target="fonts/Roboto-boldItalic.fntdata"/><Relationship Id="rId13" Type="http://schemas.openxmlformats.org/officeDocument/2006/relationships/slide" Target="slides/slide9.xml"/><Relationship Id="rId35" Type="http://schemas.openxmlformats.org/officeDocument/2006/relationships/font" Target="fonts/OpenSans-italic.fntdata"/><Relationship Id="rId12" Type="http://schemas.openxmlformats.org/officeDocument/2006/relationships/slide" Target="slides/slide8.xml"/><Relationship Id="rId34" Type="http://schemas.openxmlformats.org/officeDocument/2006/relationships/font" Target="fonts/OpenSans-bold.fntdata"/><Relationship Id="rId15" Type="http://schemas.openxmlformats.org/officeDocument/2006/relationships/slide" Target="slides/slide11.xml"/><Relationship Id="rId14" Type="http://schemas.openxmlformats.org/officeDocument/2006/relationships/slide" Target="slides/slide10.xml"/><Relationship Id="rId36" Type="http://schemas.openxmlformats.org/officeDocument/2006/relationships/font" Target="fonts/OpenSans-boldItalic.fntdata"/><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Google Shape;5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Revision:  8/25/2017</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Google Shape;122;g2465b0bdff_2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2465b0bdff_2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Google Shape;129;g2465b0bdff_2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2465b0bdff_2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5" name="Shape 135"/>
        <p:cNvGrpSpPr/>
        <p:nvPr/>
      </p:nvGrpSpPr>
      <p:grpSpPr>
        <a:xfrm>
          <a:off x="0" y="0"/>
          <a:ext cx="0" cy="0"/>
          <a:chOff x="0" y="0"/>
          <a:chExt cx="0" cy="0"/>
        </a:xfrm>
      </p:grpSpPr>
      <p:sp>
        <p:nvSpPr>
          <p:cNvPr id="136" name="Google Shape;136;g2465b0bdff_2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2465b0bdff_2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 name="Shape 142"/>
        <p:cNvGrpSpPr/>
        <p:nvPr/>
      </p:nvGrpSpPr>
      <p:grpSpPr>
        <a:xfrm>
          <a:off x="0" y="0"/>
          <a:ext cx="0" cy="0"/>
          <a:chOff x="0" y="0"/>
          <a:chExt cx="0" cy="0"/>
        </a:xfrm>
      </p:grpSpPr>
      <p:sp>
        <p:nvSpPr>
          <p:cNvPr id="143" name="Google Shape;143;g2465b0bdff_2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2465b0bdff_2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9" name="Shape 149"/>
        <p:cNvGrpSpPr/>
        <p:nvPr/>
      </p:nvGrpSpPr>
      <p:grpSpPr>
        <a:xfrm>
          <a:off x="0" y="0"/>
          <a:ext cx="0" cy="0"/>
          <a:chOff x="0" y="0"/>
          <a:chExt cx="0" cy="0"/>
        </a:xfrm>
      </p:grpSpPr>
      <p:sp>
        <p:nvSpPr>
          <p:cNvPr id="150" name="Google Shape;150;g2465b0bdff_2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2465b0bdff_2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Rare offenses can be considered as “unclassified” misdemeanors.</a:t>
            </a:r>
            <a:br>
              <a:rPr lang="en"/>
            </a:b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Google Shape;157;g2465b0bdff_2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2465b0bdff_2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3" name="Shape 163"/>
        <p:cNvGrpSpPr/>
        <p:nvPr/>
      </p:nvGrpSpPr>
      <p:grpSpPr>
        <a:xfrm>
          <a:off x="0" y="0"/>
          <a:ext cx="0" cy="0"/>
          <a:chOff x="0" y="0"/>
          <a:chExt cx="0" cy="0"/>
        </a:xfrm>
      </p:grpSpPr>
      <p:sp>
        <p:nvSpPr>
          <p:cNvPr id="164" name="Google Shape;164;g2465b0bdff_2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5" name="Google Shape;165;g2465b0bdff_2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0" name="Shape 170"/>
        <p:cNvGrpSpPr/>
        <p:nvPr/>
      </p:nvGrpSpPr>
      <p:grpSpPr>
        <a:xfrm>
          <a:off x="0" y="0"/>
          <a:ext cx="0" cy="0"/>
          <a:chOff x="0" y="0"/>
          <a:chExt cx="0" cy="0"/>
        </a:xfrm>
      </p:grpSpPr>
      <p:sp>
        <p:nvSpPr>
          <p:cNvPr id="171" name="Google Shape;171;g2465b0bdff_2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2465b0bdff_2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Potential consequences of a felony conviction also include the inability to vote, own a weapon, or even participate in certain careers.</a:t>
            </a:r>
            <a:br>
              <a:rPr lang="en"/>
            </a:b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7" name="Shape 177"/>
        <p:cNvGrpSpPr/>
        <p:nvPr/>
      </p:nvGrpSpPr>
      <p:grpSpPr>
        <a:xfrm>
          <a:off x="0" y="0"/>
          <a:ext cx="0" cy="0"/>
          <a:chOff x="0" y="0"/>
          <a:chExt cx="0" cy="0"/>
        </a:xfrm>
      </p:grpSpPr>
      <p:sp>
        <p:nvSpPr>
          <p:cNvPr id="178" name="Google Shape;178;g2465b0bdff_2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2465b0bdff_2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4" name="Shape 184"/>
        <p:cNvGrpSpPr/>
        <p:nvPr/>
      </p:nvGrpSpPr>
      <p:grpSpPr>
        <a:xfrm>
          <a:off x="0" y="0"/>
          <a:ext cx="0" cy="0"/>
          <a:chOff x="0" y="0"/>
          <a:chExt cx="0" cy="0"/>
        </a:xfrm>
      </p:grpSpPr>
      <p:sp>
        <p:nvSpPr>
          <p:cNvPr id="185" name="Google Shape;185;g2465b0bdff_2_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2465b0bdff_2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 sz="1800">
                <a:solidFill>
                  <a:schemeClr val="dk1"/>
                </a:solidFill>
                <a:latin typeface="Roboto"/>
                <a:ea typeface="Roboto"/>
                <a:cs typeface="Roboto"/>
                <a:sym typeface="Roboto"/>
              </a:rPr>
              <a:t>The difference between jail and prison is that cities and counties operate jails, and the state or federal government operates prisons, depending on the crime. The restrictive nature of the confinement also differs between jail and prison. Jails are for defendants who have committed less serious offenses, so they are generally less restrictive than prisons.</a:t>
            </a:r>
            <a:br>
              <a:rPr lang="en" sz="1800">
                <a:solidFill>
                  <a:schemeClr val="dk1"/>
                </a:solidFill>
                <a:latin typeface="Roboto"/>
                <a:ea typeface="Roboto"/>
                <a:cs typeface="Roboto"/>
                <a:sym typeface="Roboto"/>
              </a:rPr>
            </a:b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5" name="Shape 65"/>
        <p:cNvGrpSpPr/>
        <p:nvPr/>
      </p:nvGrpSpPr>
      <p:grpSpPr>
        <a:xfrm>
          <a:off x="0" y="0"/>
          <a:ext cx="0" cy="0"/>
          <a:chOff x="0" y="0"/>
          <a:chExt cx="0" cy="0"/>
        </a:xfrm>
      </p:grpSpPr>
      <p:sp>
        <p:nvSpPr>
          <p:cNvPr id="66" name="Google Shape;66;g1874110bc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1874110bc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1" name="Shape 191"/>
        <p:cNvGrpSpPr/>
        <p:nvPr/>
      </p:nvGrpSpPr>
      <p:grpSpPr>
        <a:xfrm>
          <a:off x="0" y="0"/>
          <a:ext cx="0" cy="0"/>
          <a:chOff x="0" y="0"/>
          <a:chExt cx="0" cy="0"/>
        </a:xfrm>
      </p:grpSpPr>
      <p:sp>
        <p:nvSpPr>
          <p:cNvPr id="192" name="Google Shape;192;g2465b0bdff_2_1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3" name="Google Shape;193;g2465b0bdff_2_1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2" name="Shape 72"/>
        <p:cNvGrpSpPr/>
        <p:nvPr/>
      </p:nvGrpSpPr>
      <p:grpSpPr>
        <a:xfrm>
          <a:off x="0" y="0"/>
          <a:ext cx="0" cy="0"/>
          <a:chOff x="0" y="0"/>
          <a:chExt cx="0" cy="0"/>
        </a:xfrm>
      </p:grpSpPr>
      <p:sp>
        <p:nvSpPr>
          <p:cNvPr id="73" name="Google Shape;73;g2465b0bdff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2465b0bdff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 name="Shape 79"/>
        <p:cNvGrpSpPr/>
        <p:nvPr/>
      </p:nvGrpSpPr>
      <p:grpSpPr>
        <a:xfrm>
          <a:off x="0" y="0"/>
          <a:ext cx="0" cy="0"/>
          <a:chOff x="0" y="0"/>
          <a:chExt cx="0" cy="0"/>
        </a:xfrm>
      </p:grpSpPr>
      <p:sp>
        <p:nvSpPr>
          <p:cNvPr id="80" name="Google Shape;80;g2465b0bdff_2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2465b0bdff_2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Google Shape;87;g2465b0bdff_2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2465b0bdff_2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Google Shape;94;g2465b0bdff_2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2465b0bdff_2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0" name="Shape 100"/>
        <p:cNvGrpSpPr/>
        <p:nvPr/>
      </p:nvGrpSpPr>
      <p:grpSpPr>
        <a:xfrm>
          <a:off x="0" y="0"/>
          <a:ext cx="0" cy="0"/>
          <a:chOff x="0" y="0"/>
          <a:chExt cx="0" cy="0"/>
        </a:xfrm>
      </p:grpSpPr>
      <p:sp>
        <p:nvSpPr>
          <p:cNvPr id="101" name="Google Shape;101;g2465b0bdff_2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2465b0bdff_2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7" name="Shape 107"/>
        <p:cNvGrpSpPr/>
        <p:nvPr/>
      </p:nvGrpSpPr>
      <p:grpSpPr>
        <a:xfrm>
          <a:off x="0" y="0"/>
          <a:ext cx="0" cy="0"/>
          <a:chOff x="0" y="0"/>
          <a:chExt cx="0" cy="0"/>
        </a:xfrm>
      </p:grpSpPr>
      <p:sp>
        <p:nvSpPr>
          <p:cNvPr id="108" name="Google Shape;108;g2465b0bdff_2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2465b0bdff_2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4" name="Shape 114"/>
        <p:cNvGrpSpPr/>
        <p:nvPr/>
      </p:nvGrpSpPr>
      <p:grpSpPr>
        <a:xfrm>
          <a:off x="0" y="0"/>
          <a:ext cx="0" cy="0"/>
          <a:chOff x="0" y="0"/>
          <a:chExt cx="0" cy="0"/>
        </a:xfrm>
      </p:grpSpPr>
      <p:sp>
        <p:nvSpPr>
          <p:cNvPr id="115" name="Google Shape;115;g2465b0bdff_2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2465b0bdff_2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2744013" y="756700"/>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1" name="Google Shape;11;p2"/>
          <p:cNvSpPr/>
          <p:nvPr/>
        </p:nvSpPr>
        <p:spPr>
          <a:xfrm rot="10800000">
            <a:off x="5318350" y="32667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Google Shape;12;p2"/>
          <p:cNvSpPr txBox="1"/>
          <p:nvPr>
            <p:ph type="ctrTitle"/>
          </p:nvPr>
        </p:nvSpPr>
        <p:spPr>
          <a:xfrm>
            <a:off x="3044700" y="1444255"/>
            <a:ext cx="3054600" cy="15372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3" name="Google Shape;13;p2"/>
          <p:cNvSpPr txBox="1"/>
          <p:nvPr>
            <p:ph idx="1" type="subTitle"/>
          </p:nvPr>
        </p:nvSpPr>
        <p:spPr>
          <a:xfrm>
            <a:off x="3044700" y="3116580"/>
            <a:ext cx="3054600" cy="7014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1" name="Shape 51"/>
        <p:cNvGrpSpPr/>
        <p:nvPr/>
      </p:nvGrpSpPr>
      <p:grpSpPr>
        <a:xfrm>
          <a:off x="0" y="0"/>
          <a:ext cx="0" cy="0"/>
          <a:chOff x="0" y="0"/>
          <a:chExt cx="0" cy="0"/>
        </a:xfrm>
      </p:grpSpPr>
      <p:sp>
        <p:nvSpPr>
          <p:cNvPr id="52" name="Google Shape;52;p1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11"/>
          <p:cNvSpPr txBox="1"/>
          <p:nvPr>
            <p:ph hasCustomPrompt="1" type="title"/>
          </p:nvPr>
        </p:nvSpPr>
        <p:spPr>
          <a:xfrm>
            <a:off x="311700" y="957125"/>
            <a:ext cx="8520600" cy="21288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Google Shape;54;p11"/>
          <p:cNvSpPr txBox="1"/>
          <p:nvPr>
            <p:ph idx="1" type="body"/>
          </p:nvPr>
        </p:nvSpPr>
        <p:spPr>
          <a:xfrm>
            <a:off x="311700" y="3162000"/>
            <a:ext cx="8520600" cy="10716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5" name="Google Shape;55;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6" name="Shape 56"/>
        <p:cNvGrpSpPr/>
        <p:nvPr/>
      </p:nvGrpSpPr>
      <p:grpSpPr>
        <a:xfrm>
          <a:off x="0" y="0"/>
          <a:ext cx="0" cy="0"/>
          <a:chOff x="0" y="0"/>
          <a:chExt cx="0" cy="0"/>
        </a:xfrm>
      </p:grpSpPr>
      <p:sp>
        <p:nvSpPr>
          <p:cNvPr id="57" name="Google Shape;57;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5" name="Shape 15"/>
        <p:cNvGrpSpPr/>
        <p:nvPr/>
      </p:nvGrpSpPr>
      <p:grpSpPr>
        <a:xfrm>
          <a:off x="0" y="0"/>
          <a:ext cx="0" cy="0"/>
          <a:chOff x="0" y="0"/>
          <a:chExt cx="0" cy="0"/>
        </a:xfrm>
      </p:grpSpPr>
      <p:sp>
        <p:nvSpPr>
          <p:cNvPr id="16" name="Google Shape;16;p3"/>
          <p:cNvSpPr/>
          <p:nvPr/>
        </p:nvSpPr>
        <p:spPr>
          <a:xfrm flipH="1">
            <a:off x="7595938" y="4602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 name="Google Shape;17;p3"/>
          <p:cNvSpPr/>
          <p:nvPr/>
        </p:nvSpPr>
        <p:spPr>
          <a:xfrm flipH="1" rot="10800000">
            <a:off x="466425" y="35583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8" name="Google Shape;18;p3"/>
          <p:cNvSpPr txBox="1"/>
          <p:nvPr>
            <p:ph type="title"/>
          </p:nvPr>
        </p:nvSpPr>
        <p:spPr>
          <a:xfrm>
            <a:off x="773700" y="1806450"/>
            <a:ext cx="7596600" cy="1530600"/>
          </a:xfrm>
          <a:prstGeom prst="rect">
            <a:avLst/>
          </a:prstGeom>
        </p:spPr>
        <p:txBody>
          <a:bodyPr anchorCtr="0" anchor="ctr" bIns="91425" lIns="91425" spcFirstLastPara="1" rIns="91425" wrap="square" tIns="91425">
            <a:no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sp>
        <p:nvSpPr>
          <p:cNvPr id="21" name="Google Shape;21;p4"/>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Google Shape;23;p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sp>
        <p:nvSpPr>
          <p:cNvPr id="26" name="Google Shape;26;p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7" name="Google Shape;27;p5"/>
          <p:cNvSpPr txBox="1"/>
          <p:nvPr>
            <p:ph idx="1" type="body"/>
          </p:nvPr>
        </p:nvSpPr>
        <p:spPr>
          <a:xfrm>
            <a:off x="311700" y="1225225"/>
            <a:ext cx="3999900" cy="3354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Google Shape;28;p5"/>
          <p:cNvSpPr txBox="1"/>
          <p:nvPr>
            <p:ph idx="2" type="body"/>
          </p:nvPr>
        </p:nvSpPr>
        <p:spPr>
          <a:xfrm>
            <a:off x="4832400" y="1225225"/>
            <a:ext cx="3999900" cy="3354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Google Shape;29;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0" name="Shape 30"/>
        <p:cNvGrpSpPr/>
        <p:nvPr/>
      </p:nvGrpSpPr>
      <p:grpSpPr>
        <a:xfrm>
          <a:off x="0" y="0"/>
          <a:ext cx="0" cy="0"/>
          <a:chOff x="0" y="0"/>
          <a:chExt cx="0" cy="0"/>
        </a:xfrm>
      </p:grpSpPr>
      <p:sp>
        <p:nvSpPr>
          <p:cNvPr id="31" name="Google Shape;31;p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32" name="Google Shape;32;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3" name="Shape 33"/>
        <p:cNvGrpSpPr/>
        <p:nvPr/>
      </p:nvGrpSpPr>
      <p:grpSpPr>
        <a:xfrm>
          <a:off x="0" y="0"/>
          <a:ext cx="0" cy="0"/>
          <a:chOff x="0" y="0"/>
          <a:chExt cx="0" cy="0"/>
        </a:xfrm>
      </p:grpSpPr>
      <p:sp>
        <p:nvSpPr>
          <p:cNvPr id="34" name="Google Shape;34;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5" name="Google Shape;35;p7"/>
          <p:cNvSpPr txBox="1"/>
          <p:nvPr>
            <p:ph idx="1" type="body"/>
          </p:nvPr>
        </p:nvSpPr>
        <p:spPr>
          <a:xfrm>
            <a:off x="311700" y="1399400"/>
            <a:ext cx="2808000" cy="27849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6" name="Google Shape;36;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7" name="Shape 37"/>
        <p:cNvGrpSpPr/>
        <p:nvPr/>
      </p:nvGrpSpPr>
      <p:grpSpPr>
        <a:xfrm>
          <a:off x="0" y="0"/>
          <a:ext cx="0" cy="0"/>
          <a:chOff x="0" y="0"/>
          <a:chExt cx="0" cy="0"/>
        </a:xfrm>
      </p:grpSpPr>
      <p:sp>
        <p:nvSpPr>
          <p:cNvPr id="38" name="Google Shape;38;p8"/>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8"/>
          <p:cNvSpPr txBox="1"/>
          <p:nvPr>
            <p:ph type="title"/>
          </p:nvPr>
        </p:nvSpPr>
        <p:spPr>
          <a:xfrm>
            <a:off x="490250" y="450150"/>
            <a:ext cx="5878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0" name="Google Shape;40;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1" name="Shape 41"/>
        <p:cNvGrpSpPr/>
        <p:nvPr/>
      </p:nvGrpSpPr>
      <p:grpSpPr>
        <a:xfrm>
          <a:off x="0" y="0"/>
          <a:ext cx="0" cy="0"/>
          <a:chOff x="0" y="0"/>
          <a:chExt cx="0" cy="0"/>
        </a:xfrm>
      </p:grpSpPr>
      <p:sp>
        <p:nvSpPr>
          <p:cNvPr id="42" name="Google Shape;42;p9"/>
          <p:cNvSpPr/>
          <p:nvPr/>
        </p:nvSpPr>
        <p:spPr>
          <a:xfrm>
            <a:off x="4572000" y="-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3" name="Google Shape;43;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4" name="Google Shape;44;p9"/>
          <p:cNvSpPr txBox="1"/>
          <p:nvPr>
            <p:ph type="title"/>
          </p:nvPr>
        </p:nvSpPr>
        <p:spPr>
          <a:xfrm>
            <a:off x="265500" y="929275"/>
            <a:ext cx="4045200" cy="17862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p:txBody>
      </p:sp>
      <p:sp>
        <p:nvSpPr>
          <p:cNvPr id="45" name="Google Shape;45;p9"/>
          <p:cNvSpPr txBox="1"/>
          <p:nvPr>
            <p:ph idx="1" type="subTitle"/>
          </p:nvPr>
        </p:nvSpPr>
        <p:spPr>
          <a:xfrm>
            <a:off x="265500" y="2769001"/>
            <a:ext cx="4045200" cy="1574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46" name="Google Shape;46;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7" name="Google Shape;47;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8" name="Shape 48"/>
        <p:cNvGrpSpPr/>
        <p:nvPr/>
      </p:nvGrpSpPr>
      <p:grpSpPr>
        <a:xfrm>
          <a:off x="0" y="0"/>
          <a:ext cx="0" cy="0"/>
          <a:chOff x="0" y="0"/>
          <a:chExt cx="0" cy="0"/>
        </a:xfrm>
      </p:grpSpPr>
      <p:sp>
        <p:nvSpPr>
          <p:cNvPr id="49" name="Google Shape;49;p10"/>
          <p:cNvSpPr txBox="1"/>
          <p:nvPr>
            <p:ph idx="1" type="body"/>
          </p:nvPr>
        </p:nvSpPr>
        <p:spPr>
          <a:xfrm>
            <a:off x="319500" y="421892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0" name="Google Shape;50;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lux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noAutofit/>
          </a:bodyPr>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7" name="Google Shape;7;p1"/>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a:lnSpc>
                <a:spcPct val="115000"/>
              </a:lnSpc>
              <a:spcBef>
                <a:spcPts val="1600"/>
              </a:spcBef>
              <a:spcAft>
                <a:spcPts val="160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1" name="Shape 61"/>
        <p:cNvGrpSpPr/>
        <p:nvPr/>
      </p:nvGrpSpPr>
      <p:grpSpPr>
        <a:xfrm>
          <a:off x="0" y="0"/>
          <a:ext cx="0" cy="0"/>
          <a:chOff x="0" y="0"/>
          <a:chExt cx="0" cy="0"/>
        </a:xfrm>
      </p:grpSpPr>
      <p:sp>
        <p:nvSpPr>
          <p:cNvPr id="62" name="Google Shape;62;p13"/>
          <p:cNvSpPr txBox="1"/>
          <p:nvPr>
            <p:ph type="ctrTitle"/>
          </p:nvPr>
        </p:nvSpPr>
        <p:spPr>
          <a:xfrm>
            <a:off x="3044700" y="1444255"/>
            <a:ext cx="3054600" cy="15372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Criminal Law</a:t>
            </a:r>
            <a:endParaRPr/>
          </a:p>
        </p:txBody>
      </p:sp>
      <p:sp>
        <p:nvSpPr>
          <p:cNvPr id="63" name="Google Shape;63;p13"/>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Section 1.1: Nature of the Criminal Law </a:t>
            </a:r>
            <a:endParaRPr/>
          </a:p>
        </p:txBody>
      </p:sp>
      <p:sp>
        <p:nvSpPr>
          <p:cNvPr id="64" name="Google Shape;64;p13"/>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4" name="Shape 124"/>
        <p:cNvGrpSpPr/>
        <p:nvPr/>
      </p:nvGrpSpPr>
      <p:grpSpPr>
        <a:xfrm>
          <a:off x="0" y="0"/>
          <a:ext cx="0" cy="0"/>
          <a:chOff x="0" y="0"/>
          <a:chExt cx="0" cy="0"/>
        </a:xfrm>
      </p:grpSpPr>
      <p:sp>
        <p:nvSpPr>
          <p:cNvPr id="125" name="Google Shape;125;p2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Evil v. Prohibited</a:t>
            </a:r>
            <a:endParaRPr/>
          </a:p>
        </p:txBody>
      </p:sp>
      <p:sp>
        <p:nvSpPr>
          <p:cNvPr id="126" name="Google Shape;126;p2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Often the </a:t>
            </a:r>
            <a:r>
              <a:rPr b="1" i="1" lang="en"/>
              <a:t>criminal intent</a:t>
            </a:r>
            <a:r>
              <a:rPr lang="en"/>
              <a:t> element affects a crime’s grading. </a:t>
            </a:r>
            <a:endParaRPr/>
          </a:p>
          <a:p>
            <a:pPr indent="0" lvl="0" marL="0" rtl="0" algn="l">
              <a:spcBef>
                <a:spcPts val="1600"/>
              </a:spcBef>
              <a:spcAft>
                <a:spcPts val="0"/>
              </a:spcAft>
              <a:buNone/>
            </a:pPr>
            <a:r>
              <a:rPr b="1" lang="en"/>
              <a:t>Malum in se</a:t>
            </a:r>
            <a:r>
              <a:rPr lang="en"/>
              <a:t> crimes (murder for example) are evil in their nature and are generally graded highest.  </a:t>
            </a:r>
            <a:endParaRPr/>
          </a:p>
          <a:p>
            <a:pPr indent="0" lvl="0" marL="0" rtl="0" algn="l">
              <a:spcBef>
                <a:spcPts val="1600"/>
              </a:spcBef>
              <a:spcAft>
                <a:spcPts val="1600"/>
              </a:spcAft>
              <a:buNone/>
            </a:pPr>
            <a:r>
              <a:rPr b="1" lang="en"/>
              <a:t>Malum prohibitum</a:t>
            </a:r>
            <a:r>
              <a:rPr lang="en"/>
              <a:t> crimes (think “prohibited”) which are regulatory (like a failure to pay income taxes) are punished much less severely.  </a:t>
            </a:r>
            <a:br>
              <a:rPr lang="en"/>
            </a:br>
            <a:endParaRPr/>
          </a:p>
        </p:txBody>
      </p:sp>
      <p:sp>
        <p:nvSpPr>
          <p:cNvPr id="127" name="Google Shape;127;p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1" name="Shape 131"/>
        <p:cNvGrpSpPr/>
        <p:nvPr/>
      </p:nvGrpSpPr>
      <p:grpSpPr>
        <a:xfrm>
          <a:off x="0" y="0"/>
          <a:ext cx="0" cy="0"/>
          <a:chOff x="0" y="0"/>
          <a:chExt cx="0" cy="0"/>
        </a:xfrm>
      </p:grpSpPr>
      <p:sp>
        <p:nvSpPr>
          <p:cNvPr id="132" name="Google Shape;132;p2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Grading Offenses</a:t>
            </a:r>
            <a:endParaRPr/>
          </a:p>
        </p:txBody>
      </p:sp>
      <p:sp>
        <p:nvSpPr>
          <p:cNvPr id="133" name="Google Shape;133;p2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criminal law recognizes several different grades of both felonies and misdemeanors. </a:t>
            </a:r>
            <a:endParaRPr/>
          </a:p>
          <a:p>
            <a:pPr indent="0" lvl="0" marL="0" rtl="0" algn="l">
              <a:spcBef>
                <a:spcPts val="1600"/>
              </a:spcBef>
              <a:spcAft>
                <a:spcPts val="0"/>
              </a:spcAft>
              <a:buNone/>
            </a:pPr>
            <a:r>
              <a:rPr lang="en"/>
              <a:t>Generally, a </a:t>
            </a:r>
            <a:r>
              <a:rPr b="1" lang="en"/>
              <a:t>felony</a:t>
            </a:r>
            <a:r>
              <a:rPr lang="en"/>
              <a:t> is a serious crime that is punishable by more than a year in prison. </a:t>
            </a:r>
            <a:endParaRPr/>
          </a:p>
          <a:p>
            <a:pPr indent="0" lvl="0" marL="0" rtl="0" algn="l">
              <a:spcBef>
                <a:spcPts val="1600"/>
              </a:spcBef>
              <a:spcAft>
                <a:spcPts val="0"/>
              </a:spcAft>
              <a:buNone/>
            </a:pPr>
            <a:r>
              <a:rPr lang="en"/>
              <a:t>A </a:t>
            </a:r>
            <a:r>
              <a:rPr b="1" lang="en"/>
              <a:t>misdemeanor</a:t>
            </a:r>
            <a:r>
              <a:rPr lang="en"/>
              <a:t> is a less serious offense that is punishable by less than a year. </a:t>
            </a:r>
            <a:endParaRPr/>
          </a:p>
          <a:p>
            <a:pPr indent="0" lvl="0" marL="0" rtl="0" algn="l">
              <a:spcBef>
                <a:spcPts val="1600"/>
              </a:spcBef>
              <a:spcAft>
                <a:spcPts val="1600"/>
              </a:spcAft>
              <a:buNone/>
            </a:pPr>
            <a:r>
              <a:rPr lang="en"/>
              <a:t>Sentences for misdemeanors are usually served in county jails.</a:t>
            </a:r>
            <a:endParaRPr/>
          </a:p>
        </p:txBody>
      </p:sp>
      <p:sp>
        <p:nvSpPr>
          <p:cNvPr id="134" name="Google Shape;134;p2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8" name="Shape 138"/>
        <p:cNvGrpSpPr/>
        <p:nvPr/>
      </p:nvGrpSpPr>
      <p:grpSpPr>
        <a:xfrm>
          <a:off x="0" y="0"/>
          <a:ext cx="0" cy="0"/>
          <a:chOff x="0" y="0"/>
          <a:chExt cx="0" cy="0"/>
        </a:xfrm>
      </p:grpSpPr>
      <p:sp>
        <p:nvSpPr>
          <p:cNvPr id="139" name="Google Shape;139;p2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Arkansas Example</a:t>
            </a:r>
            <a:endParaRPr/>
          </a:p>
        </p:txBody>
      </p:sp>
      <p:sp>
        <p:nvSpPr>
          <p:cNvPr id="140" name="Google Shape;140;p2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Specifically, Arkansas law recognizes an offense as a felony under two circumstances. </a:t>
            </a:r>
            <a:endParaRPr/>
          </a:p>
          <a:p>
            <a:pPr indent="-342900" lvl="0" marL="457200" rtl="0" algn="l">
              <a:spcBef>
                <a:spcPts val="1600"/>
              </a:spcBef>
              <a:spcAft>
                <a:spcPts val="0"/>
              </a:spcAft>
              <a:buSzPts val="1800"/>
              <a:buAutoNum type="arabicPeriod"/>
            </a:pPr>
            <a:r>
              <a:rPr lang="en"/>
              <a:t>An offense is a felony if it is designated as such by the criminal code, or </a:t>
            </a:r>
            <a:endParaRPr/>
          </a:p>
          <a:p>
            <a:pPr indent="-342900" lvl="0" marL="457200" rtl="0" algn="l">
              <a:spcBef>
                <a:spcPts val="0"/>
              </a:spcBef>
              <a:spcAft>
                <a:spcPts val="0"/>
              </a:spcAft>
              <a:buSzPts val="1800"/>
              <a:buAutoNum type="arabicPeriod"/>
            </a:pPr>
            <a:r>
              <a:rPr lang="en"/>
              <a:t>if it is designated as such by another statute that is not part of the criminal code. </a:t>
            </a:r>
            <a:endParaRPr/>
          </a:p>
        </p:txBody>
      </p:sp>
      <p:sp>
        <p:nvSpPr>
          <p:cNvPr id="141" name="Google Shape;141;p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5" name="Shape 145"/>
        <p:cNvGrpSpPr/>
        <p:nvPr/>
      </p:nvGrpSpPr>
      <p:grpSpPr>
        <a:xfrm>
          <a:off x="0" y="0"/>
          <a:ext cx="0" cy="0"/>
          <a:chOff x="0" y="0"/>
          <a:chExt cx="0" cy="0"/>
        </a:xfrm>
      </p:grpSpPr>
      <p:sp>
        <p:nvSpPr>
          <p:cNvPr id="146" name="Google Shape;146;p2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Letter Grading System </a:t>
            </a:r>
            <a:endParaRPr/>
          </a:p>
        </p:txBody>
      </p:sp>
      <p:sp>
        <p:nvSpPr>
          <p:cNvPr id="147" name="Google Shape;147;p2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Arkansas uses a letter system to grade felony offenses, based on seriousness. </a:t>
            </a:r>
            <a:endParaRPr/>
          </a:p>
          <a:p>
            <a:pPr indent="-342900" lvl="0" marL="457200" rtl="0" algn="l">
              <a:spcBef>
                <a:spcPts val="1600"/>
              </a:spcBef>
              <a:spcAft>
                <a:spcPts val="0"/>
              </a:spcAft>
              <a:buSzPts val="1800"/>
              <a:buChar char="●"/>
            </a:pPr>
            <a:r>
              <a:rPr lang="en"/>
              <a:t>Class Y felonies are the most serious</a:t>
            </a:r>
            <a:endParaRPr/>
          </a:p>
          <a:p>
            <a:pPr indent="-342900" lvl="0" marL="457200" rtl="0" algn="l">
              <a:spcBef>
                <a:spcPts val="0"/>
              </a:spcBef>
              <a:spcAft>
                <a:spcPts val="0"/>
              </a:spcAft>
              <a:buSzPts val="1800"/>
              <a:buChar char="●"/>
            </a:pPr>
            <a:r>
              <a:rPr lang="en"/>
              <a:t>followed by Class A felonies</a:t>
            </a:r>
            <a:endParaRPr/>
          </a:p>
          <a:p>
            <a:pPr indent="-342900" lvl="0" marL="457200" rtl="0" algn="l">
              <a:spcBef>
                <a:spcPts val="0"/>
              </a:spcBef>
              <a:spcAft>
                <a:spcPts val="0"/>
              </a:spcAft>
              <a:buSzPts val="1800"/>
              <a:buChar char="●"/>
            </a:pPr>
            <a:r>
              <a:rPr lang="en"/>
              <a:t>Class B felonies</a:t>
            </a:r>
            <a:endParaRPr/>
          </a:p>
          <a:p>
            <a:pPr indent="-342900" lvl="0" marL="457200" rtl="0" algn="l">
              <a:spcBef>
                <a:spcPts val="0"/>
              </a:spcBef>
              <a:spcAft>
                <a:spcPts val="0"/>
              </a:spcAft>
              <a:buSzPts val="1800"/>
              <a:buChar char="●"/>
            </a:pPr>
            <a:r>
              <a:rPr lang="en"/>
              <a:t>Class C felonies and </a:t>
            </a:r>
            <a:endParaRPr/>
          </a:p>
          <a:p>
            <a:pPr indent="-342900" lvl="0" marL="457200" rtl="0" algn="l">
              <a:spcBef>
                <a:spcPts val="0"/>
              </a:spcBef>
              <a:spcAft>
                <a:spcPts val="0"/>
              </a:spcAft>
              <a:buSzPts val="1800"/>
              <a:buChar char="●"/>
            </a:pPr>
            <a:r>
              <a:rPr lang="en"/>
              <a:t>Class D felonies. </a:t>
            </a:r>
            <a:endParaRPr/>
          </a:p>
          <a:p>
            <a:pPr indent="0" lvl="0" marL="0" rtl="0" algn="l">
              <a:spcBef>
                <a:spcPts val="1600"/>
              </a:spcBef>
              <a:spcAft>
                <a:spcPts val="1600"/>
              </a:spcAft>
              <a:buNone/>
            </a:pPr>
            <a:r>
              <a:rPr lang="en"/>
              <a:t>Anything graded below the least serious grade of felony (Class D) is classified as a misdemeanor.</a:t>
            </a:r>
            <a:br>
              <a:rPr lang="en"/>
            </a:br>
            <a:endParaRPr/>
          </a:p>
        </p:txBody>
      </p:sp>
      <p:sp>
        <p:nvSpPr>
          <p:cNvPr id="148" name="Google Shape;148;p2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2" name="Shape 152"/>
        <p:cNvGrpSpPr/>
        <p:nvPr/>
      </p:nvGrpSpPr>
      <p:grpSpPr>
        <a:xfrm>
          <a:off x="0" y="0"/>
          <a:ext cx="0" cy="0"/>
          <a:chOff x="0" y="0"/>
          <a:chExt cx="0" cy="0"/>
        </a:xfrm>
      </p:grpSpPr>
      <p:sp>
        <p:nvSpPr>
          <p:cNvPr id="153" name="Google Shape;153;p2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Grading Misdemeanors</a:t>
            </a:r>
            <a:endParaRPr/>
          </a:p>
        </p:txBody>
      </p:sp>
      <p:sp>
        <p:nvSpPr>
          <p:cNvPr id="154" name="Google Shape;154;p2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As with felonies, misdemeanors are graded using a letter system. </a:t>
            </a:r>
            <a:endParaRPr/>
          </a:p>
          <a:p>
            <a:pPr indent="0" lvl="0" marL="0" rtl="0" algn="l">
              <a:spcBef>
                <a:spcPts val="1600"/>
              </a:spcBef>
              <a:spcAft>
                <a:spcPts val="0"/>
              </a:spcAft>
              <a:buNone/>
            </a:pPr>
            <a:r>
              <a:rPr lang="en"/>
              <a:t>An offense is legally defined as a felony if </a:t>
            </a:r>
            <a:endParaRPr/>
          </a:p>
          <a:p>
            <a:pPr indent="-342900" lvl="0" marL="457200" rtl="0" algn="l">
              <a:spcBef>
                <a:spcPts val="1600"/>
              </a:spcBef>
              <a:spcAft>
                <a:spcPts val="0"/>
              </a:spcAft>
              <a:buSzPts val="1800"/>
              <a:buAutoNum type="arabicPeriod"/>
            </a:pPr>
            <a:r>
              <a:rPr lang="en"/>
              <a:t>it is explicitly made so by the criminal code or other statutes, or </a:t>
            </a:r>
            <a:endParaRPr/>
          </a:p>
          <a:p>
            <a:pPr indent="-342900" lvl="0" marL="457200" rtl="0" algn="l">
              <a:spcBef>
                <a:spcPts val="0"/>
              </a:spcBef>
              <a:spcAft>
                <a:spcPts val="0"/>
              </a:spcAft>
              <a:buSzPts val="1800"/>
              <a:buAutoNum type="arabicPeriod"/>
            </a:pPr>
            <a:r>
              <a:rPr lang="en"/>
              <a:t>a sentence of imprisonment is authorized upon conviction and the offense has not been designated as a felony. </a:t>
            </a:r>
            <a:endParaRPr/>
          </a:p>
          <a:p>
            <a:pPr indent="0" lvl="0" marL="0" rtl="0" algn="l">
              <a:spcBef>
                <a:spcPts val="1600"/>
              </a:spcBef>
              <a:spcAft>
                <a:spcPts val="1600"/>
              </a:spcAft>
              <a:buNone/>
            </a:pPr>
            <a:r>
              <a:rPr lang="en"/>
              <a:t>Misdemeanors range from the most serious being a Class A misdemeanor to the least serious being a Class C misdemeanor. </a:t>
            </a:r>
            <a:endParaRPr/>
          </a:p>
        </p:txBody>
      </p:sp>
      <p:sp>
        <p:nvSpPr>
          <p:cNvPr id="155" name="Google Shape;155;p2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9" name="Shape 159"/>
        <p:cNvGrpSpPr/>
        <p:nvPr/>
      </p:nvGrpSpPr>
      <p:grpSpPr>
        <a:xfrm>
          <a:off x="0" y="0"/>
          <a:ext cx="0" cy="0"/>
          <a:chOff x="0" y="0"/>
          <a:chExt cx="0" cy="0"/>
        </a:xfrm>
      </p:grpSpPr>
      <p:sp>
        <p:nvSpPr>
          <p:cNvPr id="160" name="Google Shape;160;p2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Violations </a:t>
            </a:r>
            <a:r>
              <a:rPr lang="en"/>
              <a:t> </a:t>
            </a:r>
            <a:endParaRPr/>
          </a:p>
        </p:txBody>
      </p:sp>
      <p:sp>
        <p:nvSpPr>
          <p:cNvPr id="161" name="Google Shape;161;p27"/>
          <p:cNvSpPr txBox="1"/>
          <p:nvPr>
            <p:ph idx="1" type="body"/>
          </p:nvPr>
        </p:nvSpPr>
        <p:spPr>
          <a:xfrm>
            <a:off x="387900" y="1273750"/>
            <a:ext cx="8368200" cy="3389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least serious offenses are considered </a:t>
            </a:r>
            <a:r>
              <a:rPr b="1" lang="en"/>
              <a:t>violations</a:t>
            </a:r>
            <a:r>
              <a:rPr lang="en"/>
              <a:t>. </a:t>
            </a:r>
            <a:endParaRPr/>
          </a:p>
          <a:p>
            <a:pPr indent="0" lvl="0" marL="0" rtl="0" algn="l">
              <a:spcBef>
                <a:spcPts val="1600"/>
              </a:spcBef>
              <a:spcAft>
                <a:spcPts val="0"/>
              </a:spcAft>
              <a:buNone/>
            </a:pPr>
            <a:r>
              <a:rPr lang="en"/>
              <a:t>An offense is a violation (as opposed to a felony or misdemeanor) </a:t>
            </a:r>
            <a:endParaRPr/>
          </a:p>
          <a:p>
            <a:pPr indent="0" lvl="0" marL="0" rtl="0" algn="ctr">
              <a:spcBef>
                <a:spcPts val="1600"/>
              </a:spcBef>
              <a:spcAft>
                <a:spcPts val="0"/>
              </a:spcAft>
              <a:buNone/>
            </a:pPr>
            <a:r>
              <a:rPr i="1" lang="en"/>
              <a:t>"if the statute defining the offense provides that no sentence other than a fine, or fine or forfeiture, or civil penalty is authorized upon conviction." </a:t>
            </a:r>
            <a:endParaRPr i="1"/>
          </a:p>
          <a:p>
            <a:pPr indent="0" lvl="0" marL="0" rtl="0" algn="l">
              <a:spcBef>
                <a:spcPts val="1600"/>
              </a:spcBef>
              <a:spcAft>
                <a:spcPts val="0"/>
              </a:spcAft>
              <a:buNone/>
            </a:pPr>
            <a:r>
              <a:rPr lang="en"/>
              <a:t>A culpable mental state is not required if "the offense is a violation unless a culpable mental state is expressly included in the definition of the offense." </a:t>
            </a:r>
            <a:endParaRPr/>
          </a:p>
          <a:p>
            <a:pPr indent="0" lvl="0" marL="0" rtl="0" algn="l">
              <a:spcBef>
                <a:spcPts val="1600"/>
              </a:spcBef>
              <a:spcAft>
                <a:spcPts val="1600"/>
              </a:spcAft>
              <a:buNone/>
            </a:pPr>
            <a:r>
              <a:rPr lang="en"/>
              <a:t>Because violations do not require proof of a mental element, they are known as strict liability offenses.</a:t>
            </a:r>
            <a:endParaRPr/>
          </a:p>
        </p:txBody>
      </p:sp>
      <p:sp>
        <p:nvSpPr>
          <p:cNvPr id="162" name="Google Shape;162;p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6" name="Shape 166"/>
        <p:cNvGrpSpPr/>
        <p:nvPr/>
      </p:nvGrpSpPr>
      <p:grpSpPr>
        <a:xfrm>
          <a:off x="0" y="0"/>
          <a:ext cx="0" cy="0"/>
          <a:chOff x="0" y="0"/>
          <a:chExt cx="0" cy="0"/>
        </a:xfrm>
      </p:grpSpPr>
      <p:sp>
        <p:nvSpPr>
          <p:cNvPr id="167" name="Google Shape;167;p2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Subject Classification</a:t>
            </a:r>
            <a:endParaRPr/>
          </a:p>
        </p:txBody>
      </p:sp>
      <p:sp>
        <p:nvSpPr>
          <p:cNvPr id="168" name="Google Shape;168;p28"/>
          <p:cNvSpPr txBox="1"/>
          <p:nvPr>
            <p:ph idx="1" type="body"/>
          </p:nvPr>
        </p:nvSpPr>
        <p:spPr>
          <a:xfrm>
            <a:off x="387900" y="1489825"/>
            <a:ext cx="8368200" cy="31734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Crimes can be classified in many ways, such as grouping them by subject matter. </a:t>
            </a:r>
            <a:endParaRPr/>
          </a:p>
          <a:p>
            <a:pPr indent="0" lvl="0" marL="0" rtl="0" algn="just">
              <a:spcBef>
                <a:spcPts val="1600"/>
              </a:spcBef>
              <a:spcAft>
                <a:spcPts val="0"/>
              </a:spcAft>
              <a:buNone/>
            </a:pPr>
            <a:r>
              <a:rPr lang="en"/>
              <a:t>For example, a crime like assault, battery, or rape tends to injure another person’s body, so it can be classified as a “crime against the person.” </a:t>
            </a:r>
            <a:endParaRPr/>
          </a:p>
          <a:p>
            <a:pPr indent="0" lvl="0" marL="0" rtl="0" algn="just">
              <a:spcBef>
                <a:spcPts val="1600"/>
              </a:spcBef>
              <a:spcAft>
                <a:spcPts val="0"/>
              </a:spcAft>
              <a:buNone/>
            </a:pPr>
            <a:r>
              <a:rPr lang="en"/>
              <a:t>If a crime tends to injure a person by depriving him or her of property or by damaging property, it can be classified as a “crime against property.” </a:t>
            </a:r>
            <a:endParaRPr/>
          </a:p>
          <a:p>
            <a:pPr indent="0" lvl="0" marL="0" rtl="0" algn="just">
              <a:spcBef>
                <a:spcPts val="1600"/>
              </a:spcBef>
              <a:spcAft>
                <a:spcPts val="1600"/>
              </a:spcAft>
              <a:buNone/>
            </a:pPr>
            <a:r>
              <a:rPr lang="en"/>
              <a:t>These classifications are basically for convenience and are not imperative to the study of criminal law.</a:t>
            </a:r>
            <a:br>
              <a:rPr lang="en"/>
            </a:br>
            <a:br>
              <a:rPr lang="en"/>
            </a:br>
            <a:endParaRPr/>
          </a:p>
        </p:txBody>
      </p:sp>
      <p:sp>
        <p:nvSpPr>
          <p:cNvPr id="169" name="Google Shape;169;p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3" name="Shape 173"/>
        <p:cNvGrpSpPr/>
        <p:nvPr/>
      </p:nvGrpSpPr>
      <p:grpSpPr>
        <a:xfrm>
          <a:off x="0" y="0"/>
          <a:ext cx="0" cy="0"/>
          <a:chOff x="0" y="0"/>
          <a:chExt cx="0" cy="0"/>
        </a:xfrm>
      </p:grpSpPr>
      <p:sp>
        <p:nvSpPr>
          <p:cNvPr id="174" name="Google Shape;174;p2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Felonies</a:t>
            </a:r>
            <a:endParaRPr/>
          </a:p>
        </p:txBody>
      </p:sp>
      <p:sp>
        <p:nvSpPr>
          <p:cNvPr id="175" name="Google Shape;175;p2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Felonies are the most serious crimes. </a:t>
            </a:r>
            <a:endParaRPr/>
          </a:p>
          <a:p>
            <a:pPr indent="0" lvl="0" marL="0" rtl="0" algn="l">
              <a:spcBef>
                <a:spcPts val="1600"/>
              </a:spcBef>
              <a:spcAft>
                <a:spcPts val="0"/>
              </a:spcAft>
              <a:buNone/>
            </a:pPr>
            <a:r>
              <a:rPr lang="en"/>
              <a:t>They are either supported by a heinous intent, like the intent to kill, or accompanied by an extremely serious result, such as loss of life, grievous injury, or destruction of property. </a:t>
            </a:r>
            <a:endParaRPr/>
          </a:p>
          <a:p>
            <a:pPr indent="0" lvl="0" marL="0" rtl="0" algn="l">
              <a:spcBef>
                <a:spcPts val="1600"/>
              </a:spcBef>
              <a:spcAft>
                <a:spcPts val="0"/>
              </a:spcAft>
              <a:buNone/>
            </a:pPr>
            <a:r>
              <a:rPr lang="en"/>
              <a:t>Felonies are serious, so they are graded the highest, and all sentencing options are available. </a:t>
            </a:r>
            <a:endParaRPr/>
          </a:p>
          <a:p>
            <a:pPr indent="0" lvl="0" marL="0" rtl="0" algn="l">
              <a:spcBef>
                <a:spcPts val="1600"/>
              </a:spcBef>
              <a:spcAft>
                <a:spcPts val="1600"/>
              </a:spcAft>
              <a:buNone/>
            </a:pPr>
            <a:r>
              <a:t/>
            </a:r>
            <a:endParaRPr/>
          </a:p>
        </p:txBody>
      </p:sp>
      <p:sp>
        <p:nvSpPr>
          <p:cNvPr id="176" name="Google Shape;176;p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0" name="Shape 180"/>
        <p:cNvGrpSpPr/>
        <p:nvPr/>
      </p:nvGrpSpPr>
      <p:grpSpPr>
        <a:xfrm>
          <a:off x="0" y="0"/>
          <a:ext cx="0" cy="0"/>
          <a:chOff x="0" y="0"/>
          <a:chExt cx="0" cy="0"/>
        </a:xfrm>
      </p:grpSpPr>
      <p:sp>
        <p:nvSpPr>
          <p:cNvPr id="181" name="Google Shape;181;p3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Felony Sentences</a:t>
            </a:r>
            <a:endParaRPr/>
          </a:p>
        </p:txBody>
      </p:sp>
      <p:sp>
        <p:nvSpPr>
          <p:cNvPr id="182" name="Google Shape;182;p3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Depending on the jurisdiction and the crime, the sentence could be </a:t>
            </a:r>
            <a:endParaRPr/>
          </a:p>
          <a:p>
            <a:pPr indent="-342900" lvl="0" marL="457200" rtl="0" algn="l">
              <a:spcBef>
                <a:spcPts val="1600"/>
              </a:spcBef>
              <a:spcAft>
                <a:spcPts val="0"/>
              </a:spcAft>
              <a:buSzPts val="1800"/>
              <a:buChar char="●"/>
            </a:pPr>
            <a:r>
              <a:rPr lang="en"/>
              <a:t>execution</a:t>
            </a:r>
            <a:endParaRPr/>
          </a:p>
          <a:p>
            <a:pPr indent="-342900" lvl="0" marL="457200" rtl="0" algn="l">
              <a:spcBef>
                <a:spcPts val="0"/>
              </a:spcBef>
              <a:spcAft>
                <a:spcPts val="0"/>
              </a:spcAft>
              <a:buSzPts val="1800"/>
              <a:buChar char="●"/>
            </a:pPr>
            <a:r>
              <a:rPr lang="en"/>
              <a:t>prison time</a:t>
            </a:r>
            <a:endParaRPr/>
          </a:p>
          <a:p>
            <a:pPr indent="-342900" lvl="0" marL="457200" rtl="0" algn="l">
              <a:spcBef>
                <a:spcPts val="0"/>
              </a:spcBef>
              <a:spcAft>
                <a:spcPts val="0"/>
              </a:spcAft>
              <a:buSzPts val="1800"/>
              <a:buChar char="●"/>
            </a:pPr>
            <a:r>
              <a:rPr lang="en"/>
              <a:t>Fines</a:t>
            </a:r>
            <a:endParaRPr/>
          </a:p>
          <a:p>
            <a:pPr indent="-342900" lvl="0" marL="457200" rtl="0" algn="l">
              <a:spcBef>
                <a:spcPts val="0"/>
              </a:spcBef>
              <a:spcAft>
                <a:spcPts val="0"/>
              </a:spcAft>
              <a:buSzPts val="1800"/>
              <a:buChar char="●"/>
            </a:pPr>
            <a:r>
              <a:rPr lang="en"/>
              <a:t>Probation</a:t>
            </a:r>
            <a:endParaRPr/>
          </a:p>
          <a:p>
            <a:pPr indent="-342900" lvl="0" marL="457200" rtl="0" algn="l">
              <a:spcBef>
                <a:spcPts val="0"/>
              </a:spcBef>
              <a:spcAft>
                <a:spcPts val="0"/>
              </a:spcAft>
              <a:buSzPts val="1800"/>
              <a:buChar char="●"/>
            </a:pPr>
            <a:r>
              <a:rPr lang="en"/>
              <a:t>Rehabilitation</a:t>
            </a:r>
            <a:endParaRPr/>
          </a:p>
          <a:p>
            <a:pPr indent="-342900" lvl="0" marL="457200" rtl="0" algn="l">
              <a:spcBef>
                <a:spcPts val="0"/>
              </a:spcBef>
              <a:spcAft>
                <a:spcPts val="0"/>
              </a:spcAft>
              <a:buSzPts val="1800"/>
              <a:buChar char="●"/>
            </a:pPr>
            <a:r>
              <a:rPr lang="en"/>
              <a:t>home confinement </a:t>
            </a:r>
            <a:br>
              <a:rPr lang="en"/>
            </a:br>
            <a:endParaRPr/>
          </a:p>
        </p:txBody>
      </p:sp>
      <p:sp>
        <p:nvSpPr>
          <p:cNvPr id="183" name="Google Shape;183;p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7" name="Shape 187"/>
        <p:cNvGrpSpPr/>
        <p:nvPr/>
      </p:nvGrpSpPr>
      <p:grpSpPr>
        <a:xfrm>
          <a:off x="0" y="0"/>
          <a:ext cx="0" cy="0"/>
          <a:chOff x="0" y="0"/>
          <a:chExt cx="0" cy="0"/>
        </a:xfrm>
      </p:grpSpPr>
      <p:sp>
        <p:nvSpPr>
          <p:cNvPr id="188" name="Google Shape;188;p3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Misdemeanors</a:t>
            </a:r>
            <a:endParaRPr/>
          </a:p>
        </p:txBody>
      </p:sp>
      <p:sp>
        <p:nvSpPr>
          <p:cNvPr id="189" name="Google Shape;189;p3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Misdemeanors are less serious than felonies, either because the intent requirement is of a lower level or because the result is less extreme.</a:t>
            </a:r>
            <a:endParaRPr/>
          </a:p>
          <a:p>
            <a:pPr indent="0" lvl="0" marL="0" rtl="0" algn="just">
              <a:spcBef>
                <a:spcPts val="1600"/>
              </a:spcBef>
              <a:spcAft>
                <a:spcPts val="0"/>
              </a:spcAft>
              <a:buNone/>
            </a:pPr>
            <a:r>
              <a:rPr lang="en"/>
              <a:t>Misdemeanors are usually punishable by jail time of one year or less per misdemeanor, a fine, or alternative sentencing like probation, rehabilitation, or community service. </a:t>
            </a:r>
            <a:endParaRPr/>
          </a:p>
          <a:p>
            <a:pPr indent="0" lvl="0" marL="0" rtl="0" algn="just">
              <a:spcBef>
                <a:spcPts val="1600"/>
              </a:spcBef>
              <a:spcAft>
                <a:spcPts val="1600"/>
              </a:spcAft>
              <a:buNone/>
            </a:pPr>
            <a:r>
              <a:rPr lang="en"/>
              <a:t>Note that incarceration for a misdemeanor is in jail rather than prison. </a:t>
            </a:r>
            <a:endParaRPr/>
          </a:p>
        </p:txBody>
      </p:sp>
      <p:sp>
        <p:nvSpPr>
          <p:cNvPr id="190" name="Google Shape;190;p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8" name="Shape 68"/>
        <p:cNvGrpSpPr/>
        <p:nvPr/>
      </p:nvGrpSpPr>
      <p:grpSpPr>
        <a:xfrm>
          <a:off x="0" y="0"/>
          <a:ext cx="0" cy="0"/>
          <a:chOff x="0" y="0"/>
          <a:chExt cx="0" cy="0"/>
        </a:xfrm>
      </p:grpSpPr>
      <p:sp>
        <p:nvSpPr>
          <p:cNvPr id="69" name="Google Shape;69;p1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Why Do We Need Law?</a:t>
            </a:r>
            <a:endParaRPr/>
          </a:p>
        </p:txBody>
      </p:sp>
      <p:sp>
        <p:nvSpPr>
          <p:cNvPr id="70" name="Google Shape;70;p1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social and economic stability of any society depends on people treating each other in acceptable and predictable ways. </a:t>
            </a:r>
            <a:endParaRPr/>
          </a:p>
          <a:p>
            <a:pPr indent="0" lvl="0" marL="0" rtl="0" algn="l">
              <a:spcBef>
                <a:spcPts val="1600"/>
              </a:spcBef>
              <a:spcAft>
                <a:spcPts val="0"/>
              </a:spcAft>
              <a:buNone/>
            </a:pPr>
            <a:r>
              <a:rPr lang="en"/>
              <a:t>In our modern society, a critical element in the social control of each individual is our system of laws. </a:t>
            </a:r>
            <a:endParaRPr/>
          </a:p>
          <a:p>
            <a:pPr indent="0" lvl="0" marL="0" rtl="0" algn="l">
              <a:spcBef>
                <a:spcPts val="1600"/>
              </a:spcBef>
              <a:spcAft>
                <a:spcPts val="1600"/>
              </a:spcAft>
              <a:buNone/>
            </a:pPr>
            <a:r>
              <a:rPr lang="en"/>
              <a:t>Because our form of society is democratic and places a high value on equality, we adhere to the rule of law.</a:t>
            </a:r>
            <a:endParaRPr/>
          </a:p>
        </p:txBody>
      </p:sp>
      <p:sp>
        <p:nvSpPr>
          <p:cNvPr id="71" name="Google Shape;71;p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4" name="Shape 194"/>
        <p:cNvGrpSpPr/>
        <p:nvPr/>
      </p:nvGrpSpPr>
      <p:grpSpPr>
        <a:xfrm>
          <a:off x="0" y="0"/>
          <a:ext cx="0" cy="0"/>
          <a:chOff x="0" y="0"/>
          <a:chExt cx="0" cy="0"/>
        </a:xfrm>
      </p:grpSpPr>
      <p:sp>
        <p:nvSpPr>
          <p:cNvPr id="195" name="Google Shape;195;p3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Violations (Infractions)</a:t>
            </a:r>
            <a:endParaRPr/>
          </a:p>
        </p:txBody>
      </p:sp>
      <p:sp>
        <p:nvSpPr>
          <p:cNvPr id="196" name="Google Shape;196;p3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Violations are the least serious crimes and include minor offenses such as jaywalking and motor vehicle offenses that result in a simple traffic ticket. </a:t>
            </a:r>
            <a:endParaRPr/>
          </a:p>
          <a:p>
            <a:pPr indent="0" lvl="0" marL="0" rtl="0" algn="just">
              <a:spcBef>
                <a:spcPts val="1600"/>
              </a:spcBef>
              <a:spcAft>
                <a:spcPts val="1600"/>
              </a:spcAft>
              <a:buNone/>
            </a:pPr>
            <a:r>
              <a:rPr lang="en"/>
              <a:t>Infractions are generally punishable by a fine or alternative sentencing such as traffic school.</a:t>
            </a:r>
            <a:br>
              <a:rPr lang="en"/>
            </a:br>
            <a:br>
              <a:rPr lang="en"/>
            </a:br>
            <a:endParaRPr/>
          </a:p>
        </p:txBody>
      </p:sp>
      <p:sp>
        <p:nvSpPr>
          <p:cNvPr id="197" name="Google Shape;197;p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5" name="Shape 75"/>
        <p:cNvGrpSpPr/>
        <p:nvPr/>
      </p:nvGrpSpPr>
      <p:grpSpPr>
        <a:xfrm>
          <a:off x="0" y="0"/>
          <a:ext cx="0" cy="0"/>
          <a:chOff x="0" y="0"/>
          <a:chExt cx="0" cy="0"/>
        </a:xfrm>
      </p:grpSpPr>
      <p:sp>
        <p:nvSpPr>
          <p:cNvPr id="76" name="Google Shape;76;p1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Rule of Law</a:t>
            </a:r>
            <a:endParaRPr/>
          </a:p>
        </p:txBody>
      </p:sp>
      <p:sp>
        <p:nvSpPr>
          <p:cNvPr id="77" name="Google Shape;77;p1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concept centers on the idea that a safe and orderly society depends on governance by established principles and publicized codes that are applied to everyone uniformly and fairly. </a:t>
            </a:r>
            <a:endParaRPr/>
          </a:p>
          <a:p>
            <a:pPr indent="0" lvl="0" marL="0" rtl="0" algn="l">
              <a:spcBef>
                <a:spcPts val="1600"/>
              </a:spcBef>
              <a:spcAft>
                <a:spcPts val="0"/>
              </a:spcAft>
              <a:buNone/>
            </a:pPr>
            <a:r>
              <a:rPr lang="en"/>
              <a:t>Under the rule of law, no one is above the law. </a:t>
            </a:r>
            <a:endParaRPr/>
          </a:p>
          <a:p>
            <a:pPr indent="0" lvl="0" marL="0" rtl="0" algn="l">
              <a:spcBef>
                <a:spcPts val="1600"/>
              </a:spcBef>
              <a:spcAft>
                <a:spcPts val="1600"/>
              </a:spcAft>
              <a:buNone/>
            </a:pPr>
            <a:r>
              <a:rPr lang="en"/>
              <a:t>Those who make the law and those who enforce the law must abide by it.</a:t>
            </a:r>
            <a:br>
              <a:rPr lang="en"/>
            </a:br>
            <a:endParaRPr/>
          </a:p>
        </p:txBody>
      </p:sp>
      <p:sp>
        <p:nvSpPr>
          <p:cNvPr id="78" name="Google Shape;78;p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2" name="Shape 82"/>
        <p:cNvGrpSpPr/>
        <p:nvPr/>
      </p:nvGrpSpPr>
      <p:grpSpPr>
        <a:xfrm>
          <a:off x="0" y="0"/>
          <a:ext cx="0" cy="0"/>
          <a:chOff x="0" y="0"/>
          <a:chExt cx="0" cy="0"/>
        </a:xfrm>
      </p:grpSpPr>
      <p:sp>
        <p:nvSpPr>
          <p:cNvPr id="83" name="Google Shape;83;p1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Types of Law</a:t>
            </a:r>
            <a:endParaRPr/>
          </a:p>
        </p:txBody>
      </p:sp>
      <p:sp>
        <p:nvSpPr>
          <p:cNvPr id="84" name="Google Shape;84;p1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term law is very general. </a:t>
            </a:r>
            <a:endParaRPr/>
          </a:p>
          <a:p>
            <a:pPr indent="0" lvl="0" marL="0" rtl="0" algn="l">
              <a:spcBef>
                <a:spcPts val="1600"/>
              </a:spcBef>
              <a:spcAft>
                <a:spcPts val="0"/>
              </a:spcAft>
              <a:buNone/>
            </a:pPr>
            <a:r>
              <a:rPr lang="en"/>
              <a:t>It can be defined as a rule of conduct, given down by authority, which prohibits or commands certain behaviors. </a:t>
            </a:r>
            <a:endParaRPr/>
          </a:p>
          <a:p>
            <a:pPr indent="0" lvl="0" marL="0" rtl="0" algn="l">
              <a:spcBef>
                <a:spcPts val="1600"/>
              </a:spcBef>
              <a:spcAft>
                <a:spcPts val="0"/>
              </a:spcAft>
              <a:buNone/>
            </a:pPr>
            <a:r>
              <a:rPr lang="en"/>
              <a:t>The law can be broken down into several types. </a:t>
            </a:r>
            <a:endParaRPr/>
          </a:p>
          <a:p>
            <a:pPr indent="0" lvl="0" marL="0" rtl="0" algn="l">
              <a:spcBef>
                <a:spcPts val="1600"/>
              </a:spcBef>
              <a:spcAft>
                <a:spcPts val="1600"/>
              </a:spcAft>
              <a:buNone/>
            </a:pPr>
            <a:r>
              <a:rPr lang="en"/>
              <a:t>The most common way to do this is to consider what types of behaviors the law seeks to control.</a:t>
            </a:r>
            <a:endParaRPr/>
          </a:p>
        </p:txBody>
      </p:sp>
      <p:sp>
        <p:nvSpPr>
          <p:cNvPr id="85" name="Google Shape;85;p1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Google Shape;90;p1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Civil Law</a:t>
            </a:r>
            <a:endParaRPr/>
          </a:p>
        </p:txBody>
      </p:sp>
      <p:sp>
        <p:nvSpPr>
          <p:cNvPr id="91" name="Google Shape;91;p1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Civil law is the body of law that regulates relationships between private individuals. </a:t>
            </a:r>
            <a:endParaRPr/>
          </a:p>
          <a:p>
            <a:pPr indent="0" lvl="0" marL="0" rtl="0" algn="l">
              <a:spcBef>
                <a:spcPts val="1600"/>
              </a:spcBef>
              <a:spcAft>
                <a:spcPts val="0"/>
              </a:spcAft>
              <a:buNone/>
            </a:pPr>
            <a:r>
              <a:rPr lang="en"/>
              <a:t>Civil law deals with such things as contracts and torts. </a:t>
            </a:r>
            <a:endParaRPr/>
          </a:p>
          <a:p>
            <a:pPr indent="0" lvl="0" marL="0" rtl="0" algn="l">
              <a:spcBef>
                <a:spcPts val="1600"/>
              </a:spcBef>
              <a:spcAft>
                <a:spcPts val="0"/>
              </a:spcAft>
              <a:buNone/>
            </a:pPr>
            <a:r>
              <a:rPr lang="en"/>
              <a:t>A tort is a wrongful act that often results in money damages being paid to the aggrieved party. </a:t>
            </a:r>
            <a:endParaRPr/>
          </a:p>
          <a:p>
            <a:pPr indent="0" lvl="0" marL="0" rtl="0" algn="l">
              <a:spcBef>
                <a:spcPts val="1600"/>
              </a:spcBef>
              <a:spcAft>
                <a:spcPts val="1600"/>
              </a:spcAft>
              <a:buNone/>
            </a:pPr>
            <a:r>
              <a:rPr lang="en"/>
              <a:t>This is different (at least theoretically) from the criminal law.</a:t>
            </a:r>
            <a:br>
              <a:rPr lang="en"/>
            </a:br>
            <a:endParaRPr/>
          </a:p>
        </p:txBody>
      </p:sp>
      <p:sp>
        <p:nvSpPr>
          <p:cNvPr id="92" name="Google Shape;92;p1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6" name="Shape 96"/>
        <p:cNvGrpSpPr/>
        <p:nvPr/>
      </p:nvGrpSpPr>
      <p:grpSpPr>
        <a:xfrm>
          <a:off x="0" y="0"/>
          <a:ext cx="0" cy="0"/>
          <a:chOff x="0" y="0"/>
          <a:chExt cx="0" cy="0"/>
        </a:xfrm>
      </p:grpSpPr>
      <p:sp>
        <p:nvSpPr>
          <p:cNvPr id="97" name="Google Shape;97;p1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Different Logic</a:t>
            </a:r>
            <a:endParaRPr/>
          </a:p>
        </p:txBody>
      </p:sp>
      <p:sp>
        <p:nvSpPr>
          <p:cNvPr id="98" name="Google Shape;98;p1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Criminal law (a.k.a. penal law) concerns itself with regulating acts that harm society as a whole. </a:t>
            </a:r>
            <a:endParaRPr/>
          </a:p>
          <a:p>
            <a:pPr indent="0" lvl="0" marL="0" rtl="0" algn="l">
              <a:spcBef>
                <a:spcPts val="1600"/>
              </a:spcBef>
              <a:spcAft>
                <a:spcPts val="0"/>
              </a:spcAft>
              <a:buNone/>
            </a:pPr>
            <a:r>
              <a:rPr lang="en"/>
              <a:t>Take murder for example: Obviously, there is a victim that has been harmed, which constitutes a private wrong—something for the civil law to deal with. </a:t>
            </a:r>
            <a:endParaRPr/>
          </a:p>
          <a:p>
            <a:pPr indent="0" lvl="0" marL="0" rtl="0" algn="l">
              <a:spcBef>
                <a:spcPts val="1600"/>
              </a:spcBef>
              <a:spcAft>
                <a:spcPts val="0"/>
              </a:spcAft>
              <a:buNone/>
            </a:pPr>
            <a:r>
              <a:rPr lang="en"/>
              <a:t>But, the legal logic is that because that person was killed, we all have suffered. </a:t>
            </a:r>
            <a:endParaRPr/>
          </a:p>
          <a:p>
            <a:pPr indent="0" lvl="0" marL="0" rtl="0" algn="l">
              <a:spcBef>
                <a:spcPts val="1600"/>
              </a:spcBef>
              <a:spcAft>
                <a:spcPts val="1600"/>
              </a:spcAft>
              <a:buNone/>
            </a:pPr>
            <a:r>
              <a:rPr lang="en"/>
              <a:t>We all are deprived of the victim as a member of our society, and we all feel a little less safe because of it.</a:t>
            </a:r>
            <a:br>
              <a:rPr lang="en"/>
            </a:br>
            <a:endParaRPr/>
          </a:p>
        </p:txBody>
      </p:sp>
      <p:sp>
        <p:nvSpPr>
          <p:cNvPr id="99" name="Google Shape;99;p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3" name="Shape 103"/>
        <p:cNvGrpSpPr/>
        <p:nvPr/>
      </p:nvGrpSpPr>
      <p:grpSpPr>
        <a:xfrm>
          <a:off x="0" y="0"/>
          <a:ext cx="0" cy="0"/>
          <a:chOff x="0" y="0"/>
          <a:chExt cx="0" cy="0"/>
        </a:xfrm>
      </p:grpSpPr>
      <p:sp>
        <p:nvSpPr>
          <p:cNvPr id="104" name="Google Shape;104;p1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Substantive v. Procedural</a:t>
            </a:r>
            <a:endParaRPr/>
          </a:p>
        </p:txBody>
      </p:sp>
      <p:sp>
        <p:nvSpPr>
          <p:cNvPr id="105" name="Google Shape;105;p19"/>
          <p:cNvSpPr txBox="1"/>
          <p:nvPr>
            <p:ph idx="1" type="body"/>
          </p:nvPr>
        </p:nvSpPr>
        <p:spPr>
          <a:xfrm>
            <a:off x="387900" y="1243075"/>
            <a:ext cx="8368200" cy="35016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Many legal writers have found it convenient to divide the criminal law into two branches: substantive and procedural. </a:t>
            </a:r>
            <a:endParaRPr/>
          </a:p>
          <a:p>
            <a:pPr indent="0" lvl="0" marL="0" rtl="0" algn="just">
              <a:spcBef>
                <a:spcPts val="1600"/>
              </a:spcBef>
              <a:spcAft>
                <a:spcPts val="0"/>
              </a:spcAft>
              <a:buNone/>
            </a:pPr>
            <a:r>
              <a:rPr lang="en"/>
              <a:t>The </a:t>
            </a:r>
            <a:r>
              <a:rPr b="1" lang="en"/>
              <a:t>substantive criminal law</a:t>
            </a:r>
            <a:r>
              <a:rPr lang="en"/>
              <a:t> deals directly with specifying exactly what acts are prohibited and what punishments are associated with committing those prohibited acts. </a:t>
            </a:r>
            <a:endParaRPr/>
          </a:p>
          <a:p>
            <a:pPr indent="0" lvl="0" marL="0" rtl="0" algn="just">
              <a:spcBef>
                <a:spcPts val="1600"/>
              </a:spcBef>
              <a:spcAft>
                <a:spcPts val="0"/>
              </a:spcAft>
              <a:buNone/>
            </a:pPr>
            <a:r>
              <a:rPr b="1" lang="en"/>
              <a:t>Procedural law</a:t>
            </a:r>
            <a:r>
              <a:rPr lang="en"/>
              <a:t> is the part of the criminal law that specifies the methods that are used to enforce the substantive criminal law. </a:t>
            </a:r>
            <a:endParaRPr/>
          </a:p>
          <a:p>
            <a:pPr indent="0" lvl="0" marL="0" rtl="0" algn="just">
              <a:spcBef>
                <a:spcPts val="1600"/>
              </a:spcBef>
              <a:spcAft>
                <a:spcPts val="1600"/>
              </a:spcAft>
              <a:buNone/>
            </a:pPr>
            <a:r>
              <a:rPr lang="en"/>
              <a:t>That is, it dictates how government agents (LE, court officers, corrections officers, etc.) can treat people.</a:t>
            </a:r>
            <a:endParaRPr/>
          </a:p>
        </p:txBody>
      </p:sp>
      <p:sp>
        <p:nvSpPr>
          <p:cNvPr id="106" name="Google Shape;106;p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0" name="Shape 110"/>
        <p:cNvGrpSpPr/>
        <p:nvPr/>
      </p:nvGrpSpPr>
      <p:grpSpPr>
        <a:xfrm>
          <a:off x="0" y="0"/>
          <a:ext cx="0" cy="0"/>
          <a:chOff x="0" y="0"/>
          <a:chExt cx="0" cy="0"/>
        </a:xfrm>
      </p:grpSpPr>
      <p:sp>
        <p:nvSpPr>
          <p:cNvPr id="111" name="Google Shape;111;p2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It’s Not Rocket Science</a:t>
            </a:r>
            <a:endParaRPr/>
          </a:p>
        </p:txBody>
      </p:sp>
      <p:sp>
        <p:nvSpPr>
          <p:cNvPr id="112" name="Google Shape;112;p2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criminal law is a complex subject, but it is not so difficult that those with average intelligence cannot learn it with some effort. </a:t>
            </a:r>
            <a:endParaRPr/>
          </a:p>
          <a:p>
            <a:pPr indent="0" lvl="0" marL="0" rtl="0" algn="just">
              <a:spcBef>
                <a:spcPts val="1600"/>
              </a:spcBef>
              <a:spcAft>
                <a:spcPts val="1600"/>
              </a:spcAft>
              <a:buNone/>
            </a:pPr>
            <a:r>
              <a:rPr lang="en"/>
              <a:t>The largest barrier to understanding the law is the use of legal jargon and the large degree of precision that must be used when defining those legal terms and phrases.</a:t>
            </a:r>
            <a:br>
              <a:rPr lang="en"/>
            </a:br>
            <a:endParaRPr/>
          </a:p>
        </p:txBody>
      </p:sp>
      <p:sp>
        <p:nvSpPr>
          <p:cNvPr id="113" name="Google Shape;113;p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7" name="Shape 117"/>
        <p:cNvGrpSpPr/>
        <p:nvPr/>
      </p:nvGrpSpPr>
      <p:grpSpPr>
        <a:xfrm>
          <a:off x="0" y="0"/>
          <a:ext cx="0" cy="0"/>
          <a:chOff x="0" y="0"/>
          <a:chExt cx="0" cy="0"/>
        </a:xfrm>
      </p:grpSpPr>
      <p:sp>
        <p:nvSpPr>
          <p:cNvPr id="118" name="Google Shape;118;p2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Classification by Severity</a:t>
            </a:r>
            <a:endParaRPr/>
          </a:p>
        </p:txBody>
      </p:sp>
      <p:sp>
        <p:nvSpPr>
          <p:cNvPr id="119" name="Google Shape;119;p21"/>
          <p:cNvSpPr txBox="1"/>
          <p:nvPr>
            <p:ph idx="1" type="body"/>
          </p:nvPr>
        </p:nvSpPr>
        <p:spPr>
          <a:xfrm>
            <a:off x="387900" y="1339550"/>
            <a:ext cx="8368200" cy="3229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most important type of </a:t>
            </a:r>
            <a:r>
              <a:rPr lang="en"/>
              <a:t>classification of crimes is according to the severity of punishment. </a:t>
            </a:r>
            <a:endParaRPr/>
          </a:p>
          <a:p>
            <a:pPr indent="0" lvl="0" marL="0" rtl="0" algn="l">
              <a:spcBef>
                <a:spcPts val="1600"/>
              </a:spcBef>
              <a:spcAft>
                <a:spcPts val="0"/>
              </a:spcAft>
              <a:buNone/>
            </a:pPr>
            <a:r>
              <a:rPr lang="en"/>
              <a:t>This is called </a:t>
            </a:r>
            <a:r>
              <a:rPr b="1" lang="en"/>
              <a:t>grading</a:t>
            </a:r>
            <a:r>
              <a:rPr lang="en"/>
              <a:t>. </a:t>
            </a:r>
            <a:endParaRPr/>
          </a:p>
          <a:p>
            <a:pPr indent="0" lvl="0" marL="0" rtl="0" algn="l">
              <a:spcBef>
                <a:spcPts val="1600"/>
              </a:spcBef>
              <a:spcAft>
                <a:spcPts val="0"/>
              </a:spcAft>
              <a:buNone/>
            </a:pPr>
            <a:r>
              <a:rPr lang="en"/>
              <a:t>Crimes are most generally graded into four categories: </a:t>
            </a:r>
            <a:endParaRPr/>
          </a:p>
          <a:p>
            <a:pPr indent="-342900" lvl="0" marL="457200" rtl="0" algn="l">
              <a:spcBef>
                <a:spcPts val="1600"/>
              </a:spcBef>
              <a:spcAft>
                <a:spcPts val="0"/>
              </a:spcAft>
              <a:buSzPts val="1800"/>
              <a:buAutoNum type="arabicPeriod"/>
            </a:pPr>
            <a:r>
              <a:rPr lang="en"/>
              <a:t>Felonies</a:t>
            </a:r>
            <a:endParaRPr/>
          </a:p>
          <a:p>
            <a:pPr indent="-342900" lvl="0" marL="457200" rtl="0" algn="l">
              <a:spcBef>
                <a:spcPts val="0"/>
              </a:spcBef>
              <a:spcAft>
                <a:spcPts val="0"/>
              </a:spcAft>
              <a:buSzPts val="1800"/>
              <a:buAutoNum type="arabicPeriod"/>
            </a:pPr>
            <a:r>
              <a:rPr lang="en"/>
              <a:t>misdemeanors </a:t>
            </a:r>
            <a:endParaRPr/>
          </a:p>
          <a:p>
            <a:pPr indent="-342900" lvl="0" marL="457200" rtl="0" algn="l">
              <a:spcBef>
                <a:spcPts val="0"/>
              </a:spcBef>
              <a:spcAft>
                <a:spcPts val="0"/>
              </a:spcAft>
              <a:buSzPts val="1800"/>
              <a:buAutoNum type="arabicPeriod"/>
            </a:pPr>
            <a:r>
              <a:rPr lang="en"/>
              <a:t>felony-misdemeanors and </a:t>
            </a:r>
            <a:endParaRPr/>
          </a:p>
          <a:p>
            <a:pPr indent="-342900" lvl="0" marL="457200" rtl="0" algn="l">
              <a:spcBef>
                <a:spcPts val="0"/>
              </a:spcBef>
              <a:spcAft>
                <a:spcPts val="0"/>
              </a:spcAft>
              <a:buSzPts val="1800"/>
              <a:buAutoNum type="arabicPeriod"/>
            </a:pPr>
            <a:r>
              <a:rPr lang="en"/>
              <a:t>infractions. </a:t>
            </a:r>
            <a:endParaRPr/>
          </a:p>
        </p:txBody>
      </p:sp>
      <p:sp>
        <p:nvSpPr>
          <p:cNvPr id="120" name="Google Shape;120;p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607D8B"/>
      </a:accent3>
      <a:accent4>
        <a:srgbClr val="78909C"/>
      </a:accent4>
      <a:accent5>
        <a:srgbClr val="57BB8A"/>
      </a:accent5>
      <a:accent6>
        <a:srgbClr val="DCE755"/>
      </a:accent6>
      <a:hlink>
        <a:srgbClr val="57BB8A"/>
      </a:hlink>
      <a:folHlink>
        <a:srgbClr val="57BB8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