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y="5143500" cx="9144000"/>
  <p:notesSz cx="6858000" cy="9144000"/>
  <p:embeddedFontLst>
    <p:embeddedFont>
      <p:font typeface="Economica"/>
      <p:regular r:id="rId36"/>
      <p:bold r:id="rId37"/>
      <p:italic r:id="rId38"/>
      <p:boldItalic r:id="rId39"/>
    </p:embeddedFont>
    <p:embeddedFont>
      <p:font typeface="Merriweather"/>
      <p:regular r:id="rId40"/>
      <p:bold r:id="rId41"/>
      <p:italic r:id="rId42"/>
      <p:boldItalic r:id="rId43"/>
    </p:embeddedFont>
    <p:embeddedFont>
      <p:font typeface="Open Sans"/>
      <p:regular r:id="rId44"/>
      <p:bold r:id="rId45"/>
      <p:italic r:id="rId46"/>
      <p:boldItalic r:id="rId4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font" Target="fonts/Merriweather-regular.fntdata"/><Relationship Id="rId20" Type="http://schemas.openxmlformats.org/officeDocument/2006/relationships/slide" Target="slides/slide16.xml"/><Relationship Id="rId42" Type="http://schemas.openxmlformats.org/officeDocument/2006/relationships/font" Target="fonts/Merriweather-italic.fntdata"/><Relationship Id="rId41" Type="http://schemas.openxmlformats.org/officeDocument/2006/relationships/font" Target="fonts/Merriweather-bold.fntdata"/><Relationship Id="rId22" Type="http://schemas.openxmlformats.org/officeDocument/2006/relationships/slide" Target="slides/slide18.xml"/><Relationship Id="rId44" Type="http://schemas.openxmlformats.org/officeDocument/2006/relationships/font" Target="fonts/OpenSans-regular.fntdata"/><Relationship Id="rId21" Type="http://schemas.openxmlformats.org/officeDocument/2006/relationships/slide" Target="slides/slide17.xml"/><Relationship Id="rId43" Type="http://schemas.openxmlformats.org/officeDocument/2006/relationships/font" Target="fonts/Merriweather-boldItalic.fntdata"/><Relationship Id="rId24" Type="http://schemas.openxmlformats.org/officeDocument/2006/relationships/slide" Target="slides/slide20.xml"/><Relationship Id="rId46" Type="http://schemas.openxmlformats.org/officeDocument/2006/relationships/font" Target="fonts/OpenSans-italic.fntdata"/><Relationship Id="rId23" Type="http://schemas.openxmlformats.org/officeDocument/2006/relationships/slide" Target="slides/slide19.xml"/><Relationship Id="rId45" Type="http://schemas.openxmlformats.org/officeDocument/2006/relationships/font" Target="fonts/OpenSans-bold.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47" Type="http://schemas.openxmlformats.org/officeDocument/2006/relationships/font" Target="fonts/OpenSans-boldItalic.fntdata"/><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font" Target="fonts/Economica-bold.fntdata"/><Relationship Id="rId14" Type="http://schemas.openxmlformats.org/officeDocument/2006/relationships/slide" Target="slides/slide10.xml"/><Relationship Id="rId36" Type="http://schemas.openxmlformats.org/officeDocument/2006/relationships/font" Target="fonts/Economica-regular.fntdata"/><Relationship Id="rId17" Type="http://schemas.openxmlformats.org/officeDocument/2006/relationships/slide" Target="slides/slide13.xml"/><Relationship Id="rId39" Type="http://schemas.openxmlformats.org/officeDocument/2006/relationships/font" Target="fonts/Economica-boldItalic.fntdata"/><Relationship Id="rId16" Type="http://schemas.openxmlformats.org/officeDocument/2006/relationships/slide" Target="slides/slide12.xml"/><Relationship Id="rId38" Type="http://schemas.openxmlformats.org/officeDocument/2006/relationships/font" Target="fonts/Economica-italic.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Revision:  04/21/2021</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d3468c041b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d3468c041b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d3468c041b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d3468c041b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d3468c041b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d3468c041b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d3468c041b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d3468c041b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d3468c041b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d3468c041b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d3468c041b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d3468c041b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d3468c041b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d3468c041b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d3468c041b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d3468c041b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d3468c041b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d3468c041b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d3468c041b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d3468c041b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Serious offenders can sometimes be placed on inactive supervision when they have completed much of a long probation sentence without problems.</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d3468c041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d3468c041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d3468c041b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d3468c041b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d3468c041b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d3468c041b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d3468c041b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d3468c041b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d3468c041b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d3468c041b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d3468c041b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d3468c041b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d3468c041b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d3468c041b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d3468c041b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d3468c041b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gd3468c041b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3" name="Google Shape;243;gd3468c041b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d3468c041b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d3468c041b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d3468c041b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d3468c041b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d3468c041b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d3468c041b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d3468c041b_0_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d3468c041b_0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d3468c041b_0_1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d3468c041b_0_1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Research has also shown that boot camp programs are no more effective at reducing long-term recidivism than other sanctions.</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d3468c041b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d3468c041b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d3468c041b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d3468c041b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d3468c041b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d3468c041b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d3468c041b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d3468c041b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d3468c041b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d3468c041b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d3468c041b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d3468c041b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txBox="1"/>
          <p:nvPr>
            <p:ph type="ctrTitle"/>
          </p:nvPr>
        </p:nvSpPr>
        <p:spPr>
          <a:xfrm>
            <a:off x="3044700" y="1444255"/>
            <a:ext cx="3054600" cy="15372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p2"/>
          <p:cNvSpPr txBox="1"/>
          <p:nvPr>
            <p:ph idx="1" type="subTitle"/>
          </p:nvPr>
        </p:nvSpPr>
        <p:spPr>
          <a:xfrm>
            <a:off x="3044700" y="3116580"/>
            <a:ext cx="3054600" cy="701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p:nvPr>
            <p:ph idx="1" type="body"/>
          </p:nvPr>
        </p:nvSpPr>
        <p:spPr>
          <a:xfrm>
            <a:off x="311700" y="316200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txBox="1"/>
          <p:nvPr>
            <p:ph type="title"/>
          </p:nvPr>
        </p:nvSpPr>
        <p:spPr>
          <a:xfrm>
            <a:off x="773700" y="1806450"/>
            <a:ext cx="7596600" cy="15306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p5"/>
          <p:cNvSpPr txBox="1"/>
          <p:nvPr>
            <p:ph idx="1" type="body"/>
          </p:nvPr>
        </p:nvSpPr>
        <p:spPr>
          <a:xfrm>
            <a:off x="3117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2" type="body"/>
          </p:nvPr>
        </p:nvSpPr>
        <p:spPr>
          <a:xfrm>
            <a:off x="48324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p7"/>
          <p:cNvSpPr txBox="1"/>
          <p:nvPr>
            <p:ph idx="1" type="body"/>
          </p:nvPr>
        </p:nvSpPr>
        <p:spPr>
          <a:xfrm>
            <a:off x="311700" y="1399400"/>
            <a:ext cx="2808000" cy="27849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7"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8"/>
          <p:cNvSpPr txBox="1"/>
          <p:nvPr>
            <p:ph type="title"/>
          </p:nvPr>
        </p:nvSpPr>
        <p:spPr>
          <a:xfrm>
            <a:off x="490250" y="450150"/>
            <a:ext cx="5878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p9"/>
          <p:cNvSpPr txBox="1"/>
          <p:nvPr>
            <p:ph type="title"/>
          </p:nvPr>
        </p:nvSpPr>
        <p:spPr>
          <a:xfrm>
            <a:off x="265500" y="929275"/>
            <a:ext cx="4045200" cy="1786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p9"/>
          <p:cNvSpPr txBox="1"/>
          <p:nvPr>
            <p:ph idx="1" type="subTitle"/>
          </p:nvPr>
        </p:nvSpPr>
        <p:spPr>
          <a:xfrm>
            <a:off x="265500" y="2769001"/>
            <a:ext cx="4045200" cy="1574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9500" y="42189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type="ctrTitle"/>
          </p:nvPr>
        </p:nvSpPr>
        <p:spPr>
          <a:xfrm>
            <a:off x="3044700" y="1444255"/>
            <a:ext cx="3054600" cy="15372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Introduction to Criminal Justice</a:t>
            </a:r>
            <a:endParaRPr/>
          </a:p>
        </p:txBody>
      </p:sp>
      <p:sp>
        <p:nvSpPr>
          <p:cNvPr id="63" name="Google Shape;63;p13"/>
          <p:cNvSpPr txBox="1"/>
          <p:nvPr>
            <p:ph idx="1" type="subTitle"/>
          </p:nvPr>
        </p:nvSpPr>
        <p:spPr>
          <a:xfrm>
            <a:off x="1033200" y="3049425"/>
            <a:ext cx="6430500" cy="1457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Section 6.4:  Parole, Probation, and </a:t>
            </a:r>
            <a:endParaRPr/>
          </a:p>
          <a:p>
            <a:pPr indent="0" lvl="0" marL="0" rtl="0" algn="ctr">
              <a:spcBef>
                <a:spcPts val="0"/>
              </a:spcBef>
              <a:spcAft>
                <a:spcPts val="0"/>
              </a:spcAft>
              <a:buNone/>
            </a:pPr>
            <a:r>
              <a:rPr lang="en"/>
              <a:t>Community Sanctions</a:t>
            </a:r>
            <a:endParaRPr/>
          </a:p>
        </p:txBody>
      </p:sp>
      <p:sp>
        <p:nvSpPr>
          <p:cNvPr id="64" name="Google Shape;64;p13"/>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5" name="Google Shape;65;p1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2"/>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Revocation</a:t>
            </a:r>
            <a:r>
              <a:rPr lang="en"/>
              <a:t> </a:t>
            </a:r>
            <a:endParaRPr/>
          </a:p>
        </p:txBody>
      </p:sp>
      <p:sp>
        <p:nvSpPr>
          <p:cNvPr id="127" name="Google Shape;127;p22"/>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enforcement advantage that supports the parole conditions derives from the authority to return the parolee to prison to serve out the balance of his sentence if he fails to abide by the rules. </a:t>
            </a:r>
            <a:endParaRPr/>
          </a:p>
          <a:p>
            <a:pPr indent="0" lvl="0" marL="0" rtl="0" algn="l">
              <a:spcBef>
                <a:spcPts val="1200"/>
              </a:spcBef>
              <a:spcAft>
                <a:spcPts val="0"/>
              </a:spcAft>
              <a:buNone/>
            </a:pPr>
            <a:r>
              <a:rPr lang="en"/>
              <a:t>In practice, not every violation of parole conditions automatically leads to revocation. </a:t>
            </a:r>
            <a:endParaRPr/>
          </a:p>
          <a:p>
            <a:pPr indent="0" lvl="0" marL="0" rtl="0" algn="l">
              <a:spcBef>
                <a:spcPts val="1200"/>
              </a:spcBef>
              <a:spcAft>
                <a:spcPts val="1200"/>
              </a:spcAft>
              <a:buNone/>
            </a:pPr>
            <a:r>
              <a:t/>
            </a:r>
            <a:endParaRPr/>
          </a:p>
        </p:txBody>
      </p:sp>
      <p:sp>
        <p:nvSpPr>
          <p:cNvPr id="128" name="Google Shape;128;p2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3"/>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Not Always</a:t>
            </a:r>
            <a:endParaRPr/>
          </a:p>
        </p:txBody>
      </p:sp>
      <p:sp>
        <p:nvSpPr>
          <p:cNvPr id="134" name="Google Shape;134;p23"/>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Typically, a parolee will be counseled to abide by the conditions of parole, and the parole officer ordinarily does not take steps to have parole revoked unless he thinks that the violations are serious and continuing so as to indicate that the parolee is not adjusting properly and cannot be counted on to avoid antisocial activity.</a:t>
            </a:r>
            <a:endParaRPr/>
          </a:p>
          <a:p>
            <a:pPr indent="0" lvl="0" marL="0" rtl="0" algn="l">
              <a:spcBef>
                <a:spcPts val="1200"/>
              </a:spcBef>
              <a:spcAft>
                <a:spcPts val="1200"/>
              </a:spcAft>
              <a:buNone/>
            </a:pPr>
            <a:r>
              <a:t/>
            </a:r>
            <a:endParaRPr/>
          </a:p>
        </p:txBody>
      </p:sp>
      <p:sp>
        <p:nvSpPr>
          <p:cNvPr id="135" name="Google Shape;135;p2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How Common? </a:t>
            </a:r>
            <a:endParaRPr/>
          </a:p>
        </p:txBody>
      </p:sp>
      <p:sp>
        <p:nvSpPr>
          <p:cNvPr id="141" name="Google Shape;141;p2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broad discretion accorded the parole officer is also inherent in some of the quite vague conditions, such as the typical requirement that the parolee avoid “undesirable” associations or correspondence. </a:t>
            </a:r>
            <a:endParaRPr/>
          </a:p>
          <a:p>
            <a:pPr indent="0" lvl="0" marL="0" rtl="0" algn="l">
              <a:spcBef>
                <a:spcPts val="1200"/>
              </a:spcBef>
              <a:spcAft>
                <a:spcPts val="0"/>
              </a:spcAft>
              <a:buNone/>
            </a:pPr>
            <a:r>
              <a:rPr lang="en"/>
              <a:t>Yet revocation of parole is not an unusual phenomenon, affecting only a few parolees. </a:t>
            </a:r>
            <a:endParaRPr/>
          </a:p>
          <a:p>
            <a:pPr indent="0" lvl="0" marL="0" rtl="0" algn="l">
              <a:spcBef>
                <a:spcPts val="1200"/>
              </a:spcBef>
              <a:spcAft>
                <a:spcPts val="1200"/>
              </a:spcAft>
              <a:buNone/>
            </a:pPr>
            <a:r>
              <a:rPr lang="en"/>
              <a:t>According to the Supreme Court in </a:t>
            </a:r>
            <a:r>
              <a:rPr i="1" lang="en"/>
              <a:t>Morrissey v. Brewer</a:t>
            </a:r>
            <a:r>
              <a:rPr lang="en"/>
              <a:t>, 35% – 45% of all parolees are subjected to revocation and return to prison.</a:t>
            </a:r>
            <a:endParaRPr/>
          </a:p>
        </p:txBody>
      </p:sp>
      <p:sp>
        <p:nvSpPr>
          <p:cNvPr id="142" name="Google Shape;142;p2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New Crimes</a:t>
            </a:r>
            <a:endParaRPr/>
          </a:p>
        </p:txBody>
      </p:sp>
      <p:sp>
        <p:nvSpPr>
          <p:cNvPr id="148" name="Google Shape;148;p25"/>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Sometimes revocation occurs when the parolee is accused of another crime.</a:t>
            </a:r>
            <a:endParaRPr/>
          </a:p>
          <a:p>
            <a:pPr indent="0" lvl="0" marL="0" rtl="0" algn="l">
              <a:spcBef>
                <a:spcPts val="1200"/>
              </a:spcBef>
              <a:spcAft>
                <a:spcPts val="1200"/>
              </a:spcAft>
              <a:buNone/>
            </a:pPr>
            <a:r>
              <a:rPr lang="en"/>
              <a:t>It is often preferred to a new prosecution because of the procedural ease of recommitting the individual on the basis of a lesser showing by the State.</a:t>
            </a:r>
            <a:endParaRPr/>
          </a:p>
        </p:txBody>
      </p:sp>
      <p:sp>
        <p:nvSpPr>
          <p:cNvPr id="149" name="Google Shape;149;p2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Probation </a:t>
            </a:r>
            <a:endParaRPr/>
          </a:p>
        </p:txBody>
      </p:sp>
      <p:sp>
        <p:nvSpPr>
          <p:cNvPr id="155" name="Google Shape;155;p26"/>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Probation</a:t>
            </a:r>
            <a:r>
              <a:rPr lang="en"/>
              <a:t> is very similar to parole, and many of the legal issues are identical. </a:t>
            </a:r>
            <a:endParaRPr/>
          </a:p>
          <a:p>
            <a:pPr indent="0" lvl="0" marL="0" rtl="0" algn="l">
              <a:spcBef>
                <a:spcPts val="1200"/>
              </a:spcBef>
              <a:spcAft>
                <a:spcPts val="0"/>
              </a:spcAft>
              <a:buNone/>
            </a:pPr>
            <a:r>
              <a:rPr lang="en"/>
              <a:t>Many jurisdictions combine the job of probation and parole officer, and these officers are often employed in departments of community corrections. </a:t>
            </a:r>
            <a:endParaRPr/>
          </a:p>
          <a:p>
            <a:pPr indent="0" lvl="0" marL="0" rtl="0" algn="l">
              <a:spcBef>
                <a:spcPts val="1200"/>
              </a:spcBef>
              <a:spcAft>
                <a:spcPts val="1200"/>
              </a:spcAft>
              <a:buNone/>
            </a:pPr>
            <a:r>
              <a:rPr lang="en"/>
              <a:t>The most basic difference between probation and parole is that probationers are sentenced to community sanctions rather than a prison sentence.</a:t>
            </a:r>
            <a:endParaRPr/>
          </a:p>
        </p:txBody>
      </p:sp>
      <p:sp>
        <p:nvSpPr>
          <p:cNvPr id="156" name="Google Shape;156;p2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7"/>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Split Sentences</a:t>
            </a:r>
            <a:endParaRPr/>
          </a:p>
        </p:txBody>
      </p:sp>
      <p:sp>
        <p:nvSpPr>
          <p:cNvPr id="162" name="Google Shape;162;p27"/>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Parolees have already served at least some prison time. </a:t>
            </a:r>
            <a:endParaRPr/>
          </a:p>
          <a:p>
            <a:pPr indent="0" lvl="0" marL="0" rtl="0" algn="l">
              <a:spcBef>
                <a:spcPts val="1200"/>
              </a:spcBef>
              <a:spcAft>
                <a:spcPts val="0"/>
              </a:spcAft>
              <a:buNone/>
            </a:pPr>
            <a:r>
              <a:rPr lang="en"/>
              <a:t>Some jurisdictions can sentence an offender to a split sentence. </a:t>
            </a:r>
            <a:endParaRPr/>
          </a:p>
          <a:p>
            <a:pPr indent="0" lvl="0" marL="0" rtl="0" algn="l">
              <a:spcBef>
                <a:spcPts val="1200"/>
              </a:spcBef>
              <a:spcAft>
                <a:spcPts val="1200"/>
              </a:spcAft>
              <a:buNone/>
            </a:pPr>
            <a:r>
              <a:rPr lang="en"/>
              <a:t>A split sentence requires the offender to stay in prison for a short time before being released on probation.</a:t>
            </a:r>
            <a:endParaRPr/>
          </a:p>
        </p:txBody>
      </p:sp>
      <p:sp>
        <p:nvSpPr>
          <p:cNvPr id="163" name="Google Shape;163;p2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8"/>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The Roots of Probation </a:t>
            </a:r>
            <a:endParaRPr/>
          </a:p>
        </p:txBody>
      </p:sp>
      <p:sp>
        <p:nvSpPr>
          <p:cNvPr id="169" name="Google Shape;169;p28"/>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Most criminal justice historians trace the roots of modern probation to John Augustus, who began his professional life as a businessperson and boot maker. </a:t>
            </a:r>
            <a:endParaRPr/>
          </a:p>
          <a:p>
            <a:pPr indent="0" lvl="0" marL="0" rtl="0" algn="l">
              <a:spcBef>
                <a:spcPts val="1200"/>
              </a:spcBef>
              <a:spcAft>
                <a:spcPts val="0"/>
              </a:spcAft>
              <a:buNone/>
            </a:pPr>
            <a:r>
              <a:rPr lang="en"/>
              <a:t>Augustus became known as the father of probation largely due to his strong belief in abstinence from alcohol. </a:t>
            </a:r>
            <a:endParaRPr/>
          </a:p>
          <a:p>
            <a:pPr indent="0" lvl="0" marL="0" rtl="0" algn="l">
              <a:spcBef>
                <a:spcPts val="1200"/>
              </a:spcBef>
              <a:spcAft>
                <a:spcPts val="1200"/>
              </a:spcAft>
              <a:buNone/>
            </a:pPr>
            <a:r>
              <a:rPr lang="en"/>
              <a:t>He was an active member in the Washington Total Abstinence Society, an organization that believed criminals motivated by alcohol could be rehabilitated by human kindness and moral teachings rather than incarceration.</a:t>
            </a:r>
            <a:endParaRPr/>
          </a:p>
        </p:txBody>
      </p:sp>
      <p:sp>
        <p:nvSpPr>
          <p:cNvPr id="170" name="Google Shape;170;p2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9"/>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John Augustus </a:t>
            </a:r>
            <a:endParaRPr/>
          </a:p>
        </p:txBody>
      </p:sp>
      <p:sp>
        <p:nvSpPr>
          <p:cNvPr id="176" name="Google Shape;176;p29"/>
          <p:cNvSpPr txBox="1"/>
          <p:nvPr>
            <p:ph idx="1" type="body"/>
          </p:nvPr>
        </p:nvSpPr>
        <p:spPr>
          <a:xfrm>
            <a:off x="387900" y="1305525"/>
            <a:ext cx="8368200" cy="3263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His work began in earnest when, in 1841, he showed up in a Boston police court to bail out a “common drunkard.” </a:t>
            </a:r>
            <a:endParaRPr/>
          </a:p>
          <a:p>
            <a:pPr indent="0" lvl="0" marL="0" rtl="0" algn="l">
              <a:spcBef>
                <a:spcPts val="1200"/>
              </a:spcBef>
              <a:spcAft>
                <a:spcPts val="0"/>
              </a:spcAft>
              <a:buNone/>
            </a:pPr>
            <a:r>
              <a:rPr lang="en"/>
              <a:t>Augustus accompanied the man on his court date three weeks later, and those present were stunned at the change in the man. He was sober and well kempt. </a:t>
            </a:r>
            <a:endParaRPr/>
          </a:p>
          <a:p>
            <a:pPr indent="0" lvl="0" marL="0" rtl="0" algn="l">
              <a:spcBef>
                <a:spcPts val="1200"/>
              </a:spcBef>
              <a:spcAft>
                <a:spcPts val="0"/>
              </a:spcAft>
              <a:buNone/>
            </a:pPr>
            <a:r>
              <a:rPr lang="en"/>
              <a:t>For 18 years, he served in the capacity of a probation officer on a purely voluntary basis. </a:t>
            </a:r>
            <a:endParaRPr/>
          </a:p>
          <a:p>
            <a:pPr indent="0" lvl="0" marL="0" rtl="0" algn="l">
              <a:spcBef>
                <a:spcPts val="1200"/>
              </a:spcBef>
              <a:spcAft>
                <a:spcPts val="1200"/>
              </a:spcAft>
              <a:buNone/>
            </a:pPr>
            <a:r>
              <a:rPr lang="en"/>
              <a:t>Shortly after his death in 1859, a probation statute was passed so that his work could continue under the auspices of the state.</a:t>
            </a:r>
            <a:endParaRPr/>
          </a:p>
        </p:txBody>
      </p:sp>
      <p:sp>
        <p:nvSpPr>
          <p:cNvPr id="177" name="Google Shape;177;p2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0"/>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Models Over Time</a:t>
            </a:r>
            <a:endParaRPr/>
          </a:p>
        </p:txBody>
      </p:sp>
      <p:sp>
        <p:nvSpPr>
          <p:cNvPr id="183" name="Google Shape;183;p30"/>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With the rise of psychology’s influence in the 1920s, probation officers moved from practical help in the field to a more therapeutic model. </a:t>
            </a:r>
            <a:endParaRPr/>
          </a:p>
          <a:p>
            <a:pPr indent="0" lvl="0" marL="0" rtl="0" algn="l">
              <a:spcBef>
                <a:spcPts val="1200"/>
              </a:spcBef>
              <a:spcAft>
                <a:spcPts val="0"/>
              </a:spcAft>
              <a:buNone/>
            </a:pPr>
            <a:r>
              <a:rPr lang="en"/>
              <a:t>The pendulum swung back to a more practical bent in the 1960s when probation officers began to act more as service brokers. </a:t>
            </a:r>
            <a:endParaRPr/>
          </a:p>
          <a:p>
            <a:pPr indent="0" lvl="0" marL="0" rtl="0" algn="l">
              <a:spcBef>
                <a:spcPts val="1200"/>
              </a:spcBef>
              <a:spcAft>
                <a:spcPts val="1200"/>
              </a:spcAft>
              <a:buNone/>
            </a:pPr>
            <a:r>
              <a:rPr lang="en"/>
              <a:t>They assisted probationers with such things as obtaining employment, obtaining housing, managing finances, and getting an education.</a:t>
            </a:r>
            <a:endParaRPr/>
          </a:p>
        </p:txBody>
      </p:sp>
      <p:sp>
        <p:nvSpPr>
          <p:cNvPr id="184" name="Google Shape;184;p3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31"/>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Levels of Supervision </a:t>
            </a:r>
            <a:endParaRPr/>
          </a:p>
        </p:txBody>
      </p:sp>
      <p:sp>
        <p:nvSpPr>
          <p:cNvPr id="190" name="Google Shape;190;p31"/>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Many jurisdictions have several levels of supervision. </a:t>
            </a:r>
            <a:endParaRPr/>
          </a:p>
          <a:p>
            <a:pPr indent="0" lvl="0" marL="0" rtl="0" algn="l">
              <a:spcBef>
                <a:spcPts val="1200"/>
              </a:spcBef>
              <a:spcAft>
                <a:spcPts val="0"/>
              </a:spcAft>
              <a:buNone/>
            </a:pPr>
            <a:r>
              <a:rPr lang="en"/>
              <a:t>The most common distinction between levels of probationers is active supervision and inactive supervision. </a:t>
            </a:r>
            <a:endParaRPr/>
          </a:p>
          <a:p>
            <a:pPr indent="0" lvl="0" marL="0" rtl="0" algn="l">
              <a:spcBef>
                <a:spcPts val="1200"/>
              </a:spcBef>
              <a:spcAft>
                <a:spcPts val="0"/>
              </a:spcAft>
              <a:buNone/>
            </a:pPr>
            <a:r>
              <a:rPr lang="en"/>
              <a:t>Probationers on active supervision are required to report in with a probation officer at regular intervals. </a:t>
            </a:r>
            <a:endParaRPr/>
          </a:p>
          <a:p>
            <a:pPr indent="0" lvl="0" marL="0" rtl="0" algn="l">
              <a:spcBef>
                <a:spcPts val="1200"/>
              </a:spcBef>
              <a:spcAft>
                <a:spcPts val="1200"/>
              </a:spcAft>
              <a:buNone/>
            </a:pPr>
            <a:r>
              <a:rPr lang="en"/>
              <a:t>Probationers can be placed on inactive supervision because they committed only minor offenses. </a:t>
            </a:r>
            <a:endParaRPr/>
          </a:p>
        </p:txBody>
      </p:sp>
      <p:sp>
        <p:nvSpPr>
          <p:cNvPr id="191" name="Google Shape;191;p3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Community Corrections</a:t>
            </a:r>
            <a:endParaRPr/>
          </a:p>
        </p:txBody>
      </p:sp>
      <p:sp>
        <p:nvSpPr>
          <p:cNvPr id="71" name="Google Shape;71;p14"/>
          <p:cNvSpPr txBox="1"/>
          <p:nvPr>
            <p:ph idx="1" type="body"/>
          </p:nvPr>
        </p:nvSpPr>
        <p:spPr>
          <a:xfrm>
            <a:off x="387900" y="1344025"/>
            <a:ext cx="8368200" cy="3224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Parole and probation, taken together with other forms of non-prison sanctions, are called </a:t>
            </a:r>
            <a:r>
              <a:rPr b="1" lang="en"/>
              <a:t>community corrections</a:t>
            </a:r>
            <a:r>
              <a:rPr lang="en"/>
              <a:t>. </a:t>
            </a:r>
            <a:endParaRPr/>
          </a:p>
          <a:p>
            <a:pPr indent="0" lvl="0" marL="0" rtl="0" algn="l">
              <a:spcBef>
                <a:spcPts val="1200"/>
              </a:spcBef>
              <a:spcAft>
                <a:spcPts val="0"/>
              </a:spcAft>
              <a:buNone/>
            </a:pPr>
            <a:r>
              <a:rPr lang="en"/>
              <a:t>This is because these offenders reside in the community rather than in jail or prison. </a:t>
            </a:r>
            <a:endParaRPr/>
          </a:p>
          <a:p>
            <a:pPr indent="0" lvl="0" marL="0" rtl="0" algn="l">
              <a:spcBef>
                <a:spcPts val="1200"/>
              </a:spcBef>
              <a:spcAft>
                <a:spcPts val="0"/>
              </a:spcAft>
              <a:buNone/>
            </a:pPr>
            <a:r>
              <a:rPr lang="en"/>
              <a:t>The idea of probation and parole is to reintroduce the offender into society as a productive member. </a:t>
            </a:r>
            <a:endParaRPr/>
          </a:p>
          <a:p>
            <a:pPr indent="0" lvl="0" marL="0" rtl="0" algn="l">
              <a:spcBef>
                <a:spcPts val="1200"/>
              </a:spcBef>
              <a:spcAft>
                <a:spcPts val="1200"/>
              </a:spcAft>
              <a:buNone/>
            </a:pPr>
            <a:r>
              <a:rPr lang="en"/>
              <a:t>The other major goal of probation and parole is to keep the community safe from predation.</a:t>
            </a:r>
            <a:endParaRPr/>
          </a:p>
        </p:txBody>
      </p:sp>
      <p:sp>
        <p:nvSpPr>
          <p:cNvPr id="72" name="Google Shape;72;p1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2"/>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“Checking In”</a:t>
            </a:r>
            <a:endParaRPr/>
          </a:p>
        </p:txBody>
      </p:sp>
      <p:sp>
        <p:nvSpPr>
          <p:cNvPr id="197" name="Google Shape;197;p32"/>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preferred method of checking in depends on the jurisdiction. </a:t>
            </a:r>
            <a:endParaRPr/>
          </a:p>
          <a:p>
            <a:pPr indent="0" lvl="0" marL="0" rtl="0" algn="l">
              <a:spcBef>
                <a:spcPts val="1200"/>
              </a:spcBef>
              <a:spcAft>
                <a:spcPts val="0"/>
              </a:spcAft>
              <a:buNone/>
            </a:pPr>
            <a:r>
              <a:rPr lang="en"/>
              <a:t>Many require in person visits, but some jurisdictions allow phone calls and checking in via mail. </a:t>
            </a:r>
            <a:endParaRPr/>
          </a:p>
          <a:p>
            <a:pPr indent="0" lvl="0" marL="0" rtl="0" algn="l">
              <a:spcBef>
                <a:spcPts val="1200"/>
              </a:spcBef>
              <a:spcAft>
                <a:spcPts val="0"/>
              </a:spcAft>
              <a:buNone/>
            </a:pPr>
            <a:r>
              <a:rPr lang="en"/>
              <a:t>Inactive probationers are not required to check in at all or very infrequently. </a:t>
            </a:r>
            <a:endParaRPr/>
          </a:p>
          <a:p>
            <a:pPr indent="0" lvl="0" marL="0" rtl="0" algn="l">
              <a:spcBef>
                <a:spcPts val="1200"/>
              </a:spcBef>
              <a:spcAft>
                <a:spcPts val="0"/>
              </a:spcAft>
              <a:buNone/>
            </a:pPr>
            <a:r>
              <a:rPr lang="en"/>
              <a:t>Checking in with an officer is a condition of probation. </a:t>
            </a:r>
            <a:endParaRPr/>
          </a:p>
          <a:p>
            <a:pPr indent="0" lvl="0" marL="0" rtl="0" algn="l">
              <a:spcBef>
                <a:spcPts val="1200"/>
              </a:spcBef>
              <a:spcAft>
                <a:spcPts val="1200"/>
              </a:spcAft>
              <a:buNone/>
            </a:pPr>
            <a:r>
              <a:rPr lang="en"/>
              <a:t>Other conditions often include participation in treatment programs, paying fines, and not using drugs or alcohol.</a:t>
            </a:r>
            <a:endParaRPr/>
          </a:p>
        </p:txBody>
      </p:sp>
      <p:sp>
        <p:nvSpPr>
          <p:cNvPr id="198" name="Google Shape;198;p3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33"/>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Violators and Absconders </a:t>
            </a:r>
            <a:endParaRPr/>
          </a:p>
        </p:txBody>
      </p:sp>
      <p:sp>
        <p:nvSpPr>
          <p:cNvPr id="204" name="Google Shape;204;p33"/>
          <p:cNvSpPr txBox="1"/>
          <p:nvPr>
            <p:ph idx="1" type="body"/>
          </p:nvPr>
        </p:nvSpPr>
        <p:spPr>
          <a:xfrm>
            <a:off x="387900" y="1321275"/>
            <a:ext cx="8368200" cy="3247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If these conditions are not followed, the the probationer is said to be a </a:t>
            </a:r>
            <a:r>
              <a:rPr b="1" lang="en"/>
              <a:t>violator</a:t>
            </a:r>
            <a:r>
              <a:rPr lang="en"/>
              <a:t>. </a:t>
            </a:r>
            <a:endParaRPr/>
          </a:p>
          <a:p>
            <a:pPr indent="0" lvl="0" marL="0" rtl="0" algn="l">
              <a:spcBef>
                <a:spcPts val="1200"/>
              </a:spcBef>
              <a:spcAft>
                <a:spcPts val="0"/>
              </a:spcAft>
              <a:buNone/>
            </a:pPr>
            <a:r>
              <a:rPr lang="en"/>
              <a:t>Violators are subject to probation revocation. </a:t>
            </a:r>
            <a:endParaRPr/>
          </a:p>
          <a:p>
            <a:pPr indent="0" lvl="0" marL="0" rtl="0" algn="l">
              <a:spcBef>
                <a:spcPts val="1200"/>
              </a:spcBef>
              <a:spcAft>
                <a:spcPts val="0"/>
              </a:spcAft>
              <a:buNone/>
            </a:pPr>
            <a:r>
              <a:rPr lang="en"/>
              <a:t>Revocations often result in a prison sentence, but some violators are given second chances, and some are sentenced to special programs for </a:t>
            </a:r>
            <a:r>
              <a:rPr b="1" lang="en"/>
              <a:t>technical violations</a:t>
            </a:r>
            <a:r>
              <a:rPr lang="en"/>
              <a:t>. </a:t>
            </a:r>
            <a:endParaRPr/>
          </a:p>
          <a:p>
            <a:pPr indent="0" lvl="0" marL="0" rtl="0" algn="l">
              <a:spcBef>
                <a:spcPts val="1200"/>
              </a:spcBef>
              <a:spcAft>
                <a:spcPts val="0"/>
              </a:spcAft>
              <a:buNone/>
            </a:pPr>
            <a:r>
              <a:rPr lang="en"/>
              <a:t>Many jurisdictions classify </a:t>
            </a:r>
            <a:r>
              <a:rPr i="1" lang="en"/>
              <a:t>absconders</a:t>
            </a:r>
            <a:r>
              <a:rPr lang="en"/>
              <a:t> differently than other violators. </a:t>
            </a:r>
            <a:endParaRPr/>
          </a:p>
          <a:p>
            <a:pPr indent="0" lvl="0" marL="0" rtl="0" algn="l">
              <a:spcBef>
                <a:spcPts val="1200"/>
              </a:spcBef>
              <a:spcAft>
                <a:spcPts val="1200"/>
              </a:spcAft>
              <a:buNone/>
            </a:pPr>
            <a:r>
              <a:rPr lang="en"/>
              <a:t>An </a:t>
            </a:r>
            <a:r>
              <a:rPr b="1" lang="en"/>
              <a:t>absconder</a:t>
            </a:r>
            <a:r>
              <a:rPr lang="en"/>
              <a:t> is a probationer (or parolee) that stops reporting and “disappears.”</a:t>
            </a:r>
            <a:endParaRPr/>
          </a:p>
        </p:txBody>
      </p:sp>
      <p:sp>
        <p:nvSpPr>
          <p:cNvPr id="205" name="Google Shape;205;p3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“Mass Community Supervision”</a:t>
            </a:r>
            <a:endParaRPr/>
          </a:p>
        </p:txBody>
      </p:sp>
      <p:sp>
        <p:nvSpPr>
          <p:cNvPr id="211" name="Google Shape;211;p3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Following the trend of mass incarceration in the United States over the past several decades has been a similar trend in what has been called “mass community supervision.” </a:t>
            </a:r>
            <a:endParaRPr/>
          </a:p>
          <a:p>
            <a:pPr indent="0" lvl="0" marL="0" rtl="0" algn="l">
              <a:spcBef>
                <a:spcPts val="1200"/>
              </a:spcBef>
              <a:spcAft>
                <a:spcPts val="1200"/>
              </a:spcAft>
              <a:buNone/>
            </a:pPr>
            <a:r>
              <a:rPr lang="en"/>
              <a:t>In 1980, about 1.34 million offenders were on probation or parole in the United States. That figure exploded to nearly 5 million by 2012. </a:t>
            </a:r>
            <a:endParaRPr/>
          </a:p>
        </p:txBody>
      </p:sp>
      <p:sp>
        <p:nvSpPr>
          <p:cNvPr id="212" name="Google Shape;212;p3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3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Shocking Statistics </a:t>
            </a:r>
            <a:endParaRPr/>
          </a:p>
        </p:txBody>
      </p:sp>
      <p:sp>
        <p:nvSpPr>
          <p:cNvPr id="218" name="Google Shape;218;p35"/>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Bureau of Justice Statistics ( Maruschak &amp; Parks, 2014) provides a look at these numbers from a different vantage point: about 1 in 50 adults in the United States were under community supervision at yearend 2012. </a:t>
            </a:r>
            <a:endParaRPr/>
          </a:p>
          <a:p>
            <a:pPr indent="0" lvl="0" marL="0" rtl="0" algn="l">
              <a:spcBef>
                <a:spcPts val="1200"/>
              </a:spcBef>
              <a:spcAft>
                <a:spcPts val="1200"/>
              </a:spcAft>
              <a:buNone/>
            </a:pPr>
            <a:r>
              <a:rPr lang="en"/>
              <a:t>The community supervision population includes adults on probation, parole, or any other post-prison supervision.</a:t>
            </a:r>
            <a:endParaRPr/>
          </a:p>
        </p:txBody>
      </p:sp>
      <p:sp>
        <p:nvSpPr>
          <p:cNvPr id="219" name="Google Shape;219;p3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3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Officer</a:t>
            </a:r>
            <a:r>
              <a:rPr lang="en"/>
              <a:t> Roles </a:t>
            </a:r>
            <a:endParaRPr/>
          </a:p>
        </p:txBody>
      </p:sp>
      <p:sp>
        <p:nvSpPr>
          <p:cNvPr id="225" name="Google Shape;225;p36"/>
          <p:cNvSpPr txBox="1"/>
          <p:nvPr>
            <p:ph idx="1" type="body"/>
          </p:nvPr>
        </p:nvSpPr>
        <p:spPr>
          <a:xfrm>
            <a:off x="387900" y="1264226"/>
            <a:ext cx="8368200" cy="3596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Many jurisdictions combine the role of probation officer and parole officer into a single job description. </a:t>
            </a:r>
            <a:endParaRPr/>
          </a:p>
          <a:p>
            <a:pPr indent="0" lvl="0" marL="0" rtl="0" algn="l">
              <a:spcBef>
                <a:spcPts val="1200"/>
              </a:spcBef>
              <a:spcAft>
                <a:spcPts val="0"/>
              </a:spcAft>
              <a:buNone/>
            </a:pPr>
            <a:r>
              <a:rPr lang="en"/>
              <a:t>In Gagnon v. Scarpelli (1973), the court had this to say of the duties of the such officers: </a:t>
            </a:r>
            <a:endParaRPr/>
          </a:p>
          <a:p>
            <a:pPr indent="0" lvl="0" marL="0" rtl="0" algn="l">
              <a:spcBef>
                <a:spcPts val="1200"/>
              </a:spcBef>
              <a:spcAft>
                <a:spcPts val="1200"/>
              </a:spcAft>
              <a:buNone/>
            </a:pPr>
            <a:r>
              <a:rPr i="1" lang="en">
                <a:latin typeface="Merriweather"/>
                <a:ea typeface="Merriweather"/>
                <a:cs typeface="Merriweather"/>
                <a:sym typeface="Merriweather"/>
              </a:rPr>
              <a:t>“While the parole or probation officer recognizes his double duty to the welfare of his clients and to the safety of the general community, by and large concern for the client dominates his professional attitude.  The parole agent ordinarily defines his role as representing his client’s best interests as long as these do not constitute a threat to public safety.”</a:t>
            </a:r>
            <a:endParaRPr i="1">
              <a:latin typeface="Merriweather"/>
              <a:ea typeface="Merriweather"/>
              <a:cs typeface="Merriweather"/>
              <a:sym typeface="Merriweather"/>
            </a:endParaRPr>
          </a:p>
        </p:txBody>
      </p:sp>
      <p:sp>
        <p:nvSpPr>
          <p:cNvPr id="226" name="Google Shape;226;p3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37"/>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A Familiar Dichotomy </a:t>
            </a:r>
            <a:endParaRPr/>
          </a:p>
        </p:txBody>
      </p:sp>
      <p:sp>
        <p:nvSpPr>
          <p:cNvPr id="232" name="Google Shape;232;p37"/>
          <p:cNvSpPr txBox="1"/>
          <p:nvPr>
            <p:ph idx="1" type="body"/>
          </p:nvPr>
        </p:nvSpPr>
        <p:spPr>
          <a:xfrm>
            <a:off x="387900" y="1489825"/>
            <a:ext cx="8368200" cy="3173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This statement suggests a dichotomy in the responsibility of parole (and probation) officers.  </a:t>
            </a:r>
            <a:endParaRPr/>
          </a:p>
          <a:p>
            <a:pPr indent="0" lvl="0" marL="0" rtl="0" algn="l">
              <a:spcBef>
                <a:spcPts val="1200"/>
              </a:spcBef>
              <a:spcAft>
                <a:spcPts val="0"/>
              </a:spcAft>
              <a:buNone/>
            </a:pPr>
            <a:r>
              <a:rPr lang="en"/>
              <a:t>These must look out for the best interest of the client as well as looking out for the best interest of the public. </a:t>
            </a:r>
            <a:endParaRPr/>
          </a:p>
          <a:p>
            <a:pPr indent="0" lvl="0" marL="0" rtl="0" algn="l">
              <a:spcBef>
                <a:spcPts val="1200"/>
              </a:spcBef>
              <a:spcAft>
                <a:spcPts val="0"/>
              </a:spcAft>
              <a:buNone/>
            </a:pPr>
            <a:r>
              <a:rPr lang="en"/>
              <a:t>This fact frequently enters into politics. </a:t>
            </a:r>
            <a:endParaRPr/>
          </a:p>
          <a:p>
            <a:pPr indent="0" lvl="0" marL="0" rtl="0" algn="l">
              <a:spcBef>
                <a:spcPts val="1200"/>
              </a:spcBef>
              <a:spcAft>
                <a:spcPts val="1200"/>
              </a:spcAft>
              <a:buNone/>
            </a:pPr>
            <a:r>
              <a:rPr lang="en"/>
              <a:t>Liberals tend to focus on the treatment and rehabilitation of the offender, and conservatives focus more on the safety of the public and just deserts for the offender.</a:t>
            </a:r>
            <a:endParaRPr/>
          </a:p>
        </p:txBody>
      </p:sp>
      <p:sp>
        <p:nvSpPr>
          <p:cNvPr id="233" name="Google Shape;233;p3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38"/>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Many Hats</a:t>
            </a:r>
            <a:endParaRPr/>
          </a:p>
        </p:txBody>
      </p:sp>
      <p:sp>
        <p:nvSpPr>
          <p:cNvPr id="239" name="Google Shape;239;p38"/>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From the perspective of the parole officers, they must perform law enforcement duties that are designed to protect the public safety. </a:t>
            </a:r>
            <a:endParaRPr/>
          </a:p>
          <a:p>
            <a:pPr indent="0" lvl="0" marL="0" rtl="0" algn="l">
              <a:spcBef>
                <a:spcPts val="1200"/>
              </a:spcBef>
              <a:spcAft>
                <a:spcPts val="0"/>
              </a:spcAft>
              <a:buNone/>
            </a:pPr>
            <a:r>
              <a:rPr lang="en"/>
              <a:t>These functions very much resemble the tasks of police officers. </a:t>
            </a:r>
            <a:endParaRPr/>
          </a:p>
          <a:p>
            <a:pPr indent="0" lvl="0" marL="0" rtl="0" algn="l">
              <a:spcBef>
                <a:spcPts val="1200"/>
              </a:spcBef>
              <a:spcAft>
                <a:spcPts val="0"/>
              </a:spcAft>
              <a:buNone/>
            </a:pPr>
            <a:r>
              <a:rPr lang="en"/>
              <a:t>They are also officers of the court, and are responsible for enforcing court orders. </a:t>
            </a:r>
            <a:endParaRPr/>
          </a:p>
          <a:p>
            <a:pPr indent="0" lvl="0" marL="0" rtl="0" algn="l">
              <a:spcBef>
                <a:spcPts val="1200"/>
              </a:spcBef>
              <a:spcAft>
                <a:spcPts val="1200"/>
              </a:spcAft>
              <a:buNone/>
            </a:pPr>
            <a:r>
              <a:rPr lang="en"/>
              <a:t>These orders often include such things as drug testing programs, drug treatment programs, alcohol treatment programs, and anger management programs.</a:t>
            </a:r>
            <a:endParaRPr/>
          </a:p>
        </p:txBody>
      </p:sp>
      <p:sp>
        <p:nvSpPr>
          <p:cNvPr id="240" name="Google Shape;240;p3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9"/>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Powerful Advice </a:t>
            </a:r>
            <a:endParaRPr/>
          </a:p>
        </p:txBody>
      </p:sp>
      <p:sp>
        <p:nvSpPr>
          <p:cNvPr id="246" name="Google Shape;246;p39"/>
          <p:cNvSpPr txBox="1"/>
          <p:nvPr>
            <p:ph idx="1" type="body"/>
          </p:nvPr>
        </p:nvSpPr>
        <p:spPr>
          <a:xfrm>
            <a:off x="387900" y="1244550"/>
            <a:ext cx="8368200" cy="3324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Officers are often required to appear in court and give testimony regarding the activities of their clients. </a:t>
            </a:r>
            <a:endParaRPr/>
          </a:p>
          <a:p>
            <a:pPr indent="0" lvl="0" marL="0" rtl="0" algn="l">
              <a:spcBef>
                <a:spcPts val="1200"/>
              </a:spcBef>
              <a:spcAft>
                <a:spcPts val="0"/>
              </a:spcAft>
              <a:buNone/>
            </a:pPr>
            <a:r>
              <a:rPr lang="en"/>
              <a:t>They frequently perform searches and seize evidence of criminal activity or technical violations. </a:t>
            </a:r>
            <a:endParaRPr/>
          </a:p>
          <a:p>
            <a:pPr indent="0" lvl="0" marL="0" rtl="0" algn="l">
              <a:spcBef>
                <a:spcPts val="1200"/>
              </a:spcBef>
              <a:spcAft>
                <a:spcPts val="0"/>
              </a:spcAft>
              <a:buNone/>
            </a:pPr>
            <a:r>
              <a:rPr lang="en"/>
              <a:t>The courts often ask officers to make recommendations when violations do occur. </a:t>
            </a:r>
            <a:endParaRPr/>
          </a:p>
          <a:p>
            <a:pPr indent="0" lvl="0" marL="0" rtl="0" algn="l">
              <a:spcBef>
                <a:spcPts val="1200"/>
              </a:spcBef>
              <a:spcAft>
                <a:spcPts val="1200"/>
              </a:spcAft>
              <a:buNone/>
            </a:pPr>
            <a:r>
              <a:rPr lang="en"/>
              <a:t>Officers may recommend that violators be sent to prison, or continue on probation or parole with modified conditions.</a:t>
            </a:r>
            <a:endParaRPr/>
          </a:p>
        </p:txBody>
      </p:sp>
      <p:sp>
        <p:nvSpPr>
          <p:cNvPr id="247" name="Google Shape;247;p3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40"/>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Intermediate Sanctions</a:t>
            </a:r>
            <a:endParaRPr/>
          </a:p>
        </p:txBody>
      </p:sp>
      <p:sp>
        <p:nvSpPr>
          <p:cNvPr id="253" name="Google Shape;253;p40"/>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Traditionally, a person convicted of an offense was sentenced to probation, or sentenced to prison: There was no middle ground. </a:t>
            </a:r>
            <a:endParaRPr/>
          </a:p>
          <a:p>
            <a:pPr indent="0" lvl="0" marL="0" rtl="0" algn="l">
              <a:spcBef>
                <a:spcPts val="1200"/>
              </a:spcBef>
              <a:spcAft>
                <a:spcPts val="1200"/>
              </a:spcAft>
              <a:buNone/>
            </a:pPr>
            <a:r>
              <a:rPr lang="en"/>
              <a:t>The purpose of </a:t>
            </a:r>
            <a:r>
              <a:rPr b="1" lang="en"/>
              <a:t>intermediate sanctions</a:t>
            </a:r>
            <a:r>
              <a:rPr lang="en"/>
              <a:t> is to seek that middle ground by providing a punishment that is more severe than probation alone, yet less severe than a period of incarceration.</a:t>
            </a:r>
            <a:endParaRPr/>
          </a:p>
        </p:txBody>
      </p:sp>
      <p:sp>
        <p:nvSpPr>
          <p:cNvPr id="254" name="Google Shape;254;p4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41"/>
          <p:cNvSpPr txBox="1"/>
          <p:nvPr>
            <p:ph type="title"/>
          </p:nvPr>
        </p:nvSpPr>
        <p:spPr>
          <a:xfrm>
            <a:off x="311700" y="315925"/>
            <a:ext cx="8520600" cy="8313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t>Intensive Supervision Probation (ISP)</a:t>
            </a:r>
            <a:endParaRPr/>
          </a:p>
        </p:txBody>
      </p:sp>
      <p:sp>
        <p:nvSpPr>
          <p:cNvPr id="260" name="Google Shape;260;p41"/>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Offenders given to this sort of intermediate sanction are assigned to an officer with a reduced caseload. </a:t>
            </a:r>
            <a:endParaRPr/>
          </a:p>
          <a:p>
            <a:pPr indent="0" lvl="0" marL="0" rtl="0" algn="l">
              <a:spcBef>
                <a:spcPts val="1200"/>
              </a:spcBef>
              <a:spcAft>
                <a:spcPts val="0"/>
              </a:spcAft>
              <a:buNone/>
            </a:pPr>
            <a:r>
              <a:rPr lang="en"/>
              <a:t>Caseloads are reduced in order to provide the officer with more time to supervise each individual probationer. </a:t>
            </a:r>
            <a:endParaRPr/>
          </a:p>
          <a:p>
            <a:pPr indent="0" lvl="0" marL="0" rtl="0" algn="l">
              <a:spcBef>
                <a:spcPts val="1200"/>
              </a:spcBef>
              <a:spcAft>
                <a:spcPts val="0"/>
              </a:spcAft>
              <a:buNone/>
            </a:pPr>
            <a:r>
              <a:rPr lang="en"/>
              <a:t>Frequent surveillance and frequent drug testing characterize most ISP programs. </a:t>
            </a:r>
            <a:endParaRPr/>
          </a:p>
          <a:p>
            <a:pPr indent="0" lvl="0" marL="0" rtl="0" algn="l">
              <a:spcBef>
                <a:spcPts val="1200"/>
              </a:spcBef>
              <a:spcAft>
                <a:spcPts val="1200"/>
              </a:spcAft>
              <a:buNone/>
            </a:pPr>
            <a:r>
              <a:rPr lang="en"/>
              <a:t>Offenders are usually chosen for these programs because they have been judged to be at a high risk for reoffending.</a:t>
            </a:r>
            <a:endParaRPr/>
          </a:p>
        </p:txBody>
      </p:sp>
      <p:sp>
        <p:nvSpPr>
          <p:cNvPr id="261" name="Google Shape;261;p4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Cost vs. Benefit</a:t>
            </a:r>
            <a:endParaRPr/>
          </a:p>
        </p:txBody>
      </p:sp>
      <p:sp>
        <p:nvSpPr>
          <p:cNvPr id="78" name="Google Shape;78;p15"/>
          <p:cNvSpPr txBox="1"/>
          <p:nvPr>
            <p:ph idx="1" type="body"/>
          </p:nvPr>
        </p:nvSpPr>
        <p:spPr>
          <a:xfrm>
            <a:off x="387900" y="1265475"/>
            <a:ext cx="8368200" cy="3447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Community-based sanctions are becoming increasingly popular as corrections budgets continue to rise, and overcrowding remains an issue. </a:t>
            </a:r>
            <a:endParaRPr/>
          </a:p>
          <a:p>
            <a:pPr indent="0" lvl="0" marL="0" rtl="0" algn="l">
              <a:spcBef>
                <a:spcPts val="1200"/>
              </a:spcBef>
              <a:spcAft>
                <a:spcPts val="0"/>
              </a:spcAft>
              <a:buNone/>
            </a:pPr>
            <a:r>
              <a:rPr lang="en"/>
              <a:t>It is much cheaper to house an offender in the community than it is to keep them in prison. </a:t>
            </a:r>
            <a:endParaRPr/>
          </a:p>
          <a:p>
            <a:pPr indent="0" lvl="0" marL="0" rtl="0" algn="l">
              <a:spcBef>
                <a:spcPts val="1200"/>
              </a:spcBef>
              <a:spcAft>
                <a:spcPts val="0"/>
              </a:spcAft>
              <a:buNone/>
            </a:pPr>
            <a:r>
              <a:rPr lang="en"/>
              <a:t>It is estimated that community supervision costs less than $1,000 per person supervised, while incarceration costs as much as $30,000 per prisoner. </a:t>
            </a:r>
            <a:endParaRPr/>
          </a:p>
          <a:p>
            <a:pPr indent="0" lvl="0" marL="0" rtl="0" algn="l">
              <a:spcBef>
                <a:spcPts val="1200"/>
              </a:spcBef>
              <a:spcAft>
                <a:spcPts val="1200"/>
              </a:spcAft>
              <a:buNone/>
            </a:pPr>
            <a:r>
              <a:rPr lang="en"/>
              <a:t>The push has been to increase prison time for predatory offenders, and to make room for them by finding alternatives to incarceration for nonviolent offenders.</a:t>
            </a:r>
            <a:endParaRPr/>
          </a:p>
        </p:txBody>
      </p:sp>
      <p:sp>
        <p:nvSpPr>
          <p:cNvPr id="79" name="Google Shape;79;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42"/>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a:t>
            </a:r>
            <a:r>
              <a:rPr lang="en"/>
              <a:t>ork Release Programs</a:t>
            </a:r>
            <a:endParaRPr/>
          </a:p>
        </p:txBody>
      </p:sp>
      <p:sp>
        <p:nvSpPr>
          <p:cNvPr id="267" name="Google Shape;267;p42"/>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Work release programs</a:t>
            </a:r>
            <a:r>
              <a:rPr lang="en"/>
              <a:t> </a:t>
            </a:r>
            <a:r>
              <a:rPr lang="en"/>
              <a:t>are designed to maintain environmental control over offenders while allowing them to remain in the workforce. </a:t>
            </a:r>
            <a:endParaRPr/>
          </a:p>
          <a:p>
            <a:pPr indent="0" lvl="0" marL="0" rtl="0" algn="l">
              <a:spcBef>
                <a:spcPts val="1200"/>
              </a:spcBef>
              <a:spcAft>
                <a:spcPts val="0"/>
              </a:spcAft>
              <a:buNone/>
            </a:pPr>
            <a:r>
              <a:rPr lang="en"/>
              <a:t>Most often, offenders sentenced to a work-release program reside in a work release center, which can be operated by a county jail, or be part of the state prison system. </a:t>
            </a:r>
            <a:endParaRPr/>
          </a:p>
          <a:p>
            <a:pPr indent="0" lvl="0" marL="0" rtl="0" algn="l">
              <a:spcBef>
                <a:spcPts val="1200"/>
              </a:spcBef>
              <a:spcAft>
                <a:spcPts val="1200"/>
              </a:spcAft>
              <a:buNone/>
            </a:pPr>
            <a:r>
              <a:rPr lang="en"/>
              <a:t>Either way, work-release center residents are allowed to leave confinement for work-related purposes. Otherwise, they are locked in a secure facility.</a:t>
            </a:r>
            <a:endParaRPr/>
          </a:p>
        </p:txBody>
      </p:sp>
      <p:sp>
        <p:nvSpPr>
          <p:cNvPr id="268" name="Google Shape;268;p4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43"/>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Boot Camps</a:t>
            </a:r>
            <a:endParaRPr/>
          </a:p>
        </p:txBody>
      </p:sp>
      <p:sp>
        <p:nvSpPr>
          <p:cNvPr id="274" name="Google Shape;274;p43"/>
          <p:cNvSpPr txBox="1"/>
          <p:nvPr>
            <p:ph idx="1" type="body"/>
          </p:nvPr>
        </p:nvSpPr>
        <p:spPr>
          <a:xfrm>
            <a:off x="387900" y="1268150"/>
            <a:ext cx="8368200" cy="3300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Correctional boot camps are facilities run along similar lines to military boot camps. </a:t>
            </a:r>
            <a:endParaRPr/>
          </a:p>
          <a:p>
            <a:pPr indent="0" lvl="0" marL="0" rtl="0" algn="l">
              <a:spcBef>
                <a:spcPts val="1200"/>
              </a:spcBef>
              <a:spcAft>
                <a:spcPts val="0"/>
              </a:spcAft>
              <a:buNone/>
            </a:pPr>
            <a:r>
              <a:rPr lang="en"/>
              <a:t>Military-style discipline and structure along with rigorous physical training are the hallmarks of these programs. </a:t>
            </a:r>
            <a:endParaRPr/>
          </a:p>
          <a:p>
            <a:pPr indent="0" lvl="0" marL="0" rtl="0" algn="l">
              <a:spcBef>
                <a:spcPts val="1200"/>
              </a:spcBef>
              <a:spcAft>
                <a:spcPts val="0"/>
              </a:spcAft>
              <a:buNone/>
            </a:pPr>
            <a:r>
              <a:rPr lang="en"/>
              <a:t>Usually, relatively young and nonviolent offenders are sentenced to terms ranging from three to six months in boot camps. </a:t>
            </a:r>
            <a:endParaRPr/>
          </a:p>
          <a:p>
            <a:pPr indent="0" lvl="0" marL="0" rtl="0" algn="l">
              <a:spcBef>
                <a:spcPts val="1200"/>
              </a:spcBef>
              <a:spcAft>
                <a:spcPts val="1200"/>
              </a:spcAft>
              <a:buNone/>
            </a:pPr>
            <a:r>
              <a:rPr lang="en"/>
              <a:t>Research has found that convicts view boot camps as more punitive than prison, and would prefer prison sentence to being sent to boot camp. </a:t>
            </a:r>
            <a:endParaRPr/>
          </a:p>
        </p:txBody>
      </p:sp>
      <p:sp>
        <p:nvSpPr>
          <p:cNvPr id="275" name="Google Shape;275;p4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Parole </a:t>
            </a:r>
            <a:endParaRPr/>
          </a:p>
        </p:txBody>
      </p:sp>
      <p:sp>
        <p:nvSpPr>
          <p:cNvPr id="85" name="Google Shape;85;p16"/>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practice of releasing prisoners on parole before the end of their sentences has become an integral part of the correctional system in the United States. </a:t>
            </a:r>
            <a:endParaRPr/>
          </a:p>
          <a:p>
            <a:pPr indent="0" lvl="0" marL="0" rtl="0" algn="l">
              <a:spcBef>
                <a:spcPts val="1200"/>
              </a:spcBef>
              <a:spcAft>
                <a:spcPts val="0"/>
              </a:spcAft>
              <a:buNone/>
            </a:pPr>
            <a:r>
              <a:rPr lang="en"/>
              <a:t>Parole is a variation on imprisonment of convicted criminals. </a:t>
            </a:r>
            <a:endParaRPr/>
          </a:p>
          <a:p>
            <a:pPr indent="0" lvl="0" marL="0" rtl="0" algn="l">
              <a:spcBef>
                <a:spcPts val="1200"/>
              </a:spcBef>
              <a:spcAft>
                <a:spcPts val="1200"/>
              </a:spcAft>
              <a:buNone/>
            </a:pPr>
            <a:r>
              <a:rPr lang="en"/>
              <a:t>Its purpose is to help individuals reintegrate into society as constructive individuals as soon as they are able, without being confined for the full term of the sentence imposed by the courts.</a:t>
            </a:r>
            <a:endParaRPr/>
          </a:p>
        </p:txBody>
      </p:sp>
      <p:sp>
        <p:nvSpPr>
          <p:cNvPr id="86" name="Google Shape;86;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Parole Conditions</a:t>
            </a:r>
            <a:endParaRPr/>
          </a:p>
        </p:txBody>
      </p:sp>
      <p:sp>
        <p:nvSpPr>
          <p:cNvPr id="92" name="Google Shape;92;p17"/>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It also serves to lessen the costs to society of keeping an individual in prison. </a:t>
            </a:r>
            <a:endParaRPr/>
          </a:p>
          <a:p>
            <a:pPr indent="0" lvl="0" marL="0" rtl="0" algn="l">
              <a:spcBef>
                <a:spcPts val="1200"/>
              </a:spcBef>
              <a:spcAft>
                <a:spcPts val="1200"/>
              </a:spcAft>
              <a:buNone/>
            </a:pPr>
            <a:r>
              <a:rPr lang="en"/>
              <a:t>The essence of parole is release from prison, before the completion of sentence, on the condition that parolees abide by certain rules during the balance of the sentence.</a:t>
            </a:r>
            <a:endParaRPr/>
          </a:p>
        </p:txBody>
      </p:sp>
      <p:sp>
        <p:nvSpPr>
          <p:cNvPr id="93" name="Google Shape;93;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8"/>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Variants </a:t>
            </a:r>
            <a:endParaRPr/>
          </a:p>
        </p:txBody>
      </p:sp>
      <p:sp>
        <p:nvSpPr>
          <p:cNvPr id="99" name="Google Shape;99;p18"/>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Under some systems, parole is granted automatically after the service of a certain portion of a prison term. </a:t>
            </a:r>
            <a:endParaRPr/>
          </a:p>
          <a:p>
            <a:pPr indent="0" lvl="0" marL="0" rtl="0" algn="l">
              <a:spcBef>
                <a:spcPts val="1200"/>
              </a:spcBef>
              <a:spcAft>
                <a:spcPts val="1200"/>
              </a:spcAft>
              <a:buNone/>
            </a:pPr>
            <a:r>
              <a:rPr lang="en"/>
              <a:t>Under others, parole is granted by the discretionary action of a board, which evaluates an array of information about a prisoner and makes a prediction whether he is ready to reintegrate into society.</a:t>
            </a:r>
            <a:endParaRPr/>
          </a:p>
        </p:txBody>
      </p:sp>
      <p:sp>
        <p:nvSpPr>
          <p:cNvPr id="100" name="Google Shape;100;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9"/>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Common Conditions </a:t>
            </a:r>
            <a:endParaRPr/>
          </a:p>
        </p:txBody>
      </p:sp>
      <p:sp>
        <p:nvSpPr>
          <p:cNvPr id="106" name="Google Shape;106;p19"/>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To accomplish the purpose of parole, those who are allowed to leave prison early are subjected to specified conditions for the duration of their parole. </a:t>
            </a:r>
            <a:endParaRPr/>
          </a:p>
          <a:p>
            <a:pPr indent="0" lvl="0" marL="0" rtl="0" algn="l">
              <a:spcBef>
                <a:spcPts val="1200"/>
              </a:spcBef>
              <a:spcAft>
                <a:spcPts val="0"/>
              </a:spcAft>
              <a:buNone/>
            </a:pPr>
            <a:r>
              <a:rPr lang="en"/>
              <a:t>These conditions of parole restrict their activities substantially beyond the ordinary restrictions imposed by law on an individual citizen. </a:t>
            </a:r>
            <a:endParaRPr/>
          </a:p>
          <a:p>
            <a:pPr indent="0" lvl="0" marL="0" rtl="0" algn="l">
              <a:spcBef>
                <a:spcPts val="1200"/>
              </a:spcBef>
              <a:spcAft>
                <a:spcPts val="1200"/>
              </a:spcAft>
              <a:buNone/>
            </a:pPr>
            <a:r>
              <a:rPr lang="en"/>
              <a:t>Typically, parolees are forbidden to use alcohol and other intoxicants or to have associations or correspondence with certain categories of undesirable persons (such as felons).</a:t>
            </a:r>
            <a:endParaRPr/>
          </a:p>
        </p:txBody>
      </p:sp>
      <p:sp>
        <p:nvSpPr>
          <p:cNvPr id="107" name="Google Shape;107;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0"/>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Permission Required </a:t>
            </a:r>
            <a:endParaRPr/>
          </a:p>
        </p:txBody>
      </p:sp>
      <p:sp>
        <p:nvSpPr>
          <p:cNvPr id="113" name="Google Shape;113;p20"/>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Typically, also they must seek permission from their parole officers before engaging in specified activities, such as changing employment or housing arrangements, marrying, acquiring or operating a motor vehicle, traveling outside the community, and incurring substantial indebtedness. </a:t>
            </a:r>
            <a:endParaRPr/>
          </a:p>
          <a:p>
            <a:pPr indent="0" lvl="0" marL="0" rtl="0" algn="l">
              <a:spcBef>
                <a:spcPts val="1200"/>
              </a:spcBef>
              <a:spcAft>
                <a:spcPts val="1200"/>
              </a:spcAft>
              <a:buNone/>
            </a:pPr>
            <a:r>
              <a:rPr lang="en"/>
              <a:t>Additionally, parolees must regularly report to their parole officer.</a:t>
            </a:r>
            <a:endParaRPr/>
          </a:p>
        </p:txBody>
      </p:sp>
      <p:sp>
        <p:nvSpPr>
          <p:cNvPr id="114" name="Google Shape;114;p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1"/>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Parole Officers </a:t>
            </a:r>
            <a:endParaRPr/>
          </a:p>
        </p:txBody>
      </p:sp>
      <p:sp>
        <p:nvSpPr>
          <p:cNvPr id="120" name="Google Shape;120;p21"/>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parole officers are part of the administrative system designed to assist parolees and to offer them guidance. </a:t>
            </a:r>
            <a:endParaRPr/>
          </a:p>
          <a:p>
            <a:pPr indent="0" lvl="0" marL="0" rtl="0" algn="l">
              <a:spcBef>
                <a:spcPts val="1200"/>
              </a:spcBef>
              <a:spcAft>
                <a:spcPts val="0"/>
              </a:spcAft>
              <a:buNone/>
            </a:pPr>
            <a:r>
              <a:rPr lang="en"/>
              <a:t>Through the requirement of reporting to the parole officer and seeking guidance and permission before doing many things, the officer is provided with information about the parolee and an opportunity to advise him. </a:t>
            </a:r>
            <a:endParaRPr/>
          </a:p>
          <a:p>
            <a:pPr indent="0" lvl="0" marL="0" rtl="0" algn="l">
              <a:spcBef>
                <a:spcPts val="1200"/>
              </a:spcBef>
              <a:spcAft>
                <a:spcPts val="1200"/>
              </a:spcAft>
              <a:buNone/>
            </a:pPr>
            <a:r>
              <a:rPr lang="en"/>
              <a:t>The combination puts the parole officer into the position in which he can try to guide the parolee into constructive development.</a:t>
            </a:r>
            <a:endParaRPr/>
          </a:p>
        </p:txBody>
      </p:sp>
      <p:sp>
        <p:nvSpPr>
          <p:cNvPr id="121" name="Google Shape;121;p2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