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Lst>
  <p:sldSz cy="5143500" cx="9144000"/>
  <p:notesSz cx="6858000" cy="9144000"/>
  <p:embeddedFontLst>
    <p:embeddedFont>
      <p:font typeface="Economica"/>
      <p:regular r:id="rId38"/>
      <p:bold r:id="rId39"/>
      <p:italic r:id="rId40"/>
      <p:boldItalic r:id="rId41"/>
    </p:embeddedFont>
    <p:embeddedFont>
      <p:font typeface="Open Sans"/>
      <p:regular r:id="rId42"/>
      <p:bold r:id="rId43"/>
      <p:italic r:id="rId44"/>
      <p:boldItalic r:id="rId4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font" Target="fonts/Economica-italic.fntdata"/><Relationship Id="rId20" Type="http://schemas.openxmlformats.org/officeDocument/2006/relationships/slide" Target="slides/slide16.xml"/><Relationship Id="rId42" Type="http://schemas.openxmlformats.org/officeDocument/2006/relationships/font" Target="fonts/OpenSans-regular.fntdata"/><Relationship Id="rId41" Type="http://schemas.openxmlformats.org/officeDocument/2006/relationships/font" Target="fonts/Economica-boldItalic.fntdata"/><Relationship Id="rId22" Type="http://schemas.openxmlformats.org/officeDocument/2006/relationships/slide" Target="slides/slide18.xml"/><Relationship Id="rId44" Type="http://schemas.openxmlformats.org/officeDocument/2006/relationships/font" Target="fonts/OpenSans-italic.fntdata"/><Relationship Id="rId21" Type="http://schemas.openxmlformats.org/officeDocument/2006/relationships/slide" Target="slides/slide17.xml"/><Relationship Id="rId43" Type="http://schemas.openxmlformats.org/officeDocument/2006/relationships/font" Target="fonts/OpenSans-bold.fntdata"/><Relationship Id="rId24" Type="http://schemas.openxmlformats.org/officeDocument/2006/relationships/slide" Target="slides/slide20.xml"/><Relationship Id="rId23" Type="http://schemas.openxmlformats.org/officeDocument/2006/relationships/slide" Target="slides/slide19.xml"/><Relationship Id="rId45" Type="http://schemas.openxmlformats.org/officeDocument/2006/relationships/font" Target="fonts/OpenSans-bold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slide" Target="slides/slide33.xml"/><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39" Type="http://schemas.openxmlformats.org/officeDocument/2006/relationships/font" Target="fonts/Economica-bold.fntdata"/><Relationship Id="rId16" Type="http://schemas.openxmlformats.org/officeDocument/2006/relationships/slide" Target="slides/slide12.xml"/><Relationship Id="rId38" Type="http://schemas.openxmlformats.org/officeDocument/2006/relationships/font" Target="fonts/Economica-regular.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Revision:  04/20/2020</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d326eee32f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d326eee32f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d326eee32f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d326eee32f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Eastern ideas of penology did not catch on in the West, with the exception of California. Prior to statehood, many frontier prisoners were held in federal military prisons.</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d326eee32f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d326eee32f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d326eee32f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d326eee32f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d326eee32f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d326eee32f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d326eee32f_0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d326eee32f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d326eee32f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d326eee32f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d326eee32f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d326eee32f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d326eee32f_0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d326eee32f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d326eee32f_0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d326eee32f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d326eee32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d326eee32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d326eee32f_0_1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d326eee32f_0_1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gd326eee32f_0_1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1" name="Google Shape;201;gd326eee32f_0_1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gd326eee32f_0_1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d326eee32f_0_1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gd326eee32f_0_1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d326eee32f_0_1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d326eee32f_0_1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2" name="Google Shape;222;gd326eee32f_0_1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d326eee32f_0_1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9" name="Google Shape;229;gd326eee32f_0_1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gd326eee32f_0_1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6" name="Google Shape;236;gd326eee32f_0_1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gd326eee32f_0_1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3" name="Google Shape;243;gd326eee32f_0_1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gd326eee32f_0_1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0" name="Google Shape;250;gd326eee32f_0_1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gd326eee32f_0_1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7" name="Google Shape;257;gd326eee32f_0_1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d326eee32f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d326eee32f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gd326eee32f_0_1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4" name="Google Shape;264;gd326eee32f_0_1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gd326eee32f_0_1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1" name="Google Shape;271;gd326eee32f_0_1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gd326eee32f_0_1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8" name="Google Shape;278;gd326eee32f_0_1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gd326eee32f_0_1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5" name="Google Shape;285;gd326eee32f_0_1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d326eee32f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d326eee32f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d326eee32f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d326eee32f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d326eee32f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d326eee32f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d326eee32f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d326eee32f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d326eee32f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d326eee32f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d326eee32f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d326eee32f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emphasis on labor has been associated with the values that accompanied the Industrial Revolution.</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2744013" y="756700"/>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Google Shape;11;p2"/>
          <p:cNvSpPr/>
          <p:nvPr/>
        </p:nvSpPr>
        <p:spPr>
          <a:xfrm rot="10800000">
            <a:off x="5318350" y="32667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Google Shape;12;p2"/>
          <p:cNvSpPr txBox="1"/>
          <p:nvPr>
            <p:ph type="ctrTitle"/>
          </p:nvPr>
        </p:nvSpPr>
        <p:spPr>
          <a:xfrm>
            <a:off x="3044700" y="1444255"/>
            <a:ext cx="3054600" cy="15372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Google Shape;13;p2"/>
          <p:cNvSpPr txBox="1"/>
          <p:nvPr>
            <p:ph idx="1" type="subTitle"/>
          </p:nvPr>
        </p:nvSpPr>
        <p:spPr>
          <a:xfrm>
            <a:off x="3044700" y="3116580"/>
            <a:ext cx="3054600" cy="701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1" name="Shape 51"/>
        <p:cNvGrpSpPr/>
        <p:nvPr/>
      </p:nvGrpSpPr>
      <p:grpSpPr>
        <a:xfrm>
          <a:off x="0" y="0"/>
          <a:ext cx="0" cy="0"/>
          <a:chOff x="0" y="0"/>
          <a:chExt cx="0" cy="0"/>
        </a:xfrm>
      </p:grpSpPr>
      <p:sp>
        <p:nvSpPr>
          <p:cNvPr id="52" name="Google Shape;52;p1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11"/>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Google Shape;54;p11"/>
          <p:cNvSpPr txBox="1"/>
          <p:nvPr>
            <p:ph idx="1" type="body"/>
          </p:nvPr>
        </p:nvSpPr>
        <p:spPr>
          <a:xfrm>
            <a:off x="311700" y="3162000"/>
            <a:ext cx="85206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5" name="Google Shape;55;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p:nvPr/>
        </p:nvSpPr>
        <p:spPr>
          <a:xfrm flipH="1">
            <a:off x="7595938" y="4602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Google Shape;17;p3"/>
          <p:cNvSpPr/>
          <p:nvPr/>
        </p:nvSpPr>
        <p:spPr>
          <a:xfrm flipH="1" rot="10800000">
            <a:off x="466425" y="35583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Google Shape;18;p3"/>
          <p:cNvSpPr txBox="1"/>
          <p:nvPr>
            <p:ph type="title"/>
          </p:nvPr>
        </p:nvSpPr>
        <p:spPr>
          <a:xfrm>
            <a:off x="773700" y="1806450"/>
            <a:ext cx="7596600" cy="15306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Google Shape;23;p4"/>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sp>
        <p:nvSpPr>
          <p:cNvPr id="26" name="Google Shape;26;p5"/>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Google Shape;27;p5"/>
          <p:cNvSpPr txBox="1"/>
          <p:nvPr>
            <p:ph idx="1" type="body"/>
          </p:nvPr>
        </p:nvSpPr>
        <p:spPr>
          <a:xfrm>
            <a:off x="311700" y="1225225"/>
            <a:ext cx="3999900" cy="3354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2" type="body"/>
          </p:nvPr>
        </p:nvSpPr>
        <p:spPr>
          <a:xfrm>
            <a:off x="4832400" y="1225225"/>
            <a:ext cx="3999900" cy="3354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3" name="Shape 33"/>
        <p:cNvGrpSpPr/>
        <p:nvPr/>
      </p:nvGrpSpPr>
      <p:grpSpPr>
        <a:xfrm>
          <a:off x="0" y="0"/>
          <a:ext cx="0" cy="0"/>
          <a:chOff x="0" y="0"/>
          <a:chExt cx="0" cy="0"/>
        </a:xfrm>
      </p:grpSpPr>
      <p:sp>
        <p:nvSpPr>
          <p:cNvPr id="34" name="Google Shape;34;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Google Shape;35;p7"/>
          <p:cNvSpPr txBox="1"/>
          <p:nvPr>
            <p:ph idx="1" type="body"/>
          </p:nvPr>
        </p:nvSpPr>
        <p:spPr>
          <a:xfrm>
            <a:off x="311700" y="1399400"/>
            <a:ext cx="2808000" cy="27849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6" name="Google Shape;36;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7" name="Shape 37"/>
        <p:cNvGrpSpPr/>
        <p:nvPr/>
      </p:nvGrpSpPr>
      <p:grpSpPr>
        <a:xfrm>
          <a:off x="0" y="0"/>
          <a:ext cx="0" cy="0"/>
          <a:chOff x="0" y="0"/>
          <a:chExt cx="0" cy="0"/>
        </a:xfrm>
      </p:grpSpPr>
      <p:sp>
        <p:nvSpPr>
          <p:cNvPr id="38" name="Google Shape;38;p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8"/>
          <p:cNvSpPr txBox="1"/>
          <p:nvPr>
            <p:ph type="title"/>
          </p:nvPr>
        </p:nvSpPr>
        <p:spPr>
          <a:xfrm>
            <a:off x="490250" y="450150"/>
            <a:ext cx="5878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Google Shape;4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1" name="Shape 41"/>
        <p:cNvGrpSpPr/>
        <p:nvPr/>
      </p:nvGrpSpPr>
      <p:grpSpPr>
        <a:xfrm>
          <a:off x="0" y="0"/>
          <a:ext cx="0" cy="0"/>
          <a:chOff x="0" y="0"/>
          <a:chExt cx="0" cy="0"/>
        </a:xfrm>
      </p:grpSpPr>
      <p:sp>
        <p:nvSpPr>
          <p:cNvPr id="42" name="Google Shape;42;p9"/>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3" name="Google Shape;43;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Google Shape;44;p9"/>
          <p:cNvSpPr txBox="1"/>
          <p:nvPr>
            <p:ph type="title"/>
          </p:nvPr>
        </p:nvSpPr>
        <p:spPr>
          <a:xfrm>
            <a:off x="265500" y="929275"/>
            <a:ext cx="4045200" cy="1786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Google Shape;45;p9"/>
          <p:cNvSpPr txBox="1"/>
          <p:nvPr>
            <p:ph idx="1" type="subTitle"/>
          </p:nvPr>
        </p:nvSpPr>
        <p:spPr>
          <a:xfrm>
            <a:off x="265500" y="2769001"/>
            <a:ext cx="4045200" cy="1574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Google Shape;46;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7" name="Google Shape;47;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8" name="Shape 48"/>
        <p:cNvGrpSpPr/>
        <p:nvPr/>
      </p:nvGrpSpPr>
      <p:grpSpPr>
        <a:xfrm>
          <a:off x="0" y="0"/>
          <a:ext cx="0" cy="0"/>
          <a:chOff x="0" y="0"/>
          <a:chExt cx="0" cy="0"/>
        </a:xfrm>
      </p:grpSpPr>
      <p:sp>
        <p:nvSpPr>
          <p:cNvPr id="49" name="Google Shape;49;p10"/>
          <p:cNvSpPr txBox="1"/>
          <p:nvPr>
            <p:ph idx="1" type="body"/>
          </p:nvPr>
        </p:nvSpPr>
        <p:spPr>
          <a:xfrm>
            <a:off x="319500" y="42189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Google Shape;50;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lux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Google Shape;7;p1"/>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3"/>
          <p:cNvSpPr txBox="1"/>
          <p:nvPr>
            <p:ph type="ctrTitle"/>
          </p:nvPr>
        </p:nvSpPr>
        <p:spPr>
          <a:xfrm>
            <a:off x="3044700" y="1444255"/>
            <a:ext cx="3054600" cy="15372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Introduction to Criminal Justice</a:t>
            </a:r>
            <a:endParaRPr/>
          </a:p>
        </p:txBody>
      </p:sp>
      <p:sp>
        <p:nvSpPr>
          <p:cNvPr id="63" name="Google Shape;63;p13"/>
          <p:cNvSpPr txBox="1"/>
          <p:nvPr>
            <p:ph idx="1" type="subTitle"/>
          </p:nvPr>
        </p:nvSpPr>
        <p:spPr>
          <a:xfrm>
            <a:off x="1033200" y="3049425"/>
            <a:ext cx="6430500" cy="9090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Section 6.2:  Prisons</a:t>
            </a:r>
            <a:endParaRPr/>
          </a:p>
        </p:txBody>
      </p:sp>
      <p:sp>
        <p:nvSpPr>
          <p:cNvPr id="64" name="Google Shape;64;p13"/>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
        <p:nvSpPr>
          <p:cNvPr id="65" name="Google Shape;65;p1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2"/>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Did It Work?</a:t>
            </a:r>
            <a:endParaRPr/>
          </a:p>
        </p:txBody>
      </p:sp>
      <p:sp>
        <p:nvSpPr>
          <p:cNvPr id="127" name="Google Shape;127;p22"/>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By the middle of the nineteenth century, prospects for the penitentiary movement were grim. </a:t>
            </a:r>
            <a:endParaRPr/>
          </a:p>
          <a:p>
            <a:pPr indent="0" lvl="0" marL="0" rtl="0" algn="l">
              <a:spcBef>
                <a:spcPts val="1200"/>
              </a:spcBef>
              <a:spcAft>
                <a:spcPts val="1200"/>
              </a:spcAft>
              <a:buNone/>
            </a:pPr>
            <a:r>
              <a:rPr lang="en"/>
              <a:t>No evidence had been mustered to suggest that penitentiaries had any real impact on rehabilitation and recidivism.</a:t>
            </a:r>
            <a:endParaRPr/>
          </a:p>
        </p:txBody>
      </p:sp>
      <p:sp>
        <p:nvSpPr>
          <p:cNvPr id="128" name="Google Shape;128;p2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3"/>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The Lease System</a:t>
            </a:r>
            <a:endParaRPr/>
          </a:p>
        </p:txBody>
      </p:sp>
      <p:sp>
        <p:nvSpPr>
          <p:cNvPr id="134" name="Google Shape;134;p23"/>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Prisons in the South and West were quite different from those in the Northeast. </a:t>
            </a:r>
            <a:endParaRPr/>
          </a:p>
          <a:p>
            <a:pPr indent="0" lvl="0" marL="0" rtl="0" algn="l">
              <a:spcBef>
                <a:spcPts val="1200"/>
              </a:spcBef>
              <a:spcAft>
                <a:spcPts val="0"/>
              </a:spcAft>
              <a:buNone/>
            </a:pPr>
            <a:r>
              <a:rPr lang="en"/>
              <a:t>In the Deep South, the </a:t>
            </a:r>
            <a:r>
              <a:rPr b="1" lang="en"/>
              <a:t>lease system</a:t>
            </a:r>
            <a:r>
              <a:rPr lang="en"/>
              <a:t> developed. </a:t>
            </a:r>
            <a:endParaRPr/>
          </a:p>
          <a:p>
            <a:pPr indent="0" lvl="0" marL="0" rtl="0" algn="l">
              <a:spcBef>
                <a:spcPts val="1200"/>
              </a:spcBef>
              <a:spcAft>
                <a:spcPts val="0"/>
              </a:spcAft>
              <a:buNone/>
            </a:pPr>
            <a:r>
              <a:rPr lang="en"/>
              <a:t>Under the lease system, businesses negotiated with the state to exchange convict labor for the care of the inmates. </a:t>
            </a:r>
            <a:endParaRPr/>
          </a:p>
          <a:p>
            <a:pPr indent="0" lvl="0" marL="0" rtl="0" algn="l">
              <a:spcBef>
                <a:spcPts val="1200"/>
              </a:spcBef>
              <a:spcAft>
                <a:spcPts val="1200"/>
              </a:spcAft>
              <a:buNone/>
            </a:pPr>
            <a:r>
              <a:rPr lang="en"/>
              <a:t>Prisoners were primarily used for hard, manual labor, such as logging, cotton picking, and railroad construction. </a:t>
            </a:r>
            <a:endParaRPr/>
          </a:p>
        </p:txBody>
      </p:sp>
      <p:sp>
        <p:nvSpPr>
          <p:cNvPr id="135" name="Google Shape;135;p2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4"/>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Deplorable Conditions </a:t>
            </a:r>
            <a:endParaRPr/>
          </a:p>
        </p:txBody>
      </p:sp>
      <p:sp>
        <p:nvSpPr>
          <p:cNvPr id="141" name="Google Shape;141;p24"/>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Disillusionment with the penitentiary idea, combined with overcrowding and understaffing, led to deplorable prison conditions across the country by the middle of the nineteenth century. </a:t>
            </a:r>
            <a:endParaRPr/>
          </a:p>
          <a:p>
            <a:pPr indent="0" lvl="0" marL="0" rtl="0" algn="l">
              <a:spcBef>
                <a:spcPts val="1200"/>
              </a:spcBef>
              <a:spcAft>
                <a:spcPts val="1200"/>
              </a:spcAft>
              <a:buNone/>
            </a:pPr>
            <a:r>
              <a:rPr lang="en"/>
              <a:t>New York’s Sing Sing Prison was a noteworthy example of the brutality and corruption of that time.</a:t>
            </a:r>
            <a:endParaRPr/>
          </a:p>
        </p:txBody>
      </p:sp>
      <p:sp>
        <p:nvSpPr>
          <p:cNvPr id="142" name="Google Shape;142;p2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5"/>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The Reformatory Movement </a:t>
            </a:r>
            <a:endParaRPr/>
          </a:p>
        </p:txBody>
      </p:sp>
      <p:sp>
        <p:nvSpPr>
          <p:cNvPr id="148" name="Google Shape;148;p25"/>
          <p:cNvSpPr txBox="1"/>
          <p:nvPr>
            <p:ph idx="1" type="body"/>
          </p:nvPr>
        </p:nvSpPr>
        <p:spPr>
          <a:xfrm>
            <a:off x="387900" y="1305525"/>
            <a:ext cx="8368200" cy="3263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 new wave of reform achieved momentum in 1870 after a meeting of the National Prison Association (which would later become the American Correctional Association). </a:t>
            </a:r>
            <a:endParaRPr/>
          </a:p>
          <a:p>
            <a:pPr indent="0" lvl="0" marL="0" rtl="0" algn="l">
              <a:spcBef>
                <a:spcPts val="1200"/>
              </a:spcBef>
              <a:spcAft>
                <a:spcPts val="0"/>
              </a:spcAft>
              <a:buNone/>
            </a:pPr>
            <a:r>
              <a:rPr lang="en"/>
              <a:t>At this meeting held in Cincinnati, members issued a </a:t>
            </a:r>
            <a:r>
              <a:rPr b="1" lang="en"/>
              <a:t>Declaration of Principles</a:t>
            </a:r>
            <a:r>
              <a:rPr lang="en"/>
              <a:t>. </a:t>
            </a:r>
            <a:endParaRPr/>
          </a:p>
          <a:p>
            <a:pPr indent="0" lvl="0" marL="0" rtl="0" algn="l">
              <a:spcBef>
                <a:spcPts val="1200"/>
              </a:spcBef>
              <a:spcAft>
                <a:spcPts val="0"/>
              </a:spcAft>
              <a:buNone/>
            </a:pPr>
            <a:r>
              <a:rPr lang="en"/>
              <a:t>This document expressed the idea that prisons should be operated according to a philosophy that prisoners should be reformed, and that reform should be rewarded with release from confinement. </a:t>
            </a:r>
            <a:endParaRPr/>
          </a:p>
          <a:p>
            <a:pPr indent="0" lvl="0" marL="0" rtl="0" algn="l">
              <a:spcBef>
                <a:spcPts val="1200"/>
              </a:spcBef>
              <a:spcAft>
                <a:spcPts val="1200"/>
              </a:spcAft>
              <a:buNone/>
            </a:pPr>
            <a:r>
              <a:rPr lang="en"/>
              <a:t>This ushered in what has been called the Reformatory Movement.</a:t>
            </a:r>
            <a:endParaRPr/>
          </a:p>
        </p:txBody>
      </p:sp>
      <p:sp>
        <p:nvSpPr>
          <p:cNvPr id="149" name="Google Shape;149;p2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6"/>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The Elmira Reformatory</a:t>
            </a:r>
            <a:endParaRPr/>
          </a:p>
        </p:txBody>
      </p:sp>
      <p:sp>
        <p:nvSpPr>
          <p:cNvPr id="155" name="Google Shape;155;p26"/>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One of the earliest prisons to adopt this philosophy was the </a:t>
            </a:r>
            <a:r>
              <a:rPr b="1" lang="en"/>
              <a:t>Elmira Reformatory</a:t>
            </a:r>
            <a:r>
              <a:rPr lang="en"/>
              <a:t>, which was opened in 1876 under the leadership of </a:t>
            </a:r>
            <a:r>
              <a:rPr b="1" lang="en"/>
              <a:t>Zebulon Brockway</a:t>
            </a:r>
            <a:r>
              <a:rPr lang="en"/>
              <a:t>. </a:t>
            </a:r>
            <a:endParaRPr/>
          </a:p>
          <a:p>
            <a:pPr indent="0" lvl="0" marL="0" rtl="0" algn="l">
              <a:spcBef>
                <a:spcPts val="1200"/>
              </a:spcBef>
              <a:spcAft>
                <a:spcPts val="0"/>
              </a:spcAft>
              <a:buNone/>
            </a:pPr>
            <a:r>
              <a:rPr lang="en"/>
              <a:t>Brockway ran the reformatory in accordance with the idea that education was the key to inmate reform. </a:t>
            </a:r>
            <a:endParaRPr/>
          </a:p>
          <a:p>
            <a:pPr indent="0" lvl="0" marL="0" rtl="0" algn="l">
              <a:spcBef>
                <a:spcPts val="1200"/>
              </a:spcBef>
              <a:spcAft>
                <a:spcPts val="1200"/>
              </a:spcAft>
              <a:buNone/>
            </a:pPr>
            <a:r>
              <a:rPr lang="en"/>
              <a:t>Clear rules were articulated, and inmates that followed those rules were classified at higher levels of privilege.</a:t>
            </a:r>
            <a:endParaRPr/>
          </a:p>
        </p:txBody>
      </p:sp>
      <p:sp>
        <p:nvSpPr>
          <p:cNvPr id="156" name="Google Shape;156;p2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7"/>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The Mark System </a:t>
            </a:r>
            <a:endParaRPr/>
          </a:p>
        </p:txBody>
      </p:sp>
      <p:sp>
        <p:nvSpPr>
          <p:cNvPr id="162" name="Google Shape;162;p27"/>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Under this “mark” system, prisoners earned marks (credits) toward release. </a:t>
            </a:r>
            <a:endParaRPr/>
          </a:p>
          <a:p>
            <a:pPr indent="0" lvl="0" marL="0" rtl="0" algn="l">
              <a:spcBef>
                <a:spcPts val="1200"/>
              </a:spcBef>
              <a:spcAft>
                <a:spcPts val="0"/>
              </a:spcAft>
              <a:buNone/>
            </a:pPr>
            <a:r>
              <a:rPr lang="en"/>
              <a:t>The number of marks that an inmate was required to earn in order to be released was established according to the seriousness of the offense. </a:t>
            </a:r>
            <a:endParaRPr/>
          </a:p>
          <a:p>
            <a:pPr indent="0" lvl="0" marL="0" rtl="0" algn="l">
              <a:spcBef>
                <a:spcPts val="1200"/>
              </a:spcBef>
              <a:spcAft>
                <a:spcPts val="1200"/>
              </a:spcAft>
              <a:buNone/>
            </a:pPr>
            <a:r>
              <a:rPr lang="en"/>
              <a:t>This was a movement away from the doctrine of proportionality, and toward indeterminate sentences and community corrections.</a:t>
            </a:r>
            <a:endParaRPr/>
          </a:p>
        </p:txBody>
      </p:sp>
      <p:sp>
        <p:nvSpPr>
          <p:cNvPr id="163" name="Google Shape;163;p2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28"/>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The Rehabilitation Model</a:t>
            </a:r>
            <a:endParaRPr/>
          </a:p>
        </p:txBody>
      </p:sp>
      <p:sp>
        <p:nvSpPr>
          <p:cNvPr id="169" name="Google Shape;169;p28"/>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next major wave of corrections reform was known as the rehabilitation model, which achieved momentum during the 1930s. </a:t>
            </a:r>
            <a:endParaRPr/>
          </a:p>
          <a:p>
            <a:pPr indent="0" lvl="0" marL="0" rtl="0" algn="l">
              <a:spcBef>
                <a:spcPts val="1200"/>
              </a:spcBef>
              <a:spcAft>
                <a:spcPts val="0"/>
              </a:spcAft>
              <a:buNone/>
            </a:pPr>
            <a:r>
              <a:rPr lang="en"/>
              <a:t>This era was marked by public favor with psychology and other social and behavioral sciences. </a:t>
            </a:r>
            <a:endParaRPr/>
          </a:p>
          <a:p>
            <a:pPr indent="0" lvl="0" marL="0" rtl="0" algn="l">
              <a:spcBef>
                <a:spcPts val="1200"/>
              </a:spcBef>
              <a:spcAft>
                <a:spcPts val="1200"/>
              </a:spcAft>
              <a:buNone/>
            </a:pPr>
            <a:r>
              <a:rPr lang="en"/>
              <a:t>Ideas of punishment gave way to ideas of treatment, and optimistic reformers began attempts to rectify social and intellectual deficiencies that were the proximate causes of criminal activity.</a:t>
            </a:r>
            <a:endParaRPr/>
          </a:p>
        </p:txBody>
      </p:sp>
      <p:sp>
        <p:nvSpPr>
          <p:cNvPr id="170" name="Google Shape;170;p2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29"/>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The Medical Model </a:t>
            </a:r>
            <a:endParaRPr/>
          </a:p>
        </p:txBody>
      </p:sp>
      <p:sp>
        <p:nvSpPr>
          <p:cNvPr id="176" name="Google Shape;176;p29"/>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This was essentially a medical model in which criminality was a sort of disease that could be cured. </a:t>
            </a:r>
            <a:endParaRPr/>
          </a:p>
          <a:p>
            <a:pPr indent="0" lvl="0" marL="0" rtl="0" algn="l">
              <a:spcBef>
                <a:spcPts val="1200"/>
              </a:spcBef>
              <a:spcAft>
                <a:spcPts val="1200"/>
              </a:spcAft>
              <a:buNone/>
            </a:pPr>
            <a:r>
              <a:rPr lang="en"/>
              <a:t>This model held sway until the 1970s when rising crime rates and a changing prison population undermined public confidence.</a:t>
            </a:r>
            <a:endParaRPr/>
          </a:p>
        </p:txBody>
      </p:sp>
      <p:sp>
        <p:nvSpPr>
          <p:cNvPr id="177" name="Google Shape;177;p2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30"/>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The Crime Control Model</a:t>
            </a:r>
            <a:endParaRPr/>
          </a:p>
        </p:txBody>
      </p:sp>
      <p:sp>
        <p:nvSpPr>
          <p:cNvPr id="183" name="Google Shape;183;p30"/>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After the belief that “nothing works” became popular, the crime control model became the dominate paradigm of corrections in the United States. </a:t>
            </a:r>
            <a:endParaRPr/>
          </a:p>
          <a:p>
            <a:pPr indent="0" lvl="0" marL="0" rtl="0" algn="l">
              <a:spcBef>
                <a:spcPts val="1200"/>
              </a:spcBef>
              <a:spcAft>
                <a:spcPts val="0"/>
              </a:spcAft>
              <a:buNone/>
            </a:pPr>
            <a:r>
              <a:rPr lang="en"/>
              <a:t>The model attacked the rehabilitative model as being “soft on crime.” </a:t>
            </a:r>
            <a:endParaRPr/>
          </a:p>
          <a:p>
            <a:pPr indent="0" lvl="0" marL="0" rtl="0" algn="l">
              <a:spcBef>
                <a:spcPts val="1200"/>
              </a:spcBef>
              <a:spcAft>
                <a:spcPts val="0"/>
              </a:spcAft>
              <a:buNone/>
            </a:pPr>
            <a:r>
              <a:rPr lang="en"/>
              <a:t>“Get tough” policies became the norm throughout the 1980s and 1990s, and lengthy prison sentences became common. </a:t>
            </a:r>
            <a:endParaRPr/>
          </a:p>
          <a:p>
            <a:pPr indent="0" lvl="0" marL="0" rtl="0" algn="l">
              <a:spcBef>
                <a:spcPts val="1200"/>
              </a:spcBef>
              <a:spcAft>
                <a:spcPts val="1200"/>
              </a:spcAft>
              <a:buNone/>
            </a:pPr>
            <a:r>
              <a:rPr lang="en"/>
              <a:t>The aftermath of this has been a dramatic increase in prison populations and a corresponding increase in corrections expenditures.</a:t>
            </a:r>
            <a:endParaRPr/>
          </a:p>
        </p:txBody>
      </p:sp>
      <p:sp>
        <p:nvSpPr>
          <p:cNvPr id="184" name="Google Shape;184;p3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31"/>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Reform Still Needed </a:t>
            </a:r>
            <a:endParaRPr/>
          </a:p>
        </p:txBody>
      </p:sp>
      <p:sp>
        <p:nvSpPr>
          <p:cNvPr id="190" name="Google Shape;190;p31"/>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Those expenditures have reached the point that many states can no longer sustain their departments of correction. </a:t>
            </a:r>
            <a:endParaRPr/>
          </a:p>
          <a:p>
            <a:pPr indent="0" lvl="0" marL="0" rtl="0" algn="l">
              <a:spcBef>
                <a:spcPts val="1200"/>
              </a:spcBef>
              <a:spcAft>
                <a:spcPts val="0"/>
              </a:spcAft>
              <a:buNone/>
            </a:pPr>
            <a:r>
              <a:rPr lang="en"/>
              <a:t>The pendulum seems to be swinging back toward a rehabilitative model, with an emphasis on community corrections. </a:t>
            </a:r>
            <a:endParaRPr/>
          </a:p>
          <a:p>
            <a:pPr indent="0" lvl="0" marL="0" rtl="0" algn="l">
              <a:spcBef>
                <a:spcPts val="1200"/>
              </a:spcBef>
              <a:spcAft>
                <a:spcPts val="1200"/>
              </a:spcAft>
              <a:buNone/>
            </a:pPr>
            <a:r>
              <a:rPr lang="en"/>
              <a:t>While the community model has existed parallel to the crime control model for many years, it seems to be growing in prominence.</a:t>
            </a:r>
            <a:endParaRPr/>
          </a:p>
        </p:txBody>
      </p:sp>
      <p:sp>
        <p:nvSpPr>
          <p:cNvPr id="191" name="Google Shape;191;p3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4"/>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Assessment </a:t>
            </a:r>
            <a:endParaRPr/>
          </a:p>
        </p:txBody>
      </p:sp>
      <p:sp>
        <p:nvSpPr>
          <p:cNvPr id="71" name="Google Shape;71;p14"/>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As inmates enter a prison system after sentencing, they are typically assessed at a classification or reception facility based on </a:t>
            </a:r>
            <a:endParaRPr/>
          </a:p>
          <a:p>
            <a:pPr indent="-342900" lvl="0" marL="457200" rtl="0" algn="l">
              <a:spcBef>
                <a:spcPts val="1200"/>
              </a:spcBef>
              <a:spcAft>
                <a:spcPts val="0"/>
              </a:spcAft>
              <a:buSzPts val="1800"/>
              <a:buChar char="●"/>
            </a:pPr>
            <a:r>
              <a:rPr lang="en"/>
              <a:t>the nature of their crime</a:t>
            </a:r>
            <a:endParaRPr/>
          </a:p>
          <a:p>
            <a:pPr indent="-342900" lvl="0" marL="457200" rtl="0" algn="l">
              <a:spcBef>
                <a:spcPts val="0"/>
              </a:spcBef>
              <a:spcAft>
                <a:spcPts val="0"/>
              </a:spcAft>
              <a:buSzPts val="1800"/>
              <a:buChar char="●"/>
            </a:pPr>
            <a:r>
              <a:rPr lang="en"/>
              <a:t>criminal history</a:t>
            </a:r>
            <a:endParaRPr/>
          </a:p>
          <a:p>
            <a:pPr indent="-342900" lvl="0" marL="457200" rtl="0" algn="l">
              <a:spcBef>
                <a:spcPts val="0"/>
              </a:spcBef>
              <a:spcAft>
                <a:spcPts val="0"/>
              </a:spcAft>
              <a:buSzPts val="1800"/>
              <a:buChar char="●"/>
            </a:pPr>
            <a:r>
              <a:rPr lang="en"/>
              <a:t>escape risk</a:t>
            </a:r>
            <a:endParaRPr/>
          </a:p>
          <a:p>
            <a:pPr indent="-342900" lvl="0" marL="457200" rtl="0" algn="l">
              <a:spcBef>
                <a:spcPts val="0"/>
              </a:spcBef>
              <a:spcAft>
                <a:spcPts val="0"/>
              </a:spcAft>
              <a:buSzPts val="1800"/>
              <a:buChar char="●"/>
            </a:pPr>
            <a:r>
              <a:rPr lang="en"/>
              <a:t>health needs</a:t>
            </a:r>
            <a:endParaRPr/>
          </a:p>
          <a:p>
            <a:pPr indent="-342900" lvl="0" marL="457200" rtl="0" algn="l">
              <a:spcBef>
                <a:spcPts val="0"/>
              </a:spcBef>
              <a:spcAft>
                <a:spcPts val="0"/>
              </a:spcAft>
              <a:buSzPts val="1800"/>
              <a:buChar char="●"/>
            </a:pPr>
            <a:r>
              <a:rPr lang="en"/>
              <a:t>any behavioral issues that must be addressed</a:t>
            </a:r>
            <a:endParaRPr/>
          </a:p>
        </p:txBody>
      </p:sp>
      <p:sp>
        <p:nvSpPr>
          <p:cNvPr id="72" name="Google Shape;72;p1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32"/>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Prison Classifications </a:t>
            </a:r>
            <a:endParaRPr/>
          </a:p>
        </p:txBody>
      </p:sp>
      <p:sp>
        <p:nvSpPr>
          <p:cNvPr id="197" name="Google Shape;197;p32"/>
          <p:cNvSpPr txBox="1"/>
          <p:nvPr>
            <p:ph idx="1" type="body"/>
          </p:nvPr>
        </p:nvSpPr>
        <p:spPr>
          <a:xfrm>
            <a:off x="387900" y="1248488"/>
            <a:ext cx="8368200" cy="3320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Prisons in the United States today are usually distinguished by custody levels. </a:t>
            </a:r>
            <a:endParaRPr/>
          </a:p>
          <a:p>
            <a:pPr indent="0" lvl="0" marL="0" rtl="0" algn="l">
              <a:spcBef>
                <a:spcPts val="1200"/>
              </a:spcBef>
              <a:spcAft>
                <a:spcPts val="0"/>
              </a:spcAft>
              <a:buNone/>
            </a:pPr>
            <a:r>
              <a:rPr b="1" lang="en"/>
              <a:t>Super-maximum-security prisons</a:t>
            </a:r>
            <a:r>
              <a:rPr lang="en"/>
              <a:t> (Super Max) are used to house the most violent and most escape-prone inmates. </a:t>
            </a:r>
            <a:endParaRPr/>
          </a:p>
          <a:p>
            <a:pPr indent="0" lvl="0" marL="0" rtl="0" algn="l">
              <a:spcBef>
                <a:spcPts val="1200"/>
              </a:spcBef>
              <a:spcAft>
                <a:spcPts val="0"/>
              </a:spcAft>
              <a:buNone/>
            </a:pPr>
            <a:r>
              <a:rPr lang="en"/>
              <a:t>These institutions are characterized by almost no inmate mobility within the facility, and fortress-like security measures. </a:t>
            </a:r>
            <a:endParaRPr/>
          </a:p>
          <a:p>
            <a:pPr indent="0" lvl="0" marL="0" rtl="0" algn="l">
              <a:spcBef>
                <a:spcPts val="1200"/>
              </a:spcBef>
              <a:spcAft>
                <a:spcPts val="0"/>
              </a:spcAft>
              <a:buNone/>
            </a:pPr>
            <a:r>
              <a:rPr lang="en"/>
              <a:t>This type of facility is very expensive to build and operate. </a:t>
            </a:r>
            <a:endParaRPr/>
          </a:p>
          <a:p>
            <a:pPr indent="0" lvl="0" marL="0" rtl="0" algn="l">
              <a:spcBef>
                <a:spcPts val="1200"/>
              </a:spcBef>
              <a:spcAft>
                <a:spcPts val="1200"/>
              </a:spcAft>
              <a:buNone/>
            </a:pPr>
            <a:r>
              <a:rPr lang="en"/>
              <a:t>The first such prison was the notorious federal prison </a:t>
            </a:r>
            <a:r>
              <a:rPr b="1" lang="en"/>
              <a:t>Alcatraz</a:t>
            </a:r>
            <a:r>
              <a:rPr lang="en"/>
              <a:t>, built by the Federal Bureau of Prisons in 1934.</a:t>
            </a:r>
            <a:endParaRPr/>
          </a:p>
        </p:txBody>
      </p:sp>
      <p:sp>
        <p:nvSpPr>
          <p:cNvPr id="198" name="Google Shape;198;p3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33"/>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Maximum-security Prisons</a:t>
            </a:r>
            <a:endParaRPr/>
          </a:p>
        </p:txBody>
      </p:sp>
      <p:sp>
        <p:nvSpPr>
          <p:cNvPr id="204" name="Google Shape;204;p33"/>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Maximum-security prisons are fortresses that house the most dangerous prisoners. </a:t>
            </a:r>
            <a:endParaRPr/>
          </a:p>
          <a:p>
            <a:pPr indent="0" lvl="0" marL="0" rtl="0" algn="l">
              <a:spcBef>
                <a:spcPts val="1200"/>
              </a:spcBef>
              <a:spcAft>
                <a:spcPts val="0"/>
              </a:spcAft>
              <a:buNone/>
            </a:pPr>
            <a:r>
              <a:rPr lang="en"/>
              <a:t>Only 20% of the prisons in the United States are labeled as maximum security, but, because of their size, they hold about 33% of the inmates in custody. </a:t>
            </a:r>
            <a:endParaRPr/>
          </a:p>
          <a:p>
            <a:pPr indent="0" lvl="0" marL="0" rtl="0" algn="l">
              <a:spcBef>
                <a:spcPts val="1200"/>
              </a:spcBef>
              <a:spcAft>
                <a:spcPts val="1200"/>
              </a:spcAft>
              <a:buNone/>
            </a:pPr>
            <a:r>
              <a:rPr lang="en"/>
              <a:t>Because super-max prisons are relatively rare, maximum-security facilities hold the vast majority of America’s dangerous convicts. </a:t>
            </a:r>
            <a:endParaRPr/>
          </a:p>
        </p:txBody>
      </p:sp>
      <p:sp>
        <p:nvSpPr>
          <p:cNvPr id="205" name="Google Shape;205;p3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34"/>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Maximum Security Characteristics </a:t>
            </a:r>
            <a:endParaRPr/>
          </a:p>
        </p:txBody>
      </p:sp>
      <p:sp>
        <p:nvSpPr>
          <p:cNvPr id="211" name="Google Shape;211;p34"/>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These facilities are characterized by very low levels of inmate mobility, and extensive physical security measures. </a:t>
            </a:r>
            <a:endParaRPr/>
          </a:p>
          <a:p>
            <a:pPr indent="0" lvl="0" marL="0" rtl="0" algn="l">
              <a:spcBef>
                <a:spcPts val="1200"/>
              </a:spcBef>
              <a:spcAft>
                <a:spcPts val="0"/>
              </a:spcAft>
              <a:buNone/>
            </a:pPr>
            <a:r>
              <a:rPr lang="en"/>
              <a:t>Tall walls and fences are common features, usually topped with razor wire. </a:t>
            </a:r>
            <a:endParaRPr/>
          </a:p>
          <a:p>
            <a:pPr indent="0" lvl="0" marL="0" rtl="0" algn="l">
              <a:spcBef>
                <a:spcPts val="1200"/>
              </a:spcBef>
              <a:spcAft>
                <a:spcPts val="0"/>
              </a:spcAft>
              <a:buNone/>
            </a:pPr>
            <a:r>
              <a:rPr lang="en"/>
              <a:t>Watchtowers staffed by officers armed with rifles are common as well. </a:t>
            </a:r>
            <a:endParaRPr/>
          </a:p>
          <a:p>
            <a:pPr indent="0" lvl="0" marL="0" rtl="0" algn="l">
              <a:spcBef>
                <a:spcPts val="1200"/>
              </a:spcBef>
              <a:spcAft>
                <a:spcPts val="0"/>
              </a:spcAft>
              <a:buNone/>
            </a:pPr>
            <a:r>
              <a:rPr lang="en"/>
              <a:t>Security lighting and video cameras are almost universal features.</a:t>
            </a:r>
            <a:endParaRPr/>
          </a:p>
          <a:p>
            <a:pPr indent="0" lvl="0" marL="0" rtl="0" algn="l">
              <a:spcBef>
                <a:spcPts val="1200"/>
              </a:spcBef>
              <a:spcAft>
                <a:spcPts val="1200"/>
              </a:spcAft>
              <a:buNone/>
            </a:pPr>
            <a:r>
              <a:t/>
            </a:r>
            <a:endParaRPr/>
          </a:p>
        </p:txBody>
      </p:sp>
      <p:sp>
        <p:nvSpPr>
          <p:cNvPr id="212" name="Google Shape;212;p3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35"/>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Death Row</a:t>
            </a:r>
            <a:endParaRPr/>
          </a:p>
        </p:txBody>
      </p:sp>
      <p:sp>
        <p:nvSpPr>
          <p:cNvPr id="218" name="Google Shape;218;p35"/>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States that use the death penalty usually place death row inside a maximum-security facility. </a:t>
            </a:r>
            <a:endParaRPr/>
          </a:p>
          <a:p>
            <a:pPr indent="0" lvl="0" marL="0" rtl="0" algn="l">
              <a:spcBef>
                <a:spcPts val="1200"/>
              </a:spcBef>
              <a:spcAft>
                <a:spcPts val="0"/>
              </a:spcAft>
              <a:buNone/>
            </a:pPr>
            <a:r>
              <a:rPr lang="en"/>
              <a:t>These areas are usually segregated from the general population, and extra security measures are put in place. </a:t>
            </a:r>
            <a:endParaRPr/>
          </a:p>
          <a:p>
            <a:pPr indent="0" lvl="0" marL="0" rtl="0" algn="l">
              <a:spcBef>
                <a:spcPts val="1200"/>
              </a:spcBef>
              <a:spcAft>
                <a:spcPts val="1200"/>
              </a:spcAft>
              <a:buNone/>
            </a:pPr>
            <a:r>
              <a:rPr lang="en"/>
              <a:t>Death row is often regarded as a prison within a prison, often having different staff and procedures than the rest of the facility.</a:t>
            </a:r>
            <a:endParaRPr/>
          </a:p>
        </p:txBody>
      </p:sp>
      <p:sp>
        <p:nvSpPr>
          <p:cNvPr id="219" name="Google Shape;219;p3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36"/>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Medium-security Prisons</a:t>
            </a:r>
            <a:endParaRPr/>
          </a:p>
        </p:txBody>
      </p:sp>
      <p:sp>
        <p:nvSpPr>
          <p:cNvPr id="225" name="Google Shape;225;p36"/>
          <p:cNvSpPr txBox="1"/>
          <p:nvPr>
            <p:ph idx="1" type="body"/>
          </p:nvPr>
        </p:nvSpPr>
        <p:spPr>
          <a:xfrm>
            <a:off x="387900" y="1264226"/>
            <a:ext cx="8368200" cy="3509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Medium-security prisons use a series of fences or walls to hold prisoners that, while still considered dangerous, are less of a threat than maximum-security prisoners. </a:t>
            </a:r>
            <a:endParaRPr/>
          </a:p>
          <a:p>
            <a:pPr indent="0" lvl="0" marL="0" rtl="0" algn="l">
              <a:spcBef>
                <a:spcPts val="1200"/>
              </a:spcBef>
              <a:spcAft>
                <a:spcPts val="0"/>
              </a:spcAft>
              <a:buNone/>
            </a:pPr>
            <a:r>
              <a:rPr lang="en"/>
              <a:t>The physical security measures placed in these facilities are often as tight as for maximum-security institutions. </a:t>
            </a:r>
            <a:endParaRPr/>
          </a:p>
          <a:p>
            <a:pPr indent="0" lvl="0" marL="0" rtl="0" algn="l">
              <a:spcBef>
                <a:spcPts val="1200"/>
              </a:spcBef>
              <a:spcAft>
                <a:spcPts val="0"/>
              </a:spcAft>
              <a:buNone/>
            </a:pPr>
            <a:r>
              <a:rPr lang="en"/>
              <a:t>The major difference is that medium-security facilities offer more inmate mobility, which translates into more treatment and work options. </a:t>
            </a:r>
            <a:endParaRPr/>
          </a:p>
          <a:p>
            <a:pPr indent="0" lvl="0" marL="0" rtl="0" algn="l">
              <a:spcBef>
                <a:spcPts val="1200"/>
              </a:spcBef>
              <a:spcAft>
                <a:spcPts val="1200"/>
              </a:spcAft>
              <a:buNone/>
            </a:pPr>
            <a:r>
              <a:rPr lang="en"/>
              <a:t>These institutions are most likely to engage inmates in industrial work, such as the printing of license plates for the State.</a:t>
            </a:r>
            <a:endParaRPr/>
          </a:p>
        </p:txBody>
      </p:sp>
      <p:sp>
        <p:nvSpPr>
          <p:cNvPr id="226" name="Google Shape;226;p3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37"/>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Minimum-security Prisons</a:t>
            </a:r>
            <a:endParaRPr/>
          </a:p>
        </p:txBody>
      </p:sp>
      <p:sp>
        <p:nvSpPr>
          <p:cNvPr id="232" name="Google Shape;232;p37"/>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Minimum-security prisons are institutions that usually do not have walls and armed security. </a:t>
            </a:r>
            <a:endParaRPr/>
          </a:p>
          <a:p>
            <a:pPr indent="0" lvl="0" marL="0" rtl="0" algn="l">
              <a:spcBef>
                <a:spcPts val="1200"/>
              </a:spcBef>
              <a:spcAft>
                <a:spcPts val="0"/>
              </a:spcAft>
              <a:buNone/>
            </a:pPr>
            <a:r>
              <a:rPr lang="en"/>
              <a:t>Prisoners housed in minimum-security prisons are considered to be nonviolent and represent a very small escape risk. </a:t>
            </a:r>
            <a:endParaRPr/>
          </a:p>
          <a:p>
            <a:pPr indent="0" lvl="0" marL="0" rtl="0" algn="l">
              <a:spcBef>
                <a:spcPts val="1200"/>
              </a:spcBef>
              <a:spcAft>
                <a:spcPts val="1200"/>
              </a:spcAft>
              <a:buNone/>
            </a:pPr>
            <a:r>
              <a:rPr lang="en"/>
              <a:t>Most of these institutions have far more programs for inmates, both inside the prison and outside in the community.</a:t>
            </a:r>
            <a:endParaRPr/>
          </a:p>
        </p:txBody>
      </p:sp>
      <p:sp>
        <p:nvSpPr>
          <p:cNvPr id="233" name="Google Shape;233;p3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38"/>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Minimum Security Differences</a:t>
            </a:r>
            <a:endParaRPr/>
          </a:p>
        </p:txBody>
      </p:sp>
      <p:sp>
        <p:nvSpPr>
          <p:cNvPr id="239" name="Google Shape;239;p38"/>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Part of the difference in inmate rights and privileges stems from the fact that most inmates in minimum-security facilities are “short timers”--they are scheduled for release soon. </a:t>
            </a:r>
            <a:endParaRPr/>
          </a:p>
          <a:p>
            <a:pPr indent="0" lvl="0" marL="0" rtl="0" algn="l">
              <a:spcBef>
                <a:spcPts val="1200"/>
              </a:spcBef>
              <a:spcAft>
                <a:spcPts val="0"/>
              </a:spcAft>
              <a:buNone/>
            </a:pPr>
            <a:r>
              <a:rPr lang="en"/>
              <a:t>The idea is to make the often problematic transition from prison to the community go more smoothly. </a:t>
            </a:r>
            <a:endParaRPr/>
          </a:p>
          <a:p>
            <a:pPr indent="0" lvl="0" marL="0" rtl="0" algn="l">
              <a:spcBef>
                <a:spcPts val="1200"/>
              </a:spcBef>
              <a:spcAft>
                <a:spcPts val="1200"/>
              </a:spcAft>
              <a:buNone/>
            </a:pPr>
            <a:r>
              <a:rPr lang="en"/>
              <a:t>Inmates in these facilities may be assigned there initially, or they may have worked their way down from higher security levels through good behavior and an approaching release date.</a:t>
            </a:r>
            <a:endParaRPr/>
          </a:p>
        </p:txBody>
      </p:sp>
      <p:sp>
        <p:nvSpPr>
          <p:cNvPr id="240" name="Google Shape;240;p3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39"/>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Women’s Prisons</a:t>
            </a:r>
            <a:endParaRPr/>
          </a:p>
        </p:txBody>
      </p:sp>
      <p:sp>
        <p:nvSpPr>
          <p:cNvPr id="246" name="Google Shape;246;p39"/>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Women are most often housed in women’s prisons. </a:t>
            </a:r>
            <a:endParaRPr/>
          </a:p>
          <a:p>
            <a:pPr indent="0" lvl="0" marL="0" rtl="0" algn="l">
              <a:spcBef>
                <a:spcPts val="1200"/>
              </a:spcBef>
              <a:spcAft>
                <a:spcPts val="0"/>
              </a:spcAft>
              <a:buNone/>
            </a:pPr>
            <a:r>
              <a:rPr lang="en"/>
              <a:t>These are distinguished along the same lines as male institutions. </a:t>
            </a:r>
            <a:endParaRPr/>
          </a:p>
          <a:p>
            <a:pPr indent="0" lvl="0" marL="0" rtl="0" algn="l">
              <a:spcBef>
                <a:spcPts val="1200"/>
              </a:spcBef>
              <a:spcAft>
                <a:spcPts val="0"/>
              </a:spcAft>
              <a:buNone/>
            </a:pPr>
            <a:r>
              <a:rPr lang="en"/>
              <a:t>These institutions tend to be smaller than their male counterparts are, and there are far fewer of them. </a:t>
            </a:r>
            <a:endParaRPr/>
          </a:p>
          <a:p>
            <a:pPr indent="0" lvl="0" marL="0" rtl="0" algn="l">
              <a:spcBef>
                <a:spcPts val="1200"/>
              </a:spcBef>
              <a:spcAft>
                <a:spcPts val="1200"/>
              </a:spcAft>
              <a:buNone/>
            </a:pPr>
            <a:r>
              <a:t/>
            </a:r>
            <a:endParaRPr/>
          </a:p>
        </p:txBody>
      </p:sp>
      <p:sp>
        <p:nvSpPr>
          <p:cNvPr id="247" name="Google Shape;247;p3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40"/>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Gender Differences </a:t>
            </a:r>
            <a:endParaRPr/>
          </a:p>
        </p:txBody>
      </p:sp>
      <p:sp>
        <p:nvSpPr>
          <p:cNvPr id="253" name="Google Shape;253;p40"/>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Women do not tend to be as violent as men are, and this is reflected in what they are incarcerated for. </a:t>
            </a:r>
            <a:endParaRPr/>
          </a:p>
          <a:p>
            <a:pPr indent="0" lvl="0" marL="0" rtl="0" algn="l">
              <a:spcBef>
                <a:spcPts val="1200"/>
              </a:spcBef>
              <a:spcAft>
                <a:spcPts val="0"/>
              </a:spcAft>
              <a:buNone/>
            </a:pPr>
            <a:r>
              <a:rPr lang="en"/>
              <a:t>The majority of female inmates are incarcerated for drug offenses. </a:t>
            </a:r>
            <a:endParaRPr/>
          </a:p>
          <a:p>
            <a:pPr indent="0" lvl="0" marL="0" rtl="0" algn="l">
              <a:spcBef>
                <a:spcPts val="1200"/>
              </a:spcBef>
              <a:spcAft>
                <a:spcPts val="0"/>
              </a:spcAft>
              <a:buNone/>
            </a:pPr>
            <a:r>
              <a:rPr lang="en"/>
              <a:t>Inmate turnover tends to be higher in women’s prisons because they tend to receive shorter sentences.</a:t>
            </a:r>
            <a:endParaRPr/>
          </a:p>
          <a:p>
            <a:pPr indent="0" lvl="0" marL="0" rtl="0" algn="l">
              <a:spcBef>
                <a:spcPts val="1200"/>
              </a:spcBef>
              <a:spcAft>
                <a:spcPts val="1200"/>
              </a:spcAft>
              <a:buNone/>
            </a:pPr>
            <a:r>
              <a:t/>
            </a:r>
            <a:endParaRPr/>
          </a:p>
        </p:txBody>
      </p:sp>
      <p:sp>
        <p:nvSpPr>
          <p:cNvPr id="254" name="Google Shape;254;p4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41"/>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Gender Segregation</a:t>
            </a:r>
            <a:endParaRPr/>
          </a:p>
        </p:txBody>
      </p:sp>
      <p:sp>
        <p:nvSpPr>
          <p:cNvPr id="260" name="Google Shape;260;p41"/>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 few states operate coeducational prisons where both male and female inmates live together. </a:t>
            </a:r>
            <a:endParaRPr/>
          </a:p>
          <a:p>
            <a:pPr indent="0" lvl="0" marL="0" rtl="0" algn="l">
              <a:spcBef>
                <a:spcPts val="1200"/>
              </a:spcBef>
              <a:spcAft>
                <a:spcPts val="0"/>
              </a:spcAft>
              <a:buNone/>
            </a:pPr>
            <a:r>
              <a:rPr lang="en"/>
              <a:t>The reason for this is that administrators believe that a more normal social environment will better facilitate the eventual reintegration of both sexes into society. </a:t>
            </a:r>
            <a:endParaRPr/>
          </a:p>
          <a:p>
            <a:pPr indent="0" lvl="0" marL="0" rtl="0" algn="l">
              <a:spcBef>
                <a:spcPts val="1200"/>
              </a:spcBef>
              <a:spcAft>
                <a:spcPts val="1200"/>
              </a:spcAft>
              <a:buNone/>
            </a:pPr>
            <a:r>
              <a:rPr lang="en"/>
              <a:t>The fear of predation by adult male offenders keeps most facilities segregated by gender.</a:t>
            </a:r>
            <a:endParaRPr/>
          </a:p>
        </p:txBody>
      </p:sp>
      <p:sp>
        <p:nvSpPr>
          <p:cNvPr id="261" name="Google Shape;261;p4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5"/>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Goals of Assessment </a:t>
            </a:r>
            <a:endParaRPr/>
          </a:p>
        </p:txBody>
      </p:sp>
      <p:sp>
        <p:nvSpPr>
          <p:cNvPr id="78" name="Google Shape;78;p15"/>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goal of these assessments is to determine the dangerousness of the offender and the viability of various treatment options. </a:t>
            </a:r>
            <a:endParaRPr/>
          </a:p>
          <a:p>
            <a:pPr indent="0" lvl="0" marL="0" rtl="0" algn="l">
              <a:spcBef>
                <a:spcPts val="1200"/>
              </a:spcBef>
              <a:spcAft>
                <a:spcPts val="0"/>
              </a:spcAft>
              <a:buNone/>
            </a:pPr>
            <a:r>
              <a:rPr lang="en"/>
              <a:t>Based on the assessment results, prison personnel will assign the offender to a particular prison facility.</a:t>
            </a:r>
            <a:endParaRPr/>
          </a:p>
          <a:p>
            <a:pPr indent="0" lvl="0" marL="0" rtl="0" algn="l">
              <a:spcBef>
                <a:spcPts val="1200"/>
              </a:spcBef>
              <a:spcAft>
                <a:spcPts val="0"/>
              </a:spcAft>
              <a:buNone/>
            </a:pPr>
            <a:r>
              <a:rPr lang="en"/>
              <a:t>The primary concern when assigning an inmate to a facility is safety, followed by practical concerns about bed space. </a:t>
            </a:r>
            <a:endParaRPr/>
          </a:p>
          <a:p>
            <a:pPr indent="0" lvl="0" marL="0" rtl="0" algn="l">
              <a:spcBef>
                <a:spcPts val="1200"/>
              </a:spcBef>
              <a:spcAft>
                <a:spcPts val="0"/>
              </a:spcAft>
              <a:buNone/>
            </a:pPr>
            <a:r>
              <a:rPr lang="en"/>
              <a:t>The needs of the inmate are also considered in the process.</a:t>
            </a:r>
            <a:endParaRPr/>
          </a:p>
          <a:p>
            <a:pPr indent="0" lvl="0" marL="0" rtl="0" algn="l">
              <a:spcBef>
                <a:spcPts val="1200"/>
              </a:spcBef>
              <a:spcAft>
                <a:spcPts val="1200"/>
              </a:spcAft>
              <a:buNone/>
            </a:pPr>
            <a:r>
              <a:t/>
            </a:r>
            <a:endParaRPr/>
          </a:p>
        </p:txBody>
      </p:sp>
      <p:sp>
        <p:nvSpPr>
          <p:cNvPr id="79" name="Google Shape;79;p1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42"/>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Private Prisons</a:t>
            </a:r>
            <a:endParaRPr/>
          </a:p>
        </p:txBody>
      </p:sp>
      <p:sp>
        <p:nvSpPr>
          <p:cNvPr id="267" name="Google Shape;267;p42"/>
          <p:cNvSpPr txBox="1"/>
          <p:nvPr>
            <p:ph idx="1" type="body"/>
          </p:nvPr>
        </p:nvSpPr>
        <p:spPr>
          <a:xfrm>
            <a:off x="387900" y="1252425"/>
            <a:ext cx="8368200" cy="3552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In the recent past, the dramatic growth in prison populations led to the emergence of </a:t>
            </a:r>
            <a:r>
              <a:rPr b="1" lang="en"/>
              <a:t>private prisons.</a:t>
            </a:r>
            <a:r>
              <a:rPr lang="en"/>
              <a:t> </a:t>
            </a:r>
            <a:endParaRPr/>
          </a:p>
          <a:p>
            <a:pPr indent="0" lvl="0" marL="0" rtl="0" algn="l">
              <a:spcBef>
                <a:spcPts val="1200"/>
              </a:spcBef>
              <a:spcAft>
                <a:spcPts val="0"/>
              </a:spcAft>
              <a:buNone/>
            </a:pPr>
            <a:r>
              <a:rPr lang="en"/>
              <a:t>Private organizations claimed that they could own and operate prisons more efficiently than government agencies can. </a:t>
            </a:r>
            <a:endParaRPr/>
          </a:p>
          <a:p>
            <a:pPr indent="0" lvl="0" marL="0" rtl="0" algn="l">
              <a:spcBef>
                <a:spcPts val="1200"/>
              </a:spcBef>
              <a:spcAft>
                <a:spcPts val="0"/>
              </a:spcAft>
              <a:buNone/>
            </a:pPr>
            <a:r>
              <a:rPr lang="en"/>
              <a:t>The </a:t>
            </a:r>
            <a:r>
              <a:rPr b="1" lang="en"/>
              <a:t>Corrections Corporation of America</a:t>
            </a:r>
            <a:r>
              <a:rPr lang="en"/>
              <a:t> is the largest commercial operator of jails and prisons in the United States. </a:t>
            </a:r>
            <a:endParaRPr/>
          </a:p>
          <a:p>
            <a:pPr indent="0" lvl="0" marL="0" rtl="0" algn="l">
              <a:spcBef>
                <a:spcPts val="1200"/>
              </a:spcBef>
              <a:spcAft>
                <a:spcPts val="1200"/>
              </a:spcAft>
              <a:buNone/>
            </a:pPr>
            <a:r>
              <a:rPr lang="en"/>
              <a:t>The popularity of the idea has waned in recent years, mostly due to legal liability issues and a failure to realize the huge savings promised by the private corporations.</a:t>
            </a:r>
            <a:endParaRPr/>
          </a:p>
        </p:txBody>
      </p:sp>
      <p:sp>
        <p:nvSpPr>
          <p:cNvPr id="268" name="Google Shape;268;p4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43"/>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Special Populations</a:t>
            </a:r>
            <a:endParaRPr/>
          </a:p>
        </p:txBody>
      </p:sp>
      <p:sp>
        <p:nvSpPr>
          <p:cNvPr id="274" name="Google Shape;274;p43"/>
          <p:cNvSpPr txBox="1"/>
          <p:nvPr>
            <p:ph idx="1" type="body"/>
          </p:nvPr>
        </p:nvSpPr>
        <p:spPr>
          <a:xfrm>
            <a:off x="387900" y="1244550"/>
            <a:ext cx="8368200" cy="3521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 major problem affecting the operation of prisons in the United States is what is known as special populations. </a:t>
            </a:r>
            <a:endParaRPr/>
          </a:p>
          <a:p>
            <a:pPr indent="0" lvl="0" marL="0" rtl="0" algn="l">
              <a:spcBef>
                <a:spcPts val="1200"/>
              </a:spcBef>
              <a:spcAft>
                <a:spcPts val="0"/>
              </a:spcAft>
              <a:buNone/>
            </a:pPr>
            <a:r>
              <a:rPr lang="en"/>
              <a:t>Among these are </a:t>
            </a:r>
            <a:r>
              <a:rPr i="1" lang="en"/>
              <a:t>elderly inmates</a:t>
            </a:r>
            <a:r>
              <a:rPr lang="en"/>
              <a:t>. </a:t>
            </a:r>
            <a:endParaRPr/>
          </a:p>
          <a:p>
            <a:pPr indent="0" lvl="0" marL="0" rtl="0" algn="l">
              <a:spcBef>
                <a:spcPts val="1200"/>
              </a:spcBef>
              <a:spcAft>
                <a:spcPts val="0"/>
              </a:spcAft>
              <a:buNone/>
            </a:pPr>
            <a:r>
              <a:rPr lang="en"/>
              <a:t>An aging population in general coupled with mandatory sentencing laws has caused an explosion in the number. </a:t>
            </a:r>
            <a:endParaRPr/>
          </a:p>
          <a:p>
            <a:pPr indent="0" lvl="0" marL="0" rtl="0" algn="l">
              <a:spcBef>
                <a:spcPts val="1200"/>
              </a:spcBef>
              <a:spcAft>
                <a:spcPts val="0"/>
              </a:spcAft>
              <a:buNone/>
            </a:pPr>
            <a:r>
              <a:rPr lang="en"/>
              <a:t>This is an expensive proposition for the American correctional system. </a:t>
            </a:r>
            <a:endParaRPr/>
          </a:p>
          <a:p>
            <a:pPr indent="0" lvl="0" marL="0" rtl="0" algn="l">
              <a:spcBef>
                <a:spcPts val="1200"/>
              </a:spcBef>
              <a:spcAft>
                <a:spcPts val="1200"/>
              </a:spcAft>
              <a:buNone/>
            </a:pPr>
            <a:r>
              <a:rPr lang="en"/>
              <a:t>A substantial reason for this increased cost is the increased medical attention people tend to require as they grow older.</a:t>
            </a:r>
            <a:endParaRPr/>
          </a:p>
        </p:txBody>
      </p:sp>
      <p:sp>
        <p:nvSpPr>
          <p:cNvPr id="275" name="Google Shape;275;p4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44"/>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a:t>
            </a:r>
            <a:r>
              <a:rPr lang="en"/>
              <a:t>rison Overcrowding</a:t>
            </a:r>
            <a:endParaRPr/>
          </a:p>
        </p:txBody>
      </p:sp>
      <p:sp>
        <p:nvSpPr>
          <p:cNvPr id="281" name="Google Shape;281;p44"/>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While the trend in prison population data is down, prison overpopulation is still a major problem in many states. </a:t>
            </a:r>
            <a:endParaRPr/>
          </a:p>
          <a:p>
            <a:pPr indent="0" lvl="0" marL="0" rtl="0" algn="l">
              <a:spcBef>
                <a:spcPts val="1200"/>
              </a:spcBef>
              <a:spcAft>
                <a:spcPts val="0"/>
              </a:spcAft>
              <a:buNone/>
            </a:pPr>
            <a:r>
              <a:rPr lang="en"/>
              <a:t>Many of those states are under court order to fix overcrowding problems, which are unconstitutional. </a:t>
            </a:r>
            <a:endParaRPr/>
          </a:p>
          <a:p>
            <a:pPr indent="0" lvl="0" marL="0" rtl="0" algn="l">
              <a:spcBef>
                <a:spcPts val="1200"/>
              </a:spcBef>
              <a:spcAft>
                <a:spcPts val="1200"/>
              </a:spcAft>
              <a:buNone/>
            </a:pPr>
            <a:r>
              <a:rPr lang="en"/>
              <a:t>Governments have responded with many programs aimed at reducing prison overcrowding.</a:t>
            </a:r>
            <a:endParaRPr/>
          </a:p>
        </p:txBody>
      </p:sp>
      <p:sp>
        <p:nvSpPr>
          <p:cNvPr id="282" name="Google Shape;282;p4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p45"/>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Prison Programs</a:t>
            </a:r>
            <a:endParaRPr/>
          </a:p>
        </p:txBody>
      </p:sp>
      <p:sp>
        <p:nvSpPr>
          <p:cNvPr id="288" name="Google Shape;288;p45"/>
          <p:cNvSpPr txBox="1"/>
          <p:nvPr>
            <p:ph idx="1" type="body"/>
          </p:nvPr>
        </p:nvSpPr>
        <p:spPr>
          <a:xfrm>
            <a:off x="387900" y="1268150"/>
            <a:ext cx="8368200" cy="35058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Prisons are like small cities in many respects. </a:t>
            </a:r>
            <a:endParaRPr/>
          </a:p>
          <a:p>
            <a:pPr indent="0" lvl="0" marL="0" rtl="0" algn="l">
              <a:spcBef>
                <a:spcPts val="1200"/>
              </a:spcBef>
              <a:spcAft>
                <a:spcPts val="0"/>
              </a:spcAft>
              <a:buNone/>
            </a:pPr>
            <a:r>
              <a:rPr lang="en"/>
              <a:t>All of the requirements of life must be met, and rehabilitative objectives must be facilitated. </a:t>
            </a:r>
            <a:endParaRPr/>
          </a:p>
          <a:p>
            <a:pPr indent="0" lvl="0" marL="0" rtl="0" algn="l">
              <a:spcBef>
                <a:spcPts val="1200"/>
              </a:spcBef>
              <a:spcAft>
                <a:spcPts val="0"/>
              </a:spcAft>
              <a:buNone/>
            </a:pPr>
            <a:r>
              <a:rPr lang="en"/>
              <a:t>Medical services must be rendered, and religious needs must be met. Inmates have a right to some types of recreation. </a:t>
            </a:r>
            <a:endParaRPr/>
          </a:p>
          <a:p>
            <a:pPr indent="0" lvl="0" marL="0" rtl="0" algn="l">
              <a:spcBef>
                <a:spcPts val="1200"/>
              </a:spcBef>
              <a:spcAft>
                <a:spcPts val="0"/>
              </a:spcAft>
              <a:buNone/>
            </a:pPr>
            <a:r>
              <a:rPr lang="en"/>
              <a:t>Many prisons have labor and industry programs. </a:t>
            </a:r>
            <a:endParaRPr/>
          </a:p>
          <a:p>
            <a:pPr indent="0" lvl="0" marL="0" rtl="0" algn="l">
              <a:spcBef>
                <a:spcPts val="1200"/>
              </a:spcBef>
              <a:spcAft>
                <a:spcPts val="1200"/>
              </a:spcAft>
              <a:buNone/>
            </a:pPr>
            <a:r>
              <a:rPr lang="en"/>
              <a:t>Rehabilitative programs include job training, addiction treatment, therapy for psychological and emotional problems, and many other programs are common.</a:t>
            </a:r>
            <a:endParaRPr/>
          </a:p>
        </p:txBody>
      </p:sp>
      <p:sp>
        <p:nvSpPr>
          <p:cNvPr id="289" name="Google Shape;289;p4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6"/>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Prisoner Choice?</a:t>
            </a:r>
            <a:endParaRPr/>
          </a:p>
        </p:txBody>
      </p:sp>
      <p:sp>
        <p:nvSpPr>
          <p:cNvPr id="85" name="Google Shape;85;p16"/>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Prisoners thus have almost no control of where they are confined. </a:t>
            </a:r>
            <a:endParaRPr/>
          </a:p>
          <a:p>
            <a:pPr indent="0" lvl="0" marL="0" rtl="0" algn="l">
              <a:spcBef>
                <a:spcPts val="1200"/>
              </a:spcBef>
              <a:spcAft>
                <a:spcPts val="0"/>
              </a:spcAft>
              <a:buNone/>
            </a:pPr>
            <a:r>
              <a:rPr lang="en"/>
              <a:t>Some prisons do allow for transfers to facilities closer to family, but these requests are subject to security concerns and bed space. </a:t>
            </a:r>
            <a:endParaRPr/>
          </a:p>
          <a:p>
            <a:pPr indent="0" lvl="0" marL="0" rtl="0" algn="l">
              <a:spcBef>
                <a:spcPts val="1200"/>
              </a:spcBef>
              <a:spcAft>
                <a:spcPts val="1200"/>
              </a:spcAft>
              <a:buNone/>
            </a:pPr>
            <a:r>
              <a:rPr lang="en"/>
              <a:t>Often, female inmates are housed far from family because the small number of female facilities often means that there are no options close to family.</a:t>
            </a:r>
            <a:endParaRPr/>
          </a:p>
        </p:txBody>
      </p:sp>
      <p:sp>
        <p:nvSpPr>
          <p:cNvPr id="86" name="Google Shape;86;p1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7"/>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Development of Prisons </a:t>
            </a:r>
            <a:endParaRPr/>
          </a:p>
        </p:txBody>
      </p:sp>
      <p:sp>
        <p:nvSpPr>
          <p:cNvPr id="92" name="Google Shape;92;p17"/>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Prior to the 1800s, common law countries relied heavily on physical punishments. </a:t>
            </a:r>
            <a:endParaRPr/>
          </a:p>
          <a:p>
            <a:pPr indent="0" lvl="0" marL="0" rtl="0" algn="l">
              <a:spcBef>
                <a:spcPts val="1200"/>
              </a:spcBef>
              <a:spcAft>
                <a:spcPts val="0"/>
              </a:spcAft>
              <a:buNone/>
            </a:pPr>
            <a:r>
              <a:rPr lang="en"/>
              <a:t>Influenced by the high ideas of the enlightenment, reformers began to move the criminal justice system away from physical punishments in favor of reforming offenders. </a:t>
            </a:r>
            <a:endParaRPr/>
          </a:p>
          <a:p>
            <a:pPr indent="0" lvl="0" marL="0" rtl="0" algn="l">
              <a:spcBef>
                <a:spcPts val="1200"/>
              </a:spcBef>
              <a:spcAft>
                <a:spcPts val="1200"/>
              </a:spcAft>
              <a:buNone/>
            </a:pPr>
            <a:r>
              <a:rPr lang="en"/>
              <a:t>This was a dramatic shift away from the mere infliction of pain that had prevailed for centuries.</a:t>
            </a:r>
            <a:endParaRPr/>
          </a:p>
        </p:txBody>
      </p:sp>
      <p:sp>
        <p:nvSpPr>
          <p:cNvPr id="93" name="Google Shape;93;p1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8"/>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Penitentiaries</a:t>
            </a:r>
            <a:endParaRPr/>
          </a:p>
        </p:txBody>
      </p:sp>
      <p:sp>
        <p:nvSpPr>
          <p:cNvPr id="99" name="Google Shape;99;p18"/>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Among these early reformers was John Howard, who advocated the use of </a:t>
            </a:r>
            <a:r>
              <a:rPr i="1" lang="en"/>
              <a:t>penitentiaries</a:t>
            </a:r>
            <a:r>
              <a:rPr lang="en"/>
              <a:t>. </a:t>
            </a:r>
            <a:endParaRPr/>
          </a:p>
          <a:p>
            <a:pPr indent="0" lvl="0" marL="0" rtl="0" algn="l">
              <a:spcBef>
                <a:spcPts val="1200"/>
              </a:spcBef>
              <a:spcAft>
                <a:spcPts val="0"/>
              </a:spcAft>
              <a:buNone/>
            </a:pPr>
            <a:r>
              <a:rPr b="1" lang="en"/>
              <a:t>Penitentiaries</a:t>
            </a:r>
            <a:r>
              <a:rPr lang="en"/>
              <a:t>, as the name suggests, were places for offenders to be penitent. </a:t>
            </a:r>
            <a:endParaRPr/>
          </a:p>
          <a:p>
            <a:pPr indent="0" lvl="0" marL="0" rtl="0" algn="l">
              <a:spcBef>
                <a:spcPts val="1200"/>
              </a:spcBef>
              <a:spcAft>
                <a:spcPts val="0"/>
              </a:spcAft>
              <a:buNone/>
            </a:pPr>
            <a:r>
              <a:rPr lang="en"/>
              <a:t>That is, they would engage in work and reflection on their misdeeds. </a:t>
            </a:r>
            <a:endParaRPr/>
          </a:p>
          <a:p>
            <a:pPr indent="0" lvl="0" marL="0" rtl="0" algn="l">
              <a:spcBef>
                <a:spcPts val="1200"/>
              </a:spcBef>
              <a:spcAft>
                <a:spcPts val="1200"/>
              </a:spcAft>
              <a:buNone/>
            </a:pPr>
            <a:r>
              <a:rPr lang="en"/>
              <a:t>To achieve the appropriate atmosphere for penitence, prisoners were kept in solitary cells with much time for reflection.</a:t>
            </a:r>
            <a:endParaRPr/>
          </a:p>
        </p:txBody>
      </p:sp>
      <p:sp>
        <p:nvSpPr>
          <p:cNvPr id="100" name="Google Shape;100;p1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9"/>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Pennsylvania System</a:t>
            </a:r>
            <a:endParaRPr/>
          </a:p>
        </p:txBody>
      </p:sp>
      <p:sp>
        <p:nvSpPr>
          <p:cNvPr id="106" name="Google Shape;106;p19"/>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Philadelphia’s </a:t>
            </a:r>
            <a:r>
              <a:rPr b="1" lang="en"/>
              <a:t>Walnut Street Jail</a:t>
            </a:r>
            <a:r>
              <a:rPr lang="en"/>
              <a:t> was an early effort to model the European penitentiaries. </a:t>
            </a:r>
            <a:endParaRPr/>
          </a:p>
          <a:p>
            <a:pPr indent="0" lvl="0" marL="0" rtl="0" algn="l">
              <a:spcBef>
                <a:spcPts val="1200"/>
              </a:spcBef>
              <a:spcAft>
                <a:spcPts val="0"/>
              </a:spcAft>
              <a:buNone/>
            </a:pPr>
            <a:r>
              <a:rPr lang="en"/>
              <a:t>The system used there later became known as the </a:t>
            </a:r>
            <a:r>
              <a:rPr b="1" lang="en"/>
              <a:t>Pennsylvania System</a:t>
            </a:r>
            <a:r>
              <a:rPr lang="en"/>
              <a:t>. </a:t>
            </a:r>
            <a:endParaRPr/>
          </a:p>
          <a:p>
            <a:pPr indent="0" lvl="0" marL="0" rtl="0" algn="l">
              <a:spcBef>
                <a:spcPts val="1200"/>
              </a:spcBef>
              <a:spcAft>
                <a:spcPts val="0"/>
              </a:spcAft>
              <a:buNone/>
            </a:pPr>
            <a:r>
              <a:rPr lang="en"/>
              <a:t>Under this system, inmates were kept in solitary confinement in small, dark cells. </a:t>
            </a:r>
            <a:endParaRPr/>
          </a:p>
          <a:p>
            <a:pPr indent="0" lvl="0" marL="0" rtl="0" algn="l">
              <a:spcBef>
                <a:spcPts val="1200"/>
              </a:spcBef>
              <a:spcAft>
                <a:spcPts val="1200"/>
              </a:spcAft>
              <a:buNone/>
            </a:pPr>
            <a:r>
              <a:rPr lang="en"/>
              <a:t>A key element of the Pennsylvania System is that no communications whatsoever were allowed.</a:t>
            </a:r>
            <a:endParaRPr/>
          </a:p>
        </p:txBody>
      </p:sp>
      <p:sp>
        <p:nvSpPr>
          <p:cNvPr id="107" name="Google Shape;107;p1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0"/>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Criticisms of the </a:t>
            </a:r>
            <a:r>
              <a:rPr lang="en"/>
              <a:t>Pennsylvania System</a:t>
            </a:r>
            <a:endParaRPr/>
          </a:p>
        </p:txBody>
      </p:sp>
      <p:sp>
        <p:nvSpPr>
          <p:cNvPr id="113" name="Google Shape;113;p20"/>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Critics of this system began to speak out against the practice of solitary confinement early on. </a:t>
            </a:r>
            <a:endParaRPr/>
          </a:p>
          <a:p>
            <a:pPr indent="0" lvl="0" marL="0" rtl="0" algn="l">
              <a:spcBef>
                <a:spcPts val="1200"/>
              </a:spcBef>
              <a:spcAft>
                <a:spcPts val="0"/>
              </a:spcAft>
              <a:buNone/>
            </a:pPr>
            <a:r>
              <a:rPr lang="en"/>
              <a:t>They maintained that the isolated conditions were emotionally damaging to inmates, causing severe distress and even mental breakdowns. </a:t>
            </a:r>
            <a:endParaRPr/>
          </a:p>
          <a:p>
            <a:pPr indent="0" lvl="0" marL="0" rtl="0" algn="l">
              <a:spcBef>
                <a:spcPts val="1200"/>
              </a:spcBef>
              <a:spcAft>
                <a:spcPts val="1200"/>
              </a:spcAft>
              <a:buNone/>
            </a:pPr>
            <a:r>
              <a:rPr lang="en"/>
              <a:t>Nevertheless, prisons across the United States began adopting the Pennsylvania model, espousing the value of rehabilitation.</a:t>
            </a:r>
            <a:endParaRPr/>
          </a:p>
        </p:txBody>
      </p:sp>
      <p:sp>
        <p:nvSpPr>
          <p:cNvPr id="114" name="Google Shape;114;p2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1"/>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The New York System</a:t>
            </a:r>
            <a:endParaRPr/>
          </a:p>
        </p:txBody>
      </p:sp>
      <p:sp>
        <p:nvSpPr>
          <p:cNvPr id="120" name="Google Shape;120;p21"/>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New York system evolved along similar lines, starting with the opening of New York’s Auburn Penitentiary in 1819. </a:t>
            </a:r>
            <a:endParaRPr/>
          </a:p>
          <a:p>
            <a:pPr indent="0" lvl="0" marL="0" rtl="0" algn="l">
              <a:spcBef>
                <a:spcPts val="1200"/>
              </a:spcBef>
              <a:spcAft>
                <a:spcPts val="0"/>
              </a:spcAft>
              <a:buNone/>
            </a:pPr>
            <a:r>
              <a:rPr lang="en"/>
              <a:t>This facility used what came to be known as the congregate system. Under this system, inmates spent their nights in individual cells, but were required to congregate in workshops during the day. </a:t>
            </a:r>
            <a:endParaRPr/>
          </a:p>
          <a:p>
            <a:pPr indent="0" lvl="0" marL="0" rtl="0" algn="l">
              <a:spcBef>
                <a:spcPts val="1200"/>
              </a:spcBef>
              <a:spcAft>
                <a:spcPts val="1200"/>
              </a:spcAft>
              <a:buNone/>
            </a:pPr>
            <a:r>
              <a:rPr lang="en"/>
              <a:t>Work was serious business, and inmates were not allowed to talk while on the job or at meals. </a:t>
            </a:r>
            <a:endParaRPr/>
          </a:p>
        </p:txBody>
      </p:sp>
      <p:sp>
        <p:nvSpPr>
          <p:cNvPr id="121" name="Google Shape;121;p2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theme/theme1.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57BB8A"/>
      </a:accent3>
      <a:accent4>
        <a:srgbClr val="78909C"/>
      </a:accent4>
      <a:accent5>
        <a:srgbClr val="607D8B"/>
      </a:accent5>
      <a:accent6>
        <a:srgbClr val="DCE755"/>
      </a:accent6>
      <a:hlink>
        <a:srgbClr val="607D8B"/>
      </a:hlink>
      <a:folHlink>
        <a:srgbClr val="607D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