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embeddedFontLst>
    <p:embeddedFont>
      <p:font typeface="Roboto Slab"/>
      <p:regular r:id="rId6"/>
      <p:bold r:id="rId7"/>
    </p:embeddedFont>
    <p:embeddedFont>
      <p:font typeface="Robo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9" Type="http://schemas.openxmlformats.org/officeDocument/2006/relationships/font" Target="fonts/Roboto-bold.fntdata"/><Relationship Id="rId5" Type="http://schemas.openxmlformats.org/officeDocument/2006/relationships/slide" Target="slides/slide1.xml"/><Relationship Id="rId6" Type="http://schemas.openxmlformats.org/officeDocument/2006/relationships/font" Target="fonts/RobotoSlab-regular.fntdata"/><Relationship Id="rId7" Type="http://schemas.openxmlformats.org/officeDocument/2006/relationships/font" Target="fonts/RobotoSlab-bold.fntdata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This Revision:  10/12/2015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11" name="Shape 11"/>
          <p:cNvSpPr/>
          <p:nvPr/>
        </p:nvSpPr>
        <p:spPr>
          <a:xfrm rot="10800000">
            <a:off x="6537562" y="33429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med" w="med" type="none"/>
            <a:tailEnd len="med" w="med" type="none"/>
          </a:ln>
        </p:spPr>
      </p:sp>
      <p:cxnSp>
        <p:nvCxnSpPr>
          <p:cNvPr id="12" name="Shape 12"/>
          <p:cNvCxnSpPr/>
          <p:nvPr/>
        </p:nvCxnSpPr>
        <p:spPr>
          <a:xfrm>
            <a:off x="4359601" y="2817463"/>
            <a:ext cx="424799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000"/>
            </a:lvl1pPr>
            <a:lvl2pPr lvl="1" algn="ctr">
              <a:spcBef>
                <a:spcPts val="0"/>
              </a:spcBef>
              <a:buSzPct val="100000"/>
              <a:defRPr sz="4000"/>
            </a:lvl2pPr>
            <a:lvl3pPr lvl="2" algn="ctr">
              <a:spcBef>
                <a:spcPts val="0"/>
              </a:spcBef>
              <a:buSzPct val="100000"/>
              <a:defRPr sz="4000"/>
            </a:lvl3pPr>
            <a:lvl4pPr lvl="3" algn="ctr">
              <a:spcBef>
                <a:spcPts val="0"/>
              </a:spcBef>
              <a:buSzPct val="100000"/>
              <a:defRPr sz="4000"/>
            </a:lvl4pPr>
            <a:lvl5pPr lvl="4" algn="ctr">
              <a:spcBef>
                <a:spcPts val="0"/>
              </a:spcBef>
              <a:buSzPct val="100000"/>
              <a:defRPr sz="4000"/>
            </a:lvl5pPr>
            <a:lvl6pPr lvl="5" algn="ctr">
              <a:spcBef>
                <a:spcPts val="0"/>
              </a:spcBef>
              <a:buSzPct val="100000"/>
              <a:defRPr sz="4000"/>
            </a:lvl6pPr>
            <a:lvl7pPr lvl="6" algn="ctr">
              <a:spcBef>
                <a:spcPts val="0"/>
              </a:spcBef>
              <a:buSzPct val="100000"/>
              <a:defRPr sz="4000"/>
            </a:lvl7pPr>
            <a:lvl8pPr lvl="7" algn="ctr">
              <a:spcBef>
                <a:spcPts val="0"/>
              </a:spcBef>
              <a:buSzPct val="100000"/>
              <a:defRPr sz="4000"/>
            </a:lvl8pPr>
            <a:lvl9pPr lvl="8" algn="ctr">
              <a:spcBef>
                <a:spcPts val="0"/>
              </a:spcBef>
              <a:buSzPct val="100000"/>
              <a:defRPr sz="40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699" cy="665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 txBox="1"/>
          <p:nvPr>
            <p:ph type="title"/>
          </p:nvPr>
        </p:nvSpPr>
        <p:spPr>
          <a:xfrm>
            <a:off x="387900" y="1152450"/>
            <a:ext cx="8368200" cy="1538399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87900" y="2919450"/>
            <a:ext cx="8368200" cy="10715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1" y="2817463"/>
            <a:ext cx="424799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" name="Shape 18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2" y="1260283"/>
            <a:ext cx="424799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" name="Shape 22"/>
          <p:cNvSpPr txBox="1"/>
          <p:nvPr>
            <p:ph type="title"/>
          </p:nvPr>
        </p:nvSpPr>
        <p:spPr>
          <a:xfrm>
            <a:off x="387900" y="458025"/>
            <a:ext cx="8368200" cy="686099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87900" y="1489824"/>
            <a:ext cx="8368200" cy="30788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2" y="1260283"/>
            <a:ext cx="424799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" name="Shape 27"/>
          <p:cNvSpPr txBox="1"/>
          <p:nvPr>
            <p:ph type="title"/>
          </p:nvPr>
        </p:nvSpPr>
        <p:spPr>
          <a:xfrm>
            <a:off x="387900" y="458025"/>
            <a:ext cx="8368200" cy="686099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387900" y="1489825"/>
            <a:ext cx="3999899" cy="30788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756200" y="1489825"/>
            <a:ext cx="3999899" cy="30788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87900" y="458025"/>
            <a:ext cx="8368200" cy="686099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6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" name="Shape 36"/>
          <p:cNvSpPr txBox="1"/>
          <p:nvPr>
            <p:ph type="title"/>
          </p:nvPr>
        </p:nvSpPr>
        <p:spPr>
          <a:xfrm>
            <a:off x="3879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387900" y="1594025"/>
            <a:ext cx="2807999" cy="2681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899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5" name="Shape 45"/>
          <p:cNvSpPr txBox="1"/>
          <p:nvPr>
            <p:ph type="title"/>
          </p:nvPr>
        </p:nvSpPr>
        <p:spPr>
          <a:xfrm>
            <a:off x="265500" y="1209075"/>
            <a:ext cx="4045199" cy="1506299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/>
        </p:txBody>
      </p:sp>
      <p:sp>
        <p:nvSpPr>
          <p:cNvPr id="46" name="Shape 46"/>
          <p:cNvSpPr txBox="1"/>
          <p:nvPr>
            <p:ph idx="1" type="subTitle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" type="body"/>
          </p:nvPr>
        </p:nvSpPr>
        <p:spPr>
          <a:xfrm>
            <a:off x="319500" y="4233725"/>
            <a:ext cx="5998800" cy="598799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87900" y="458025"/>
            <a:ext cx="8368200" cy="6860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87900" y="1489824"/>
            <a:ext cx="8368200" cy="3078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Introduction to Criminal Justice</a:t>
            </a:r>
          </a:p>
        </p:txBody>
      </p:sp>
      <p:sp>
        <p:nvSpPr>
          <p:cNvPr id="64" name="Shape 64"/>
          <p:cNvSpPr txBox="1"/>
          <p:nvPr>
            <p:ph idx="1" type="subTitle"/>
          </p:nvPr>
        </p:nvSpPr>
        <p:spPr>
          <a:xfrm>
            <a:off x="1033200" y="3049425"/>
            <a:ext cx="6430500" cy="90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Section 6.2:  Prisons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780150" y="4435925"/>
            <a:ext cx="3039000" cy="299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i="1" lang="en" sz="1000">
                <a:latin typeface="Times New Roman"/>
                <a:ea typeface="Times New Roman"/>
                <a:cs typeface="Times New Roman"/>
                <a:sym typeface="Times New Roman"/>
              </a:rPr>
              <a:t>Prepared by Adam J. McKee</a:t>
            </a:r>
          </a:p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