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5143500" cx="9144000"/>
  <p:notesSz cx="6858000" cy="9144000"/>
  <p:embeddedFontLst>
    <p:embeddedFont>
      <p:font typeface="Roboto Slab"/>
      <p:regular r:id="rId31"/>
      <p:bold r:id="rId32"/>
    </p:embeddedFont>
    <p:embeddedFont>
      <p:font typeface="Roboto"/>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Slab-regular.fntdata"/><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Roboto-regular.fntdata"/><Relationship Id="rId10" Type="http://schemas.openxmlformats.org/officeDocument/2006/relationships/slide" Target="slides/slide6.xml"/><Relationship Id="rId32" Type="http://schemas.openxmlformats.org/officeDocument/2006/relationships/font" Target="fonts/RobotoSlab-bold.fntdata"/><Relationship Id="rId13" Type="http://schemas.openxmlformats.org/officeDocument/2006/relationships/slide" Target="slides/slide9.xml"/><Relationship Id="rId35" Type="http://schemas.openxmlformats.org/officeDocument/2006/relationships/font" Target="fonts/Roboto-italic.fntdata"/><Relationship Id="rId12" Type="http://schemas.openxmlformats.org/officeDocument/2006/relationships/slide" Target="slides/slide8.xml"/><Relationship Id="rId34" Type="http://schemas.openxmlformats.org/officeDocument/2006/relationships/font" Target="fonts/Roboto-bold.fntdata"/><Relationship Id="rId15" Type="http://schemas.openxmlformats.org/officeDocument/2006/relationships/slide" Target="slides/slide11.xml"/><Relationship Id="rId14" Type="http://schemas.openxmlformats.org/officeDocument/2006/relationships/slide" Target="slides/slide10.xml"/><Relationship Id="rId36" Type="http://schemas.openxmlformats.org/officeDocument/2006/relationships/font" Target="fonts/Roboto-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10/24/2016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610124bdf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610124bdf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610124bdf0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610124bdf0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610124bdf0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610124bdf0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610124bdf0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610124bdf0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610124bdf0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610124bdf0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610124bdf0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610124bdf0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610124bdf0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610124bdf0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610124bdf0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610124bdf0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610124bdf0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610124bdf0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610124bdf0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610124bdf0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610124bdf0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610124bdf0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610124bdf0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610124bdf0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610124bdf0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610124bdf0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610124bdf0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610124bdf0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g610124bdf0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610124bdf0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610124bdf0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610124bdf0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g610124bdf0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610124bdf0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610124bdf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610124bdf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610124bdf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610124bdf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610124bdf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610124bdf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610124bdf0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610124bdf0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610124bdf0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610124bdf0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610124bdf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610124bdf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610124bdf0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10124bdf0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4" name="Google Shape;64;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1.3: The Criminal Act  </a:t>
            </a:r>
            <a:endParaRPr/>
          </a:p>
        </p:txBody>
      </p:sp>
      <p:sp>
        <p:nvSpPr>
          <p:cNvPr id="65" name="Google Shape;65;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Criminal Harms</a:t>
            </a:r>
            <a:endParaRPr/>
          </a:p>
        </p:txBody>
      </p:sp>
      <p:sp>
        <p:nvSpPr>
          <p:cNvPr id="127" name="Google Shape;127;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it comes to crimes where a bad result is what the legislature wanted to prevent, two additional elements are added.  </a:t>
            </a:r>
            <a:endParaRPr/>
          </a:p>
          <a:p>
            <a:pPr indent="0" lvl="0" marL="0" rtl="0" algn="l">
              <a:spcBef>
                <a:spcPts val="1600"/>
              </a:spcBef>
              <a:spcAft>
                <a:spcPts val="1600"/>
              </a:spcAft>
              <a:buNone/>
            </a:pPr>
            <a:r>
              <a:rPr lang="en"/>
              <a:t>There must be a </a:t>
            </a:r>
            <a:r>
              <a:rPr b="1" lang="en"/>
              <a:t>cause</a:t>
            </a:r>
            <a:r>
              <a:rPr lang="en"/>
              <a:t> of the bad outcome (and that cause must be the defendant’s action), and the bad outcome, usually referred to in law as the </a:t>
            </a:r>
            <a:r>
              <a:rPr b="1" lang="en"/>
              <a:t>harm</a:t>
            </a:r>
            <a:r>
              <a:rPr lang="en"/>
              <a:t>, must actually occur.</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Attendant Circumstances </a:t>
            </a:r>
            <a:endParaRPr/>
          </a:p>
        </p:txBody>
      </p:sp>
      <p:sp>
        <p:nvSpPr>
          <p:cNvPr id="134" name="Google Shape;134;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Depending in which source you look at, there may be another element of crimes referred to as attendant circumstances.  </a:t>
            </a:r>
            <a:endParaRPr/>
          </a:p>
          <a:p>
            <a:pPr indent="0" lvl="0" marL="0" rtl="0" algn="l">
              <a:spcBef>
                <a:spcPts val="1600"/>
              </a:spcBef>
              <a:spcAft>
                <a:spcPts val="0"/>
              </a:spcAft>
              <a:buNone/>
            </a:pPr>
            <a:r>
              <a:rPr lang="en"/>
              <a:t>Attendant circumstances are special conditions that must be met before the act in question is actually a crime (or a particular species of the crime).  </a:t>
            </a:r>
            <a:endParaRPr/>
          </a:p>
          <a:p>
            <a:pPr indent="0" lvl="0" marL="0" rtl="0" algn="l">
              <a:spcBef>
                <a:spcPts val="1600"/>
              </a:spcBef>
              <a:spcAft>
                <a:spcPts val="1600"/>
              </a:spcAft>
              <a:buNone/>
            </a:pPr>
            <a:r>
              <a:rPr lang="en"/>
              <a:t>At common law, for example, the crime of burglary had to happen at night.</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Burglary Example</a:t>
            </a:r>
            <a:endParaRPr/>
          </a:p>
        </p:txBody>
      </p:sp>
      <p:sp>
        <p:nvSpPr>
          <p:cNvPr id="141" name="Google Shape;141;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it happened during the daytime, it was considered a mere trespass (and a theft of something was taken).  </a:t>
            </a:r>
            <a:endParaRPr/>
          </a:p>
          <a:p>
            <a:pPr indent="0" lvl="0" marL="0" rtl="0" algn="l">
              <a:spcBef>
                <a:spcPts val="1600"/>
              </a:spcBef>
              <a:spcAft>
                <a:spcPts val="0"/>
              </a:spcAft>
              <a:buNone/>
            </a:pPr>
            <a:r>
              <a:rPr lang="en"/>
              <a:t>So, in the case of common law burglary, “the act occurred at night” is an attendant circumstance.  </a:t>
            </a:r>
            <a:endParaRPr/>
          </a:p>
          <a:p>
            <a:pPr indent="0" lvl="0" marL="0" rtl="0" algn="l">
              <a:spcBef>
                <a:spcPts val="1600"/>
              </a:spcBef>
              <a:spcAft>
                <a:spcPts val="1600"/>
              </a:spcAft>
              <a:buNone/>
            </a:pPr>
            <a:r>
              <a:rPr i="1" lang="en"/>
              <a:t>Other writers sometimes merge the attendant circumstance with one of the other elements</a:t>
            </a:r>
            <a:r>
              <a:rPr lang="en"/>
              <a:t>.</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Actus Reus</a:t>
            </a:r>
            <a:endParaRPr/>
          </a:p>
        </p:txBody>
      </p:sp>
      <p:sp>
        <p:nvSpPr>
          <p:cNvPr id="148" name="Google Shape;148;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t>
            </a:r>
            <a:r>
              <a:rPr b="1" lang="en"/>
              <a:t>actus reus</a:t>
            </a:r>
            <a:r>
              <a:rPr lang="en"/>
              <a:t> (criminal act) is one of the elements of criminal liability that must be proven beyond a reasonable doubt in a criminal trial. </a:t>
            </a:r>
            <a:endParaRPr/>
          </a:p>
          <a:p>
            <a:pPr indent="0" lvl="0" marL="0" rtl="0" algn="l">
              <a:spcBef>
                <a:spcPts val="1600"/>
              </a:spcBef>
              <a:spcAft>
                <a:spcPts val="0"/>
              </a:spcAft>
              <a:buNone/>
            </a:pPr>
            <a:r>
              <a:rPr lang="en"/>
              <a:t>Generally, the act must be voluntary. </a:t>
            </a:r>
            <a:endParaRPr/>
          </a:p>
          <a:p>
            <a:pPr indent="0" lvl="0" marL="0" rtl="0" algn="l">
              <a:spcBef>
                <a:spcPts val="1600"/>
              </a:spcBef>
              <a:spcAft>
                <a:spcPts val="0"/>
              </a:spcAft>
              <a:buNone/>
            </a:pPr>
            <a:r>
              <a:rPr lang="en"/>
              <a:t>Thus, acts that are not voluntary, such as a reflex or convulsion, do not count. </a:t>
            </a:r>
            <a:endParaRPr/>
          </a:p>
          <a:p>
            <a:pPr indent="0" lvl="0" marL="0" rtl="0" algn="l">
              <a:spcBef>
                <a:spcPts val="1600"/>
              </a:spcBef>
              <a:spcAft>
                <a:spcPts val="0"/>
              </a:spcAft>
              <a:buNone/>
            </a:pPr>
            <a:r>
              <a:rPr lang="en"/>
              <a:t>Contrary to the everyday use of the word, an </a:t>
            </a:r>
            <a:r>
              <a:rPr b="1" lang="en"/>
              <a:t>omission</a:t>
            </a:r>
            <a:r>
              <a:rPr lang="en"/>
              <a:t> (failing to do something) can satisfy the actus reus requirements for crimes.</a:t>
            </a:r>
            <a:endParaRPr/>
          </a:p>
          <a:p>
            <a:pPr indent="0" lvl="0" marL="0" rtl="0" algn="l">
              <a:spcBef>
                <a:spcPts val="1600"/>
              </a:spcBef>
              <a:spcAft>
                <a:spcPts val="1600"/>
              </a:spcAft>
              <a:buNone/>
            </a:pPr>
            <a:r>
              <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Culpability </a:t>
            </a:r>
            <a:endParaRPr/>
          </a:p>
        </p:txBody>
      </p:sp>
      <p:sp>
        <p:nvSpPr>
          <p:cNvPr id="155" name="Google Shape;155;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Culpability, or being culpable, refers to the degree to which a person should be held morally or legally accountable for an action.  </a:t>
            </a:r>
            <a:endParaRPr/>
          </a:p>
          <a:p>
            <a:pPr indent="0" lvl="0" marL="0" rtl="0" algn="l">
              <a:spcBef>
                <a:spcPts val="1600"/>
              </a:spcBef>
              <a:spcAft>
                <a:spcPts val="0"/>
              </a:spcAft>
              <a:buNone/>
            </a:pPr>
            <a:r>
              <a:rPr lang="en"/>
              <a:t>When we ask whether a person is culpable for an act, we are asking how worthy of blame they are under the particular circumstances.  </a:t>
            </a:r>
            <a:endParaRPr/>
          </a:p>
          <a:p>
            <a:pPr indent="0" lvl="0" marL="0" rtl="0" algn="l">
              <a:spcBef>
                <a:spcPts val="1600"/>
              </a:spcBef>
              <a:spcAft>
                <a:spcPts val="1600"/>
              </a:spcAft>
              <a:buNone/>
            </a:pPr>
            <a:r>
              <a:rPr lang="en"/>
              <a:t>Under the legal system of the United States, very few crimes are strictly defined by the act the law seeks to prohibit.</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Voluntariness </a:t>
            </a:r>
            <a:endParaRPr/>
          </a:p>
        </p:txBody>
      </p:sp>
      <p:sp>
        <p:nvSpPr>
          <p:cNvPr id="162" name="Google Shape;162;p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is a general legal requirement that a criminal act must be voluntary. </a:t>
            </a:r>
            <a:endParaRPr/>
          </a:p>
          <a:p>
            <a:pPr indent="0" lvl="0" marL="0" rtl="0" algn="l">
              <a:spcBef>
                <a:spcPts val="1600"/>
              </a:spcBef>
              <a:spcAft>
                <a:spcPts val="0"/>
              </a:spcAft>
              <a:buNone/>
            </a:pPr>
            <a:r>
              <a:rPr lang="en"/>
              <a:t>This means that under the law a criminal act generally must consist of some movement of the body and free will. </a:t>
            </a:r>
            <a:endParaRPr/>
          </a:p>
          <a:p>
            <a:pPr indent="0" lvl="0" marL="0" rtl="0" algn="l">
              <a:spcBef>
                <a:spcPts val="1600"/>
              </a:spcBef>
              <a:spcAft>
                <a:spcPts val="1600"/>
              </a:spcAft>
              <a:buNone/>
            </a:pPr>
            <a:r>
              <a:rPr lang="en"/>
              <a:t>For example, if your doctor is checking your reflexes and the reflex action causes you to kick him in the face, then the act is not a battery since you did not intend to kick him.</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Known Dangers</a:t>
            </a:r>
            <a:endParaRPr/>
          </a:p>
        </p:txBody>
      </p:sp>
      <p:sp>
        <p:nvSpPr>
          <p:cNvPr id="169" name="Google Shape;169;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courts have ruled that the voluntariness requirement does not protect you from criminal liability if what you do is dangerous under the circumstances. </a:t>
            </a:r>
            <a:endParaRPr/>
          </a:p>
          <a:p>
            <a:pPr indent="0" lvl="0" marL="0" rtl="0" algn="l">
              <a:spcBef>
                <a:spcPts val="1600"/>
              </a:spcBef>
              <a:spcAft>
                <a:spcPts val="1600"/>
              </a:spcAft>
              <a:buNone/>
            </a:pPr>
            <a:r>
              <a:rPr lang="en"/>
              <a:t>For example, people who know that they are subject to epileptic attacks at any time and operate a vehicle with that knowledge are criminally liable if they kill someone while having a seizure.</a:t>
            </a: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Possession as an Act</a:t>
            </a:r>
            <a:endParaRPr/>
          </a:p>
        </p:txBody>
      </p:sp>
      <p:sp>
        <p:nvSpPr>
          <p:cNvPr id="176" name="Google Shape;176;p2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criminal codes make the conscious possession of certain things a criminal act even though we understand it to be a passive state in everyday language. </a:t>
            </a:r>
            <a:endParaRPr/>
          </a:p>
          <a:p>
            <a:pPr indent="0" lvl="0" marL="0" rtl="0" algn="l">
              <a:spcBef>
                <a:spcPts val="1600"/>
              </a:spcBef>
              <a:spcAft>
                <a:spcPts val="1600"/>
              </a:spcAft>
              <a:buNone/>
            </a:pPr>
            <a:r>
              <a:rPr lang="en"/>
              <a:t>Under Arkansas law, or example, fthis is part of the statutory definition of an Act (ACA § 5-2-201).</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Types of Possession </a:t>
            </a:r>
            <a:endParaRPr/>
          </a:p>
        </p:txBody>
      </p:sp>
      <p:sp>
        <p:nvSpPr>
          <p:cNvPr id="183" name="Google Shape;183;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law generally recognizes two types of possession: </a:t>
            </a:r>
            <a:r>
              <a:rPr b="1" lang="en"/>
              <a:t>Actual possession</a:t>
            </a:r>
            <a:r>
              <a:rPr lang="en"/>
              <a:t> and </a:t>
            </a:r>
            <a:r>
              <a:rPr b="1" lang="en"/>
              <a:t>constructive possession</a:t>
            </a:r>
            <a:r>
              <a:rPr lang="en"/>
              <a:t>.</a:t>
            </a:r>
            <a:endParaRPr/>
          </a:p>
          <a:p>
            <a:pPr indent="0" lvl="0" marL="0" rtl="0" algn="l">
              <a:spcBef>
                <a:spcPts val="1600"/>
              </a:spcBef>
              <a:spcAft>
                <a:spcPts val="0"/>
              </a:spcAft>
              <a:buNone/>
            </a:pPr>
            <a:r>
              <a:rPr i="1" lang="en"/>
              <a:t>Actual possession</a:t>
            </a:r>
            <a:r>
              <a:rPr lang="en"/>
              <a:t> means that suspects have the prohibited items on them.</a:t>
            </a:r>
            <a:endParaRPr/>
          </a:p>
          <a:p>
            <a:pPr indent="0" lvl="0" marL="0" rtl="0" algn="l">
              <a:spcBef>
                <a:spcPts val="1600"/>
              </a:spcBef>
              <a:spcAft>
                <a:spcPts val="0"/>
              </a:spcAft>
              <a:buNone/>
            </a:pPr>
            <a:r>
              <a:rPr i="1" lang="en"/>
              <a:t>Constructive possession</a:t>
            </a:r>
            <a:r>
              <a:rPr lang="en"/>
              <a:t> means that the suspects have control of the prohibited items, but they are not on them, such as when items are in a vehicle or home.</a:t>
            </a:r>
            <a:endParaRPr/>
          </a:p>
          <a:p>
            <a:pPr indent="0" lvl="0" marL="0" rtl="0" algn="l">
              <a:spcBef>
                <a:spcPts val="1600"/>
              </a:spcBef>
              <a:spcAft>
                <a:spcPts val="1600"/>
              </a:spcAft>
              <a:buNone/>
            </a:pPr>
            <a:r>
              <a:t/>
            </a: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Proving Constructive Possession </a:t>
            </a:r>
            <a:endParaRPr/>
          </a:p>
        </p:txBody>
      </p:sp>
      <p:sp>
        <p:nvSpPr>
          <p:cNvPr id="190" name="Google Shape;190;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To prove constructive possession, the state must establish beyond a reasonable doubt that the defendant exercised care, control, and management over the contraband and that the defendant knew the matter possessed was contraband.</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Makes an Act a Crime?</a:t>
            </a:r>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t>
            </a:r>
            <a:r>
              <a:rPr lang="en"/>
              <a:t>rimes, when taken as a whole, have very little in common.  </a:t>
            </a:r>
            <a:endParaRPr/>
          </a:p>
          <a:p>
            <a:pPr indent="0" lvl="0" marL="0" rtl="0" algn="l">
              <a:spcBef>
                <a:spcPts val="1600"/>
              </a:spcBef>
              <a:spcAft>
                <a:spcPts val="0"/>
              </a:spcAft>
              <a:buNone/>
            </a:pPr>
            <a:r>
              <a:rPr lang="en"/>
              <a:t>Most mala in se offenses are universally criminal.  </a:t>
            </a:r>
            <a:endParaRPr/>
          </a:p>
          <a:p>
            <a:pPr indent="0" lvl="0" marL="0" rtl="0" algn="l">
              <a:spcBef>
                <a:spcPts val="1600"/>
              </a:spcBef>
              <a:spcAft>
                <a:spcPts val="1600"/>
              </a:spcAft>
              <a:buNone/>
            </a:pPr>
            <a:r>
              <a:rPr lang="en"/>
              <a:t>Murder, rape, robbery, arson, and burglary are nowhere acceptable (except for places where the rule of law does not prevail).</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Arkansas Example</a:t>
            </a:r>
            <a:endParaRPr/>
          </a:p>
        </p:txBody>
      </p:sp>
      <p:sp>
        <p:nvSpPr>
          <p:cNvPr id="197" name="Google Shape;197;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Arkansas courts, for example, have indicated that constructive possession can be implied when the contraband is in the joint control of the accused and another person. </a:t>
            </a:r>
            <a:endParaRPr/>
          </a:p>
          <a:p>
            <a:pPr indent="0" lvl="0" marL="0" rtl="0" algn="l">
              <a:spcBef>
                <a:spcPts val="1600"/>
              </a:spcBef>
              <a:spcAft>
                <a:spcPts val="1600"/>
              </a:spcAft>
              <a:buNone/>
            </a:pPr>
            <a:r>
              <a:rPr lang="en"/>
              <a:t>However, joint occupancy of a vehicle, standing alone, is not sufficient to establish possession.</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Knowledge and Control</a:t>
            </a:r>
            <a:endParaRPr/>
          </a:p>
        </p:txBody>
      </p:sp>
      <p:sp>
        <p:nvSpPr>
          <p:cNvPr id="204" name="Google Shape;204;p33"/>
          <p:cNvSpPr txBox="1"/>
          <p:nvPr>
            <p:ph idx="1" type="body"/>
          </p:nvPr>
        </p:nvSpPr>
        <p:spPr>
          <a:xfrm>
            <a:off x="387900" y="1238976"/>
            <a:ext cx="8368200" cy="353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t>
            </a:r>
            <a:r>
              <a:rPr lang="en"/>
              <a:t>he government must prove some additional factor that demonstrates the suspect’s knowledge and control of the contraband, such as:</a:t>
            </a:r>
            <a:endParaRPr/>
          </a:p>
          <a:p>
            <a:pPr indent="-342900" lvl="0" marL="457200" rtl="0" algn="l">
              <a:spcBef>
                <a:spcPts val="1600"/>
              </a:spcBef>
              <a:spcAft>
                <a:spcPts val="0"/>
              </a:spcAft>
              <a:buSzPts val="1800"/>
              <a:buChar char="●"/>
            </a:pPr>
            <a:r>
              <a:rPr lang="en"/>
              <a:t>Whether the contraband was in plain view</a:t>
            </a:r>
            <a:endParaRPr/>
          </a:p>
          <a:p>
            <a:pPr indent="-342900" lvl="0" marL="457200" rtl="0" algn="l">
              <a:spcBef>
                <a:spcPts val="0"/>
              </a:spcBef>
              <a:spcAft>
                <a:spcPts val="0"/>
              </a:spcAft>
              <a:buSzPts val="1800"/>
              <a:buChar char="●"/>
            </a:pPr>
            <a:r>
              <a:rPr lang="en"/>
              <a:t>Whether the contraband was found on the accused person or with his personal effects</a:t>
            </a:r>
            <a:endParaRPr/>
          </a:p>
          <a:p>
            <a:pPr indent="-342900" lvl="0" marL="457200" rtl="0" algn="l">
              <a:spcBef>
                <a:spcPts val="0"/>
              </a:spcBef>
              <a:spcAft>
                <a:spcPts val="0"/>
              </a:spcAft>
              <a:buSzPts val="1800"/>
              <a:buChar char="●"/>
            </a:pPr>
            <a:r>
              <a:rPr lang="en"/>
              <a:t>Whether it was found on the same side of the car seat as the accused was sitting or in near proximity to it</a:t>
            </a:r>
            <a:endParaRPr/>
          </a:p>
          <a:p>
            <a:pPr indent="-342900" lvl="0" marL="457200" rtl="0" algn="l">
              <a:spcBef>
                <a:spcPts val="0"/>
              </a:spcBef>
              <a:spcAft>
                <a:spcPts val="0"/>
              </a:spcAft>
              <a:buSzPts val="1800"/>
              <a:buChar char="●"/>
            </a:pPr>
            <a:r>
              <a:rPr lang="en"/>
              <a:t>Whether the accused is the owner of the vehicle or exercises dominion or control over it</a:t>
            </a:r>
            <a:endParaRPr/>
          </a:p>
          <a:p>
            <a:pPr indent="-342900" lvl="0" marL="457200" rtl="0" algn="l">
              <a:spcBef>
                <a:spcPts val="0"/>
              </a:spcBef>
              <a:spcAft>
                <a:spcPts val="0"/>
              </a:spcAft>
              <a:buSzPts val="1800"/>
              <a:buChar char="●"/>
            </a:pPr>
            <a:r>
              <a:rPr lang="en"/>
              <a:t>Whether the accused acted suspiciously before or during the arrest </a:t>
            </a: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t>
            </a:r>
            <a:r>
              <a:rPr lang="en"/>
              <a:t>onscious Possession</a:t>
            </a:r>
            <a:endParaRPr/>
          </a:p>
        </p:txBody>
      </p:sp>
      <p:sp>
        <p:nvSpPr>
          <p:cNvPr id="211" name="Google Shape;211;p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Arkansas statutory definitions take both ideas into account by defining a criminal act to include “conscious possession or control of property.”</a:t>
            </a:r>
            <a:endParaRPr/>
          </a:p>
          <a:p>
            <a:pPr indent="0" lvl="0" marL="0" rtl="0" algn="l">
              <a:spcBef>
                <a:spcPts val="1600"/>
              </a:spcBef>
              <a:spcAft>
                <a:spcPts val="0"/>
              </a:spcAft>
              <a:buNone/>
            </a:pPr>
            <a:r>
              <a:rPr lang="en"/>
              <a:t>Note the word “conscious” in the above description. </a:t>
            </a:r>
            <a:endParaRPr/>
          </a:p>
          <a:p>
            <a:pPr indent="0" lvl="0" marL="0" rtl="0" algn="l">
              <a:spcBef>
                <a:spcPts val="1600"/>
              </a:spcBef>
              <a:spcAft>
                <a:spcPts val="0"/>
              </a:spcAft>
              <a:buNone/>
            </a:pPr>
            <a:r>
              <a:rPr lang="en"/>
              <a:t>This word means that you need to have knowledge of what you possess for the possession to be criminal.  </a:t>
            </a:r>
            <a:endParaRPr/>
          </a:p>
          <a:p>
            <a:pPr indent="0" lvl="0" marL="0" rtl="0" algn="l">
              <a:spcBef>
                <a:spcPts val="1600"/>
              </a:spcBef>
              <a:spcAft>
                <a:spcPts val="1600"/>
              </a:spcAft>
              <a:buNone/>
            </a:pPr>
            <a:r>
              <a:rPr lang="en"/>
              <a:t>Mere possession is the term used to indicate that a possession is not “conscious”—the person does not know what they possess.</a:t>
            </a:r>
            <a:endParaRPr/>
          </a:p>
        </p:txBody>
      </p:sp>
      <p:sp>
        <p:nvSpPr>
          <p:cNvPr id="212" name="Google Shape;212;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Procuring as an Act</a:t>
            </a:r>
            <a:endParaRPr/>
          </a:p>
        </p:txBody>
      </p:sp>
      <p:sp>
        <p:nvSpPr>
          <p:cNvPr id="218" name="Google Shape;218;p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our everyday language and in the world of business, the term </a:t>
            </a:r>
            <a:r>
              <a:rPr b="1" lang="en"/>
              <a:t>procure</a:t>
            </a:r>
            <a:r>
              <a:rPr lang="en"/>
              <a:t> is used as a way of saying to obtain something or to make it available.   </a:t>
            </a:r>
            <a:endParaRPr/>
          </a:p>
          <a:p>
            <a:pPr indent="0" lvl="0" marL="0" rtl="0" algn="l">
              <a:spcBef>
                <a:spcPts val="1600"/>
              </a:spcBef>
              <a:spcAft>
                <a:spcPts val="0"/>
              </a:spcAft>
              <a:buNone/>
            </a:pPr>
            <a:r>
              <a:rPr lang="en"/>
              <a:t>As used in the criminal law, the term is more expansive.  </a:t>
            </a:r>
            <a:endParaRPr/>
          </a:p>
          <a:p>
            <a:pPr indent="0" lvl="0" marL="0" rtl="0" algn="l">
              <a:spcBef>
                <a:spcPts val="1600"/>
              </a:spcBef>
              <a:spcAft>
                <a:spcPts val="0"/>
              </a:spcAft>
              <a:buNone/>
            </a:pPr>
            <a:r>
              <a:rPr lang="en"/>
              <a:t>At law, it can include causing, aiding, or encouraging a person to commit a particular act.  </a:t>
            </a:r>
            <a:endParaRPr/>
          </a:p>
          <a:p>
            <a:pPr indent="0" lvl="0" marL="0" rtl="0" algn="l">
              <a:spcBef>
                <a:spcPts val="1600"/>
              </a:spcBef>
              <a:spcAft>
                <a:spcPts val="1600"/>
              </a:spcAft>
              <a:buNone/>
            </a:pPr>
            <a:r>
              <a:rPr lang="en"/>
              <a:t>We can think of procuring as a general umbrella that covers the long list of phrases.</a:t>
            </a:r>
            <a:endParaRPr/>
          </a:p>
        </p:txBody>
      </p:sp>
      <p:sp>
        <p:nvSpPr>
          <p:cNvPr id="219" name="Google Shape;219;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Status As an Act</a:t>
            </a:r>
            <a:endParaRPr/>
          </a:p>
        </p:txBody>
      </p:sp>
      <p:sp>
        <p:nvSpPr>
          <p:cNvPr id="225" name="Google Shape;225;p3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context, </a:t>
            </a:r>
            <a:r>
              <a:rPr b="1" lang="en"/>
              <a:t>status</a:t>
            </a:r>
            <a:r>
              <a:rPr lang="en"/>
              <a:t> refers to who we are. </a:t>
            </a:r>
            <a:endParaRPr/>
          </a:p>
          <a:p>
            <a:pPr indent="0" lvl="0" marL="0" rtl="0" algn="l">
              <a:spcBef>
                <a:spcPts val="1600"/>
              </a:spcBef>
              <a:spcAft>
                <a:spcPts val="0"/>
              </a:spcAft>
              <a:buNone/>
            </a:pPr>
            <a:r>
              <a:rPr lang="en"/>
              <a:t>Some conditions, such as race, ethnicity, and sex are always with us. </a:t>
            </a:r>
            <a:endParaRPr/>
          </a:p>
          <a:p>
            <a:pPr indent="0" lvl="0" marL="0" rtl="0" algn="l">
              <a:spcBef>
                <a:spcPts val="1600"/>
              </a:spcBef>
              <a:spcAft>
                <a:spcPts val="0"/>
              </a:spcAft>
              <a:buNone/>
            </a:pPr>
            <a:r>
              <a:rPr lang="en"/>
              <a:t>Others are developed over time, such as diseases and addictions. </a:t>
            </a:r>
            <a:endParaRPr/>
          </a:p>
          <a:p>
            <a:pPr indent="0" lvl="0" marL="0" rtl="0" algn="l">
              <a:spcBef>
                <a:spcPts val="1600"/>
              </a:spcBef>
              <a:spcAft>
                <a:spcPts val="0"/>
              </a:spcAft>
              <a:buNone/>
            </a:pPr>
            <a:r>
              <a:rPr lang="en"/>
              <a:t>Generally, the criminal law cannot punish people for who they are, only what they do. </a:t>
            </a:r>
            <a:endParaRPr/>
          </a:p>
          <a:p>
            <a:pPr indent="0" lvl="0" marL="0" rtl="0" algn="l">
              <a:spcBef>
                <a:spcPts val="1600"/>
              </a:spcBef>
              <a:spcAft>
                <a:spcPts val="1600"/>
              </a:spcAft>
              <a:buNone/>
            </a:pPr>
            <a:r>
              <a:rPr lang="en"/>
              <a:t>The basic idea is that our legal system is based on the principle that people have free will; if that will is not involved, then we do not like to punish people.</a:t>
            </a:r>
            <a:endParaRPr/>
          </a:p>
        </p:txBody>
      </p:sp>
      <p:sp>
        <p:nvSpPr>
          <p:cNvPr id="226" name="Google Shape;226;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Omissions as Acts</a:t>
            </a:r>
            <a:endParaRPr/>
          </a:p>
        </p:txBody>
      </p:sp>
      <p:sp>
        <p:nvSpPr>
          <p:cNvPr id="232" name="Google Shape;232;p3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crimes are the result of some action that causes a resulting harm. </a:t>
            </a:r>
            <a:endParaRPr/>
          </a:p>
          <a:p>
            <a:pPr indent="0" lvl="0" marL="0" rtl="0" algn="l">
              <a:spcBef>
                <a:spcPts val="1600"/>
              </a:spcBef>
              <a:spcAft>
                <a:spcPts val="0"/>
              </a:spcAft>
              <a:buNone/>
            </a:pPr>
            <a:r>
              <a:rPr lang="en"/>
              <a:t>However, it can also be criminal to do nothing. </a:t>
            </a:r>
            <a:endParaRPr/>
          </a:p>
          <a:p>
            <a:pPr indent="0" lvl="0" marL="0" rtl="0" algn="l">
              <a:spcBef>
                <a:spcPts val="1600"/>
              </a:spcBef>
              <a:spcAft>
                <a:spcPts val="0"/>
              </a:spcAft>
              <a:buNone/>
            </a:pPr>
            <a:r>
              <a:rPr lang="en"/>
              <a:t>The most common criminal omission is the failure to report something when the law obliges you to do so such as a traffic accident, child abuse, or your earnings to the IRS. </a:t>
            </a:r>
            <a:endParaRPr/>
          </a:p>
          <a:p>
            <a:pPr indent="0" lvl="0" marL="0" rtl="0" algn="l">
              <a:spcBef>
                <a:spcPts val="1600"/>
              </a:spcBef>
              <a:spcAft>
                <a:spcPts val="1600"/>
              </a:spcAft>
              <a:buNone/>
            </a:pPr>
            <a:r>
              <a:rPr lang="en"/>
              <a:t>Many jurisdictions make it a crime to fail to intervene in order to prevent certain harms.</a:t>
            </a:r>
            <a:endParaRPr/>
          </a:p>
        </p:txBody>
      </p:sp>
      <p:sp>
        <p:nvSpPr>
          <p:cNvPr id="233" name="Google Shape;233;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Good Samaritan Statutes</a:t>
            </a:r>
            <a:endParaRPr/>
          </a:p>
        </p:txBody>
      </p:sp>
      <p:sp>
        <p:nvSpPr>
          <p:cNvPr id="239" name="Google Shape;239;p38"/>
          <p:cNvSpPr txBox="1"/>
          <p:nvPr>
            <p:ph idx="1" type="body"/>
          </p:nvPr>
        </p:nvSpPr>
        <p:spPr>
          <a:xfrm>
            <a:off x="387900" y="1262576"/>
            <a:ext cx="8368200" cy="359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 common law, it was not criminal to stand by and refuse to help someone in danger. </a:t>
            </a:r>
            <a:endParaRPr/>
          </a:p>
          <a:p>
            <a:pPr indent="0" lvl="0" marL="0" rtl="0" algn="l">
              <a:spcBef>
                <a:spcPts val="1600"/>
              </a:spcBef>
              <a:spcAft>
                <a:spcPts val="0"/>
              </a:spcAft>
              <a:buNone/>
            </a:pPr>
            <a:r>
              <a:rPr lang="en"/>
              <a:t>Some states have rejected the spirit of the common law doctrine by enacting Good Samaritan Statutes that create a duty to assist those involved in an accident or emergency.  </a:t>
            </a:r>
            <a:endParaRPr/>
          </a:p>
          <a:p>
            <a:pPr indent="0" lvl="0" marL="0" rtl="0" algn="l">
              <a:spcBef>
                <a:spcPts val="1600"/>
              </a:spcBef>
              <a:spcAft>
                <a:spcPts val="0"/>
              </a:spcAft>
              <a:buNone/>
            </a:pPr>
            <a:r>
              <a:rPr lang="en"/>
              <a:t>These  statutes typically contain provisions that protect the Good Samaritan from civil liability when providing assistance.  </a:t>
            </a:r>
            <a:endParaRPr/>
          </a:p>
          <a:p>
            <a:pPr indent="0" lvl="0" marL="0" rtl="0" algn="l">
              <a:spcBef>
                <a:spcPts val="1600"/>
              </a:spcBef>
              <a:spcAft>
                <a:spcPts val="1600"/>
              </a:spcAft>
              <a:buNone/>
            </a:pPr>
            <a:r>
              <a:rPr lang="en"/>
              <a:t>For example, if you broke someone’s rib while performing life saving CPR on them, they could not sue you for the injury.</a:t>
            </a:r>
            <a:endParaRPr/>
          </a:p>
        </p:txBody>
      </p:sp>
      <p:sp>
        <p:nvSpPr>
          <p:cNvPr id="240" name="Google Shape;240;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Unpopular Laws</a:t>
            </a:r>
            <a:endParaRPr/>
          </a:p>
        </p:txBody>
      </p:sp>
      <p:sp>
        <p:nvSpPr>
          <p:cNvPr id="78" name="Google Shape;78;p15"/>
          <p:cNvSpPr txBox="1"/>
          <p:nvPr>
            <p:ph idx="1" type="body"/>
          </p:nvPr>
        </p:nvSpPr>
        <p:spPr>
          <a:xfrm>
            <a:off x="387900" y="1261200"/>
            <a:ext cx="8368200" cy="344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Other crimes are held in contempt by a majority of people, and the continued criminalization of some acts undermines the pubic respect for the laws (and sadly the officers that duty bound to enforce them).  </a:t>
            </a:r>
            <a:endParaRPr/>
          </a:p>
          <a:p>
            <a:pPr indent="0" lvl="0" marL="0" rtl="0" algn="l">
              <a:spcBef>
                <a:spcPts val="1600"/>
              </a:spcBef>
              <a:spcAft>
                <a:spcPts val="0"/>
              </a:spcAft>
              <a:buNone/>
            </a:pPr>
            <a:r>
              <a:rPr lang="en"/>
              <a:t>The most publicised example as I write this is the cannabis legalization debate.  </a:t>
            </a:r>
            <a:endParaRPr/>
          </a:p>
          <a:p>
            <a:pPr indent="0" lvl="0" marL="0" rtl="0" algn="l">
              <a:spcBef>
                <a:spcPts val="1600"/>
              </a:spcBef>
              <a:spcAft>
                <a:spcPts val="0"/>
              </a:spcAft>
              <a:buNone/>
            </a:pPr>
            <a:r>
              <a:rPr lang="en"/>
              <a:t>Vestiges of puritanical “blue laws” are regarded by some as barriers to economic growth in the communities that most need the economic boost.  </a:t>
            </a:r>
            <a:endParaRPr/>
          </a:p>
          <a:p>
            <a:pPr indent="0" lvl="0" marL="0" rtl="0" algn="l">
              <a:spcBef>
                <a:spcPts val="1600"/>
              </a:spcBef>
              <a:spcAft>
                <a:spcPts val="1600"/>
              </a:spcAft>
              <a:buNone/>
            </a:pPr>
            <a:r>
              <a:rPr lang="en"/>
              <a:t>Others argue that they are unconstitutional and are in direct violation of the Full Faith and Credit Clause of the US Constitution.</a:t>
            </a: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Victim Analysis</a:t>
            </a:r>
            <a:endParaRPr/>
          </a:p>
        </p:txBody>
      </p:sp>
      <p:sp>
        <p:nvSpPr>
          <p:cNvPr id="85" name="Google Shape;85;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Someone who has not studied the law will usually apply a victim analysis when justifying criminal laws.  </a:t>
            </a:r>
            <a:endParaRPr/>
          </a:p>
          <a:p>
            <a:pPr indent="0" lvl="0" marL="0" rtl="0" algn="l">
              <a:spcBef>
                <a:spcPts val="1600"/>
              </a:spcBef>
              <a:spcAft>
                <a:spcPts val="0"/>
              </a:spcAft>
              <a:buNone/>
            </a:pPr>
            <a:r>
              <a:rPr lang="en"/>
              <a:t>Laws, they would assert, are designed to protect people from harm.  </a:t>
            </a:r>
            <a:endParaRPr/>
          </a:p>
          <a:p>
            <a:pPr indent="0" lvl="0" marL="0" rtl="0" algn="l">
              <a:spcBef>
                <a:spcPts val="1600"/>
              </a:spcBef>
              <a:spcAft>
                <a:spcPts val="1600"/>
              </a:spcAft>
              <a:buNone/>
            </a:pPr>
            <a:r>
              <a:rPr lang="en"/>
              <a:t>Those harms can be physical, psychological, and economic, but there is always a victim that to which we can point.</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Civil Libertarian View</a:t>
            </a:r>
            <a:endParaRPr/>
          </a:p>
        </p:txBody>
      </p:sp>
      <p:sp>
        <p:nvSpPr>
          <p:cNvPr id="92" name="Google Shape;92;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Civil libertarians are quick to point out that many of the controversial crimes they wish to see abolished are  victimless crimes.   </a:t>
            </a:r>
            <a:endParaRPr/>
          </a:p>
          <a:p>
            <a:pPr indent="0" lvl="0" marL="0" rtl="0" algn="l">
              <a:spcBef>
                <a:spcPts val="1600"/>
              </a:spcBef>
              <a:spcAft>
                <a:spcPts val="0"/>
              </a:spcAft>
              <a:buNone/>
            </a:pPr>
            <a:r>
              <a:rPr lang="en"/>
              <a:t>What do Martha Stewart and Ted Bundy have in common?  </a:t>
            </a:r>
            <a:endParaRPr/>
          </a:p>
          <a:p>
            <a:pPr indent="0" lvl="0" marL="0" rtl="0" algn="l">
              <a:spcBef>
                <a:spcPts val="1600"/>
              </a:spcBef>
              <a:spcAft>
                <a:spcPts val="0"/>
              </a:spcAft>
              <a:buNone/>
            </a:pPr>
            <a:r>
              <a:rPr lang="en"/>
              <a:t>They broke the law.  </a:t>
            </a:r>
            <a:endParaRPr/>
          </a:p>
          <a:p>
            <a:pPr indent="0" lvl="0" marL="0" rtl="0" algn="l">
              <a:spcBef>
                <a:spcPts val="1600"/>
              </a:spcBef>
              <a:spcAft>
                <a:spcPts val="0"/>
              </a:spcAft>
              <a:buNone/>
            </a:pPr>
            <a:r>
              <a:rPr lang="en"/>
              <a:t>What else?  Not much at all.  </a:t>
            </a:r>
            <a:endParaRPr/>
          </a:p>
          <a:p>
            <a:pPr indent="0" lvl="0" marL="0" rtl="0" algn="l">
              <a:spcBef>
                <a:spcPts val="1600"/>
              </a:spcBef>
              <a:spcAft>
                <a:spcPts val="1600"/>
              </a:spcAft>
              <a:buNone/>
            </a:pPr>
            <a:r>
              <a:rPr lang="en"/>
              <a:t>It seems that there is little commonality that defines the essence of what it means for an act to be criminal.</a:t>
            </a: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Elements of Crimes</a:t>
            </a:r>
            <a:endParaRPr/>
          </a:p>
        </p:txBody>
      </p:sp>
      <p:sp>
        <p:nvSpPr>
          <p:cNvPr id="99" name="Google Shape;99;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those that study the law and practice it, there are common threads that define every crime.  </a:t>
            </a:r>
            <a:endParaRPr/>
          </a:p>
          <a:p>
            <a:pPr indent="0" lvl="0" marL="0" rtl="0" algn="l">
              <a:spcBef>
                <a:spcPts val="1600"/>
              </a:spcBef>
              <a:spcAft>
                <a:spcPts val="0"/>
              </a:spcAft>
              <a:buNone/>
            </a:pPr>
            <a:r>
              <a:rPr lang="en"/>
              <a:t>We call these common building blocks the </a:t>
            </a:r>
            <a:r>
              <a:rPr b="1" lang="en"/>
              <a:t>elements of crimes</a:t>
            </a:r>
            <a:r>
              <a:rPr lang="en"/>
              <a:t>.   </a:t>
            </a:r>
            <a:endParaRPr/>
          </a:p>
          <a:p>
            <a:pPr indent="0" lvl="0" marL="0" rtl="0" algn="l">
              <a:spcBef>
                <a:spcPts val="1600"/>
              </a:spcBef>
              <a:spcAft>
                <a:spcPts val="0"/>
              </a:spcAft>
              <a:buNone/>
            </a:pPr>
            <a:r>
              <a:rPr lang="en"/>
              <a:t>These elements are not just an academic curiosity.  </a:t>
            </a:r>
            <a:endParaRPr/>
          </a:p>
          <a:p>
            <a:pPr indent="0" lvl="0" marL="0" rtl="0" algn="l">
              <a:spcBef>
                <a:spcPts val="1600"/>
              </a:spcBef>
              <a:spcAft>
                <a:spcPts val="1600"/>
              </a:spcAft>
              <a:buNone/>
            </a:pPr>
            <a:r>
              <a:rPr lang="en"/>
              <a:t>They have major implications for criminal justice professionals.</a:t>
            </a: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Standard of Proof</a:t>
            </a:r>
            <a:endParaRPr/>
          </a:p>
        </p:txBody>
      </p:sp>
      <p:sp>
        <p:nvSpPr>
          <p:cNvPr id="106" name="Google Shape;106;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reason for this is that to get a conviction in criminal court, the prosecution must prove each element of the defense beyond a reasonable doubt.   </a:t>
            </a:r>
            <a:endParaRPr/>
          </a:p>
          <a:p>
            <a:pPr indent="0" lvl="0" marL="0" rtl="0" algn="l">
              <a:spcBef>
                <a:spcPts val="1600"/>
              </a:spcBef>
              <a:spcAft>
                <a:spcPts val="0"/>
              </a:spcAft>
              <a:buNone/>
            </a:pPr>
            <a:r>
              <a:rPr lang="en"/>
              <a:t>If a single element is not proven to that exacting standard, then the jury will acquit the defendant and the case will be lost.   </a:t>
            </a:r>
            <a:endParaRPr/>
          </a:p>
          <a:p>
            <a:pPr indent="0" lvl="0" marL="0" rtl="0" algn="l">
              <a:spcBef>
                <a:spcPts val="1600"/>
              </a:spcBef>
              <a:spcAft>
                <a:spcPts val="1600"/>
              </a:spcAft>
              <a:buNone/>
            </a:pPr>
            <a:r>
              <a:rPr lang="en"/>
              <a:t>This means that every criminal justice professional from patrol officers to district attorneys must understand each element of each offense and do their utmost see that evidence sufficient to prove each and every element is lawfully brought before a jury.</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Basic Elements</a:t>
            </a:r>
            <a:endParaRPr/>
          </a:p>
        </p:txBody>
      </p:sp>
      <p:sp>
        <p:nvSpPr>
          <p:cNvPr id="113" name="Google Shape;113;p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With exceptions some notable exceptions (which we will discuss in later sections), every crime has at least three elements: </a:t>
            </a:r>
            <a:endParaRPr/>
          </a:p>
          <a:p>
            <a:pPr indent="0" lvl="0" marL="0" rtl="0" algn="l">
              <a:spcBef>
                <a:spcPts val="1600"/>
              </a:spcBef>
              <a:spcAft>
                <a:spcPts val="0"/>
              </a:spcAft>
              <a:buNone/>
            </a:pPr>
            <a:r>
              <a:rPr lang="en"/>
              <a:t>a </a:t>
            </a:r>
            <a:r>
              <a:rPr b="1" lang="en"/>
              <a:t>criminal act</a:t>
            </a:r>
            <a:r>
              <a:rPr lang="en"/>
              <a:t> (also called </a:t>
            </a:r>
            <a:r>
              <a:rPr b="1" i="1" lang="en"/>
              <a:t>actus reus</a:t>
            </a:r>
            <a:r>
              <a:rPr lang="en"/>
              <a:t>), </a:t>
            </a:r>
            <a:endParaRPr/>
          </a:p>
          <a:p>
            <a:pPr indent="0" lvl="0" marL="0" rtl="0" algn="l">
              <a:spcBef>
                <a:spcPts val="1600"/>
              </a:spcBef>
              <a:spcAft>
                <a:spcPts val="0"/>
              </a:spcAft>
              <a:buNone/>
            </a:pPr>
            <a:r>
              <a:rPr lang="en"/>
              <a:t>a </a:t>
            </a:r>
            <a:r>
              <a:rPr b="1" lang="en"/>
              <a:t>criminal intent</a:t>
            </a:r>
            <a:r>
              <a:rPr lang="en"/>
              <a:t> (also called </a:t>
            </a:r>
            <a:r>
              <a:rPr b="1" i="1" lang="en"/>
              <a:t>mens rea</a:t>
            </a:r>
            <a:r>
              <a:rPr lang="en"/>
              <a:t>), </a:t>
            </a:r>
            <a:endParaRPr/>
          </a:p>
          <a:p>
            <a:pPr indent="0" lvl="0" marL="0" rtl="0" algn="l">
              <a:spcBef>
                <a:spcPts val="1600"/>
              </a:spcBef>
              <a:spcAft>
                <a:spcPts val="0"/>
              </a:spcAft>
              <a:buNone/>
            </a:pPr>
            <a:r>
              <a:rPr lang="en"/>
              <a:t>and </a:t>
            </a:r>
            <a:r>
              <a:rPr b="1" lang="en"/>
              <a:t>concurrence</a:t>
            </a:r>
            <a:r>
              <a:rPr lang="en"/>
              <a:t> of the two.  </a:t>
            </a:r>
            <a:endParaRPr/>
          </a:p>
          <a:p>
            <a:pPr indent="0" lvl="0" marL="0" rtl="0" algn="l">
              <a:spcBef>
                <a:spcPts val="1600"/>
              </a:spcBef>
              <a:spcAft>
                <a:spcPts val="1600"/>
              </a:spcAft>
              <a:buNone/>
            </a:pPr>
            <a:r>
              <a:rPr lang="en"/>
              <a:t>Note that statutes often use the term </a:t>
            </a:r>
            <a:r>
              <a:rPr b="1" lang="en"/>
              <a:t>conduct</a:t>
            </a:r>
            <a:r>
              <a:rPr lang="en"/>
              <a:t> to reflect the criminal act and intent elements.</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Conduct</a:t>
            </a:r>
            <a:endParaRPr/>
          </a:p>
        </p:txBody>
      </p:sp>
      <p:sp>
        <p:nvSpPr>
          <p:cNvPr id="120" name="Google Shape;120;p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the Model Penal Code explains, conduct means “an action or omission and its accompanying state of mind” (Model Penal Code § 1.13(5)).  </a:t>
            </a:r>
            <a:endParaRPr/>
          </a:p>
          <a:p>
            <a:pPr indent="0" lvl="0" marL="0" rtl="0" algn="l">
              <a:spcBef>
                <a:spcPts val="1600"/>
              </a:spcBef>
              <a:spcAft>
                <a:spcPts val="0"/>
              </a:spcAft>
              <a:buNone/>
            </a:pPr>
            <a:r>
              <a:rPr lang="en"/>
              <a:t>For some crimes, the act itself is what the legislature wanted to prevent. </a:t>
            </a:r>
            <a:endParaRPr/>
          </a:p>
          <a:p>
            <a:pPr indent="0" lvl="0" marL="0" rtl="0" algn="l">
              <a:spcBef>
                <a:spcPts val="1600"/>
              </a:spcBef>
              <a:spcAft>
                <a:spcPts val="0"/>
              </a:spcAft>
              <a:buNone/>
            </a:pPr>
            <a:r>
              <a:rPr lang="en"/>
              <a:t>In such a case, the criminal act and the criminal intent (and the concurrence of the two) completely define the crime.   </a:t>
            </a:r>
            <a:endParaRPr/>
          </a:p>
          <a:p>
            <a:pPr indent="0" lvl="0" marL="0" rtl="0" algn="l">
              <a:spcBef>
                <a:spcPts val="1600"/>
              </a:spcBef>
              <a:spcAft>
                <a:spcPts val="1600"/>
              </a:spcAft>
              <a:buNone/>
            </a:pPr>
            <a:r>
              <a:rPr lang="en"/>
              <a:t>For example, a </a:t>
            </a:r>
            <a:r>
              <a:rPr i="1" lang="en"/>
              <a:t>live nude show</a:t>
            </a:r>
            <a:r>
              <a:rPr lang="en"/>
              <a:t> statute suggests that the legislature wanted to prevent live nude shows; there is no greater harm to consider.</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