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embeddedFontLst>
    <p:embeddedFont>
      <p:font typeface="Economica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bold.fntdata"/><Relationship Id="rId22" Type="http://schemas.openxmlformats.org/officeDocument/2006/relationships/font" Target="fonts/Economica-boldItalic.fntdata"/><Relationship Id="rId21" Type="http://schemas.openxmlformats.org/officeDocument/2006/relationships/font" Target="fonts/Economica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Economica-regular.fntdata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02/21/2019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8e5d1a1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8e5d1a1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8e5d1a1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8e5d1a1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8e5d1a1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08e5d1a1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8e5d1a1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08e5d1a1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08e5d1a1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08e5d1a1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77f528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77f528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8e5d1a1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8e5d1a1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8e5d1a1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8e5d1a1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8e5d1a1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8e5d1a1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8e5d1a1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08e5d1a1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8e5d1a1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8e5d1a1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8e5d1a1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8e5d1a1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8e5d1a1d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8e5d1a1d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Statistics for the Social Sciences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1.4: Variables  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Dependent Variable</a:t>
            </a:r>
            <a:endParaRPr/>
          </a:p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variable that is observed to see if it was changed by the independent variable is called the </a:t>
            </a:r>
            <a:r>
              <a:rPr b="1" lang="en"/>
              <a:t>dependent variable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called dependent because its value </a:t>
            </a:r>
            <a:r>
              <a:rPr i="1" lang="en"/>
              <a:t>depends</a:t>
            </a:r>
            <a:r>
              <a:rPr lang="en"/>
              <a:t> on the independent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Groups 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an experiment, the independent variable often reflects that the researcher administered some type of treatment—something we do to the participants.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its simplest form, an experiment involves two groups.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first is the group that got the treatment—the </a:t>
            </a:r>
            <a:r>
              <a:rPr b="1" lang="en"/>
              <a:t>experimental group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second group does not get the treatment.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Individuals in this group are said to be in the </a:t>
            </a:r>
            <a:r>
              <a:rPr b="1" lang="en"/>
              <a:t>control group</a:t>
            </a:r>
            <a:r>
              <a:rPr lang="en"/>
              <a:t>.  </a:t>
            </a:r>
            <a:endParaRPr/>
          </a:p>
        </p:txBody>
      </p:sp>
      <p:sp>
        <p:nvSpPr>
          <p:cNvPr id="134" name="Google Shape;13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</a:t>
            </a:r>
            <a:endParaRPr/>
          </a:p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variables in a study can also be described in terms of the types of values that can be assigned to them.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discrete variable consists of separate categories that cannot be divided.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Take the variable gender for example.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Generally you are either male or female—the categories are indivisible.  </a:t>
            </a:r>
            <a:endParaRPr/>
          </a:p>
        </p:txBody>
      </p:sp>
      <p:sp>
        <p:nvSpPr>
          <p:cNvPr id="141" name="Google Shape;141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 as Categories</a:t>
            </a:r>
            <a:endParaRPr/>
          </a:p>
        </p:txBody>
      </p:sp>
      <p:sp>
        <p:nvSpPr>
          <p:cNvPr id="147" name="Google Shape;147;p2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Discrete variables usually define categories, or are restricted to whole, countable numbers.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variable felony convictions is an example.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Either you have been convicted of no felonies, or you have been convicted of a whole number of felonies.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cannot have been convicted of 2.78 felonies.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Another common way to look at discrete variables is as counts of things.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/>
          <p:nvPr>
            <p:ph type="title"/>
          </p:nvPr>
        </p:nvSpPr>
        <p:spPr>
          <a:xfrm>
            <a:off x="342525" y="46707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Continuous Variables</a:t>
            </a:r>
            <a:endParaRPr/>
          </a:p>
        </p:txBody>
      </p:sp>
      <p:sp>
        <p:nvSpPr>
          <p:cNvPr id="154" name="Google Shape;154;p26"/>
          <p:cNvSpPr txBox="1"/>
          <p:nvPr>
            <p:ph idx="1" type="body"/>
          </p:nvPr>
        </p:nvSpPr>
        <p:spPr>
          <a:xfrm>
            <a:off x="387900" y="1489825"/>
            <a:ext cx="8368200" cy="32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continuous variable</a:t>
            </a:r>
            <a:r>
              <a:rPr lang="en"/>
              <a:t> can be subdivided into an infinite (or practically infinite) number of fractional parts.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Annual household income (measured in dollars and cents) is a good example of a continuous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Variables that are continuous can be imagined to be along a line (like the number line) with no obvious points of separation.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Note that it will be rare for any two subjects to have the same exact score on a continuous variable.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Variables?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attempts to discover patterns in a reality that often seems chaotic.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Ancient peoples noted the changes of the season, changes in the phase of the moon, changes in the tide.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also noted that these things (and many others) changed in a regular pattern.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sciences, things that change and have different values from time to time or from person to person are called </a:t>
            </a:r>
            <a:r>
              <a:rPr b="1" lang="en"/>
              <a:t>variables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Definition 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 </a:t>
            </a:r>
            <a:r>
              <a:rPr b="1" lang="en"/>
              <a:t>variable</a:t>
            </a:r>
            <a:r>
              <a:rPr lang="en"/>
              <a:t> is a characteristic, attribute, or condition that has different values for different individuals.</a:t>
            </a:r>
            <a:endParaRPr/>
          </a:p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Things Vary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may be attributes that are different for different people, such as weight, gender, religious affiliation, political affiliation, and so forth.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Variables can also be conditions in the environment that can affect the results of a study, such as the time of day when an experiment takes place.</a:t>
            </a:r>
            <a:endParaRPr/>
          </a:p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Naming Conventions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variables are measured, researchers often identify the variables by a letter, such as X.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two variables are used, then the researcher may denote the first variable as X and the second as Y.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shorthand is useful in describing the relationships between variables.  </a:t>
            </a:r>
            <a:endParaRPr/>
          </a:p>
        </p:txBody>
      </p:sp>
      <p:sp>
        <p:nvSpPr>
          <p:cNvPr id="92" name="Google Shape;9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 to Spreadsheet Lingo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variable is sometimes referred to as a column of data because of the convention of placing information for each person in rows, which makes each column form a single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the variables taken together form the </a:t>
            </a:r>
            <a:r>
              <a:rPr b="1" lang="en"/>
              <a:t>data</a:t>
            </a:r>
            <a:r>
              <a:rPr lang="en"/>
              <a:t> that we analyze in a research project.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Constants 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value that does not change from person to person is called a </a:t>
            </a:r>
            <a:r>
              <a:rPr b="1" lang="en"/>
              <a:t>constant</a:t>
            </a:r>
            <a:r>
              <a:rPr lang="en"/>
              <a:t>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of constancy is closely related to the scientific concept of </a:t>
            </a:r>
            <a:r>
              <a:rPr b="1" lang="en"/>
              <a:t>control</a:t>
            </a:r>
            <a:r>
              <a:rPr lang="en"/>
              <a:t>, which we will discuss in more detail in a later section.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Attributes 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</a:t>
            </a:r>
            <a:r>
              <a:rPr b="1" lang="en"/>
              <a:t>attribute</a:t>
            </a:r>
            <a:r>
              <a:rPr lang="en"/>
              <a:t> is a specific value of a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the variable gender has two attributes: male and female.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Attributes are commonly referred to as a </a:t>
            </a:r>
            <a:r>
              <a:rPr b="1" lang="en"/>
              <a:t>level</a:t>
            </a:r>
            <a:r>
              <a:rPr lang="en"/>
              <a:t> of the variable.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important to note the difference between the variable and its value for a particular individual.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the variable gender can take on two different levels:  Male and female.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Independent Variables (IV)</a:t>
            </a:r>
            <a:endParaRPr/>
          </a:p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 names are used for the two variables that are being studied by a researcher in an experiment.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variable that is manipulated by the researcher—the one thought to cause a change in the other—is called the </a:t>
            </a:r>
            <a:r>
              <a:rPr b="1" lang="en"/>
              <a:t>independent variable</a:t>
            </a:r>
            <a:r>
              <a:rPr lang="en"/>
              <a:t>.</a:t>
            </a:r>
            <a:endParaRPr/>
          </a:p>
        </p:txBody>
      </p:sp>
      <p:sp>
        <p:nvSpPr>
          <p:cNvPr id="120" name="Google Shape;12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