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5143500" cx="9144000"/>
  <p:notesSz cx="6858000" cy="9144000"/>
  <p:embeddedFontLst>
    <p:embeddedFont>
      <p:font typeface="Economica"/>
      <p:regular r:id="rId19"/>
      <p:bold r:id="rId20"/>
      <p:italic r:id="rId21"/>
      <p:boldItalic r:id="rId22"/>
    </p:embeddedFont>
    <p:embeddedFont>
      <p:font typeface="Open Sans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Economica-bold.fntdata"/><Relationship Id="rId22" Type="http://schemas.openxmlformats.org/officeDocument/2006/relationships/font" Target="fonts/Economica-boldItalic.fntdata"/><Relationship Id="rId21" Type="http://schemas.openxmlformats.org/officeDocument/2006/relationships/font" Target="fonts/Economica-italic.fntdata"/><Relationship Id="rId24" Type="http://schemas.openxmlformats.org/officeDocument/2006/relationships/font" Target="fonts/OpenSans-bold.fntdata"/><Relationship Id="rId23" Type="http://schemas.openxmlformats.org/officeDocument/2006/relationships/font" Target="fonts/OpenSans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OpenSans-boldItalic.fntdata"/><Relationship Id="rId25" Type="http://schemas.openxmlformats.org/officeDocument/2006/relationships/font" Target="fonts/OpenSans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font" Target="fonts/Economica-regular.fntdata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Revision:  02/21/2019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08e5d1a1d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08e5d1a1d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08e5d1a1d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08e5d1a1d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08e5d1a1d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108e5d1a1d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08e5d1a1d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08e5d1a1d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08e5d1a1d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108e5d1a1d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077f5282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077f5282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08e5d1a1d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08e5d1a1d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08e5d1a1d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08e5d1a1d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08e5d1a1d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08e5d1a1d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08e5d1a1d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08e5d1a1d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08e5d1a1d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08e5d1a1d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08e5d1a1d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08e5d1a1d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08e5d1a1d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08e5d1a1d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Google Shape;17;p3"/>
          <p:cNvSpPr/>
          <p:nvPr/>
        </p:nvSpPr>
        <p:spPr>
          <a:xfrm flipH="1" rot="10800000">
            <a:off x="466425" y="35583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" name="Google Shape;18;p3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Statistics for the Social Sciences</a:t>
            </a:r>
            <a:endParaRPr/>
          </a:p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1033200" y="3049425"/>
            <a:ext cx="64305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Section 1.4: Variables  </a:t>
            </a:r>
            <a:endParaRPr/>
          </a:p>
        </p:txBody>
      </p:sp>
      <p:sp>
        <p:nvSpPr>
          <p:cNvPr id="64" name="Google Shape;64;p13"/>
          <p:cNvSpPr txBox="1"/>
          <p:nvPr/>
        </p:nvSpPr>
        <p:spPr>
          <a:xfrm>
            <a:off x="780150" y="4435925"/>
            <a:ext cx="3039000" cy="2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000">
                <a:latin typeface="Times New Roman"/>
                <a:ea typeface="Times New Roman"/>
                <a:cs typeface="Times New Roman"/>
                <a:sym typeface="Times New Roman"/>
              </a:rPr>
              <a:t>Prepared by Adam J. McKee</a:t>
            </a:r>
            <a:endParaRPr i="1"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2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Dependent Variable</a:t>
            </a:r>
            <a:endParaRPr/>
          </a:p>
        </p:txBody>
      </p:sp>
      <p:sp>
        <p:nvSpPr>
          <p:cNvPr id="126" name="Google Shape;126;p22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variable that is observed to see if it was changed by the independent variable is called the </a:t>
            </a:r>
            <a:r>
              <a:rPr b="1" lang="en"/>
              <a:t>dependent variable</a:t>
            </a:r>
            <a:r>
              <a:rPr lang="en"/>
              <a:t>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It is called dependent because its value </a:t>
            </a:r>
            <a:r>
              <a:rPr i="1" lang="en"/>
              <a:t>depends</a:t>
            </a:r>
            <a:r>
              <a:rPr lang="en"/>
              <a:t> on the independent variable.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3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Groups </a:t>
            </a:r>
            <a:endParaRPr/>
          </a:p>
        </p:txBody>
      </p:sp>
      <p:sp>
        <p:nvSpPr>
          <p:cNvPr id="133" name="Google Shape;133;p23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an experiment, the independent variable often reflects that the researcher administered some type of treatment—something we do to the participants.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 its simplest form, an experiment involves two groups.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first is the group that got the treatment—the </a:t>
            </a:r>
            <a:r>
              <a:rPr b="1" lang="en"/>
              <a:t>experimental group</a:t>
            </a:r>
            <a:r>
              <a:rPr lang="en"/>
              <a:t>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 second group does not get the treatment.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Individuals in this group are said to be in the </a:t>
            </a:r>
            <a:r>
              <a:rPr b="1" lang="en"/>
              <a:t>control group</a:t>
            </a:r>
            <a:r>
              <a:rPr lang="en"/>
              <a:t>.  </a:t>
            </a:r>
            <a:endParaRPr/>
          </a:p>
        </p:txBody>
      </p:sp>
      <p:sp>
        <p:nvSpPr>
          <p:cNvPr id="134" name="Google Shape;134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Discrete Variables</a:t>
            </a:r>
            <a:endParaRPr/>
          </a:p>
        </p:txBody>
      </p:sp>
      <p:sp>
        <p:nvSpPr>
          <p:cNvPr id="140" name="Google Shape;140;p2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variables in a study can also be described in terms of the types of values that can be assigned to them.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 discrete variable consists of separate categories that cannot be divided.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Take the variable gender for example.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Generally you are either male or female—the categories are indivisible.  </a:t>
            </a:r>
            <a:endParaRPr/>
          </a:p>
        </p:txBody>
      </p:sp>
      <p:sp>
        <p:nvSpPr>
          <p:cNvPr id="141" name="Google Shape;141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Discrete Variables as Categories</a:t>
            </a:r>
            <a:endParaRPr/>
          </a:p>
        </p:txBody>
      </p:sp>
      <p:sp>
        <p:nvSpPr>
          <p:cNvPr id="147" name="Google Shape;147;p25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Discrete variables usually define categories, or are restricted to whole, countable numbers.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variable felony convictions is an example.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Either you have been convicted of no felonies, or you have been convicted of a whole number of felonies.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You cannot have been convicted of 2.78 felonies.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Another common way to look at discrete variables is as counts of things.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6"/>
          <p:cNvSpPr txBox="1"/>
          <p:nvPr>
            <p:ph type="title"/>
          </p:nvPr>
        </p:nvSpPr>
        <p:spPr>
          <a:xfrm>
            <a:off x="342525" y="46707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Continuous Variables</a:t>
            </a:r>
            <a:endParaRPr/>
          </a:p>
        </p:txBody>
      </p:sp>
      <p:sp>
        <p:nvSpPr>
          <p:cNvPr id="154" name="Google Shape;154;p26"/>
          <p:cNvSpPr txBox="1"/>
          <p:nvPr>
            <p:ph idx="1" type="body"/>
          </p:nvPr>
        </p:nvSpPr>
        <p:spPr>
          <a:xfrm>
            <a:off x="387900" y="1489825"/>
            <a:ext cx="8368200" cy="325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</a:t>
            </a:r>
            <a:r>
              <a:rPr b="1" lang="en"/>
              <a:t>continuous variable</a:t>
            </a:r>
            <a:r>
              <a:rPr lang="en"/>
              <a:t> can be subdivided into an infinite (or practically infinite) number of fractional parts.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Annual household income (measured in dollars and cents) is a good example of a continuous variable.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Variables that are continuous can be imagined to be along a line (like the number line) with no obvious points of separation.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Note that it will be rare for any two subjects to have the same exact score on a continuous variable.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are Variables?</a:t>
            </a:r>
            <a:endParaRPr/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Science attempts to discover patterns in a reality that often seems chaotic.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Ancient peoples noted the changes of the season, changes in the phase of the moon, changes in the tide.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They also noted that these things (and many others) changed in a regular pattern.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 the sciences, things that change and have different values from time to time or from person to person are called </a:t>
            </a:r>
            <a:r>
              <a:rPr b="1" lang="en"/>
              <a:t>variables</a:t>
            </a:r>
            <a:r>
              <a:rPr lang="en"/>
              <a:t>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Definition </a:t>
            </a:r>
            <a:endParaRPr/>
          </a:p>
        </p:txBody>
      </p:sp>
      <p:sp>
        <p:nvSpPr>
          <p:cNvPr id="77" name="Google Shape;77;p15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A </a:t>
            </a:r>
            <a:r>
              <a:rPr b="1" lang="en"/>
              <a:t>variable</a:t>
            </a:r>
            <a:r>
              <a:rPr lang="en"/>
              <a:t> is a characteristic, attribute, or condition that has different values for different individuals.</a:t>
            </a:r>
            <a:endParaRPr/>
          </a:p>
        </p:txBody>
      </p:sp>
      <p:sp>
        <p:nvSpPr>
          <p:cNvPr id="78" name="Google Shape;78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Many Things Vary</a:t>
            </a:r>
            <a:endParaRPr/>
          </a:p>
        </p:txBody>
      </p:sp>
      <p:sp>
        <p:nvSpPr>
          <p:cNvPr id="84" name="Google Shape;84;p16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Variables may be attributes that are different for different people, such as weight, gender, religious affiliation, political affiliation, and so forth.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Variables can also be conditions in the environment that can affect the results of a study, such as the time of day when an experiment takes place.</a:t>
            </a:r>
            <a:endParaRPr/>
          </a:p>
        </p:txBody>
      </p:sp>
      <p:sp>
        <p:nvSpPr>
          <p:cNvPr id="85" name="Google Shape;85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Naming Conventions</a:t>
            </a:r>
            <a:endParaRPr/>
          </a:p>
        </p:txBody>
      </p:sp>
      <p:sp>
        <p:nvSpPr>
          <p:cNvPr id="91" name="Google Shape;91;p1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variables are measured, researchers often identify the variables by a letter, such as X.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If two variables are used, then the researcher may denote the first variable as X and the second as Y.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This shorthand is useful in describing the relationships between variables.  </a:t>
            </a:r>
            <a:endParaRPr/>
          </a:p>
        </p:txBody>
      </p:sp>
      <p:sp>
        <p:nvSpPr>
          <p:cNvPr id="92" name="Google Shape;92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 to Spreadsheet Lingo</a:t>
            </a:r>
            <a:endParaRPr/>
          </a:p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variable is sometimes referred to as a column of data because of the convention of placing information for each person in rows, which makes each column form a single variable.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All the variables taken together form the </a:t>
            </a:r>
            <a:r>
              <a:rPr b="1" lang="en"/>
              <a:t>data</a:t>
            </a:r>
            <a:r>
              <a:rPr lang="en"/>
              <a:t> that we analyze in a research project.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Constants </a:t>
            </a:r>
            <a:endParaRPr/>
          </a:p>
        </p:txBody>
      </p:sp>
      <p:sp>
        <p:nvSpPr>
          <p:cNvPr id="105" name="Google Shape;105;p19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value that does not change from person to person is called a </a:t>
            </a:r>
            <a:r>
              <a:rPr b="1" lang="en"/>
              <a:t>constant</a:t>
            </a:r>
            <a:r>
              <a:rPr lang="en"/>
              <a:t>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idea of constancy is closely related to the scientific concept of </a:t>
            </a:r>
            <a:r>
              <a:rPr b="1" lang="en"/>
              <a:t>control</a:t>
            </a:r>
            <a:r>
              <a:rPr lang="en"/>
              <a:t>, which we will discuss in more detail in a later section.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Attributes </a:t>
            </a:r>
            <a:endParaRPr/>
          </a:p>
        </p:txBody>
      </p:sp>
      <p:sp>
        <p:nvSpPr>
          <p:cNvPr id="112" name="Google Shape;112;p20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 </a:t>
            </a:r>
            <a:r>
              <a:rPr b="1" lang="en"/>
              <a:t>attribute</a:t>
            </a:r>
            <a:r>
              <a:rPr lang="en"/>
              <a:t> is a specific value of a variable.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For example, the variable gender has two attributes: male and female.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Attributes are commonly referred to as a </a:t>
            </a:r>
            <a:r>
              <a:rPr b="1" lang="en"/>
              <a:t>level</a:t>
            </a:r>
            <a:r>
              <a:rPr lang="en"/>
              <a:t> of the variable.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It is important to note the difference between the variable and its value for a particular individual.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For example, the variable gender can take on two different levels:  Male and female. 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Independent Variables (IV)</a:t>
            </a:r>
            <a:endParaRPr/>
          </a:p>
        </p:txBody>
      </p:sp>
      <p:sp>
        <p:nvSpPr>
          <p:cNvPr id="119" name="Google Shape;119;p2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Special names are used for the two variables that are being studied by a researcher in an experiment.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variable that is manipulated by the researcher—the one thought to cause a change in the other—is called the </a:t>
            </a:r>
            <a:r>
              <a:rPr b="1" lang="en"/>
              <a:t>independent variable</a:t>
            </a:r>
            <a:r>
              <a:rPr lang="en"/>
              <a:t>.</a:t>
            </a:r>
            <a:endParaRPr/>
          </a:p>
        </p:txBody>
      </p:sp>
      <p:sp>
        <p:nvSpPr>
          <p:cNvPr id="120" name="Google Shape;120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