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5143500" cx="9144000"/>
  <p:notesSz cx="6858000" cy="9144000"/>
  <p:embeddedFontLst>
    <p:embeddedFont>
      <p:font typeface="Economica"/>
      <p:regular r:id="rId45"/>
      <p:bold r:id="rId46"/>
      <p:italic r:id="rId47"/>
      <p:boldItalic r:id="rId48"/>
    </p:embeddedFont>
    <p:embeddedFont>
      <p:font typeface="Open Sans"/>
      <p:regular r:id="rId49"/>
      <p:bold r:id="rId50"/>
      <p:italic r:id="rId51"/>
      <p:boldItalic r:id="rId5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Economica-bold.fntdata"/><Relationship Id="rId45" Type="http://schemas.openxmlformats.org/officeDocument/2006/relationships/font" Target="fonts/Economica-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Economica-boldItalic.fntdata"/><Relationship Id="rId47" Type="http://schemas.openxmlformats.org/officeDocument/2006/relationships/font" Target="fonts/Economica-italic.fntdata"/><Relationship Id="rId49" Type="http://schemas.openxmlformats.org/officeDocument/2006/relationships/font" Target="fonts/OpenSans-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OpenSans-italic.fntdata"/><Relationship Id="rId50" Type="http://schemas.openxmlformats.org/officeDocument/2006/relationships/font" Target="fonts/OpenSans-bold.fntdata"/><Relationship Id="rId52" Type="http://schemas.openxmlformats.org/officeDocument/2006/relationships/font" Target="fonts/OpenSans-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02/21/2019</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10548d35f8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0548d35f8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10548d35f8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0548d35f8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10548d35f8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0548d35f8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10548d35f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0548d35f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10548d35f8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0548d35f8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10548d35f8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0548d35f8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10548d35f8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10548d35f8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10548d35f8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0548d35f8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10548d35f8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10548d35f8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10548d35f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0548d35f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10548d35f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0548d35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10548d35f8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10548d35f8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10548d35f8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0548d35f8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10548d35f8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10548d35f8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10548d35f8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0548d35f8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10548d35f8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10548d35f8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10548d35f8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0548d35f8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10548d35f8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10548d35f8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10548d35f8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10548d35f8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10548d35f8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10548d35f8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10548d35f8_0_1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10548d35f8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10548d35f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548d35f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g10548d35f8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10548d35f8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10548d35f8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10548d35f8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10548d35f8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10548d35f8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g10548d35f8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10548d35f8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g10548d35f8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10548d35f8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g10548d35f8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10548d35f8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3" name="Shape 303"/>
        <p:cNvGrpSpPr/>
        <p:nvPr/>
      </p:nvGrpSpPr>
      <p:grpSpPr>
        <a:xfrm>
          <a:off x="0" y="0"/>
          <a:ext cx="0" cy="0"/>
          <a:chOff x="0" y="0"/>
          <a:chExt cx="0" cy="0"/>
        </a:xfrm>
      </p:grpSpPr>
      <p:sp>
        <p:nvSpPr>
          <p:cNvPr id="304" name="Google Shape;304;g10548d35f8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10548d35f8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0" name="Shape 310"/>
        <p:cNvGrpSpPr/>
        <p:nvPr/>
      </p:nvGrpSpPr>
      <p:grpSpPr>
        <a:xfrm>
          <a:off x="0" y="0"/>
          <a:ext cx="0" cy="0"/>
          <a:chOff x="0" y="0"/>
          <a:chExt cx="0" cy="0"/>
        </a:xfrm>
      </p:grpSpPr>
      <p:sp>
        <p:nvSpPr>
          <p:cNvPr id="311" name="Google Shape;311;g10548d35f8_0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10548d35f8_0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g10548d35f8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10548d35f8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g10548d35f8_0_2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10548d35f8_0_2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10548d35f8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548d35f8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10548d35f8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10548d35f8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10548d35f8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548d35f8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10548d35f8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0548d35f8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10548d35f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0548d35f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10548d35f8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0548d35f8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10548d35f8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0548d35f8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Statistics for the Social Sciences</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1.2:  Basic Math Review</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#1</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multiply or divide numbers with different signs, the result is negative.</a:t>
            </a:r>
            <a:endParaRPr/>
          </a:p>
          <a:p>
            <a:pPr indent="0" lvl="0" marL="0" rtl="0" algn="l">
              <a:spcBef>
                <a:spcPts val="1600"/>
              </a:spcBef>
              <a:spcAft>
                <a:spcPts val="1600"/>
              </a:spcAft>
              <a:buNone/>
            </a:pPr>
            <a:r>
              <a:t/>
            </a: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#2</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multiply or divide numbers with the same signs, the results are always positive.  </a:t>
            </a:r>
            <a:endParaRPr/>
          </a:p>
          <a:p>
            <a:pPr indent="0" lvl="0" marL="0" rtl="0" algn="l">
              <a:spcBef>
                <a:spcPts val="1600"/>
              </a:spcBef>
              <a:spcAft>
                <a:spcPts val="0"/>
              </a:spcAft>
              <a:buNone/>
            </a:pPr>
            <a:r>
              <a:rPr lang="en"/>
              <a:t>This also means that when you square a negative number, the result will always be positive.</a:t>
            </a:r>
            <a:endParaRPr/>
          </a:p>
          <a:p>
            <a:pPr indent="0" lvl="0" marL="0" rtl="0" algn="l">
              <a:spcBef>
                <a:spcPts val="1600"/>
              </a:spcBef>
              <a:spcAft>
                <a:spcPts val="1600"/>
              </a:spcAft>
              <a:buNone/>
            </a:pPr>
            <a:r>
              <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#3</a:t>
            </a:r>
            <a:endParaRPr/>
          </a:p>
        </p:txBody>
      </p:sp>
      <p:sp>
        <p:nvSpPr>
          <p:cNvPr id="140" name="Google Shape;140;p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add up a series of negative numbers, the result is negative.</a:t>
            </a:r>
            <a:endParaRPr/>
          </a:p>
          <a:p>
            <a:pPr indent="0" lvl="0" marL="0" rtl="0" algn="l">
              <a:spcBef>
                <a:spcPts val="1600"/>
              </a:spcBef>
              <a:spcAft>
                <a:spcPts val="1600"/>
              </a:spcAft>
              <a:buNone/>
            </a:pPr>
            <a:r>
              <a:t/>
            </a:r>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#4</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add a positive number and a negative number, ignore the sign and treat it as a subtraction problem, subtracting the smaller from the larger.  </a:t>
            </a:r>
            <a:endParaRPr/>
          </a:p>
          <a:p>
            <a:pPr indent="0" lvl="0" marL="0" rtl="0" algn="l">
              <a:spcBef>
                <a:spcPts val="1600"/>
              </a:spcBef>
              <a:spcAft>
                <a:spcPts val="0"/>
              </a:spcAft>
              <a:buNone/>
            </a:pPr>
            <a:r>
              <a:rPr lang="en"/>
              <a:t>The result takes on the sign of the larger number.    </a:t>
            </a:r>
            <a:endParaRPr/>
          </a:p>
          <a:p>
            <a:pPr indent="0" lvl="0" marL="0" rtl="0" algn="l">
              <a:spcBef>
                <a:spcPts val="1600"/>
              </a:spcBef>
              <a:spcAft>
                <a:spcPts val="1600"/>
              </a:spcAft>
              <a:buNone/>
            </a:pPr>
            <a:r>
              <a:t/>
            </a: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#5</a:t>
            </a:r>
            <a:endParaRPr/>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have a series of numbers with mixed signs that need to be added together: </a:t>
            </a:r>
            <a:endParaRPr/>
          </a:p>
          <a:p>
            <a:pPr indent="-342900" lvl="0" marL="457200" rtl="0" algn="l">
              <a:spcBef>
                <a:spcPts val="1600"/>
              </a:spcBef>
              <a:spcAft>
                <a:spcPts val="0"/>
              </a:spcAft>
              <a:buSzPts val="1800"/>
              <a:buChar char="●"/>
            </a:pPr>
            <a:r>
              <a:rPr lang="en"/>
              <a:t>sum all of the positive numbers </a:t>
            </a:r>
            <a:endParaRPr/>
          </a:p>
          <a:p>
            <a:pPr indent="-342900" lvl="0" marL="457200" rtl="0" algn="l">
              <a:spcBef>
                <a:spcPts val="0"/>
              </a:spcBef>
              <a:spcAft>
                <a:spcPts val="0"/>
              </a:spcAft>
              <a:buSzPts val="1800"/>
              <a:buChar char="●"/>
            </a:pPr>
            <a:r>
              <a:rPr lang="en"/>
              <a:t>then sum all of the negative numbers </a:t>
            </a:r>
            <a:endParaRPr/>
          </a:p>
          <a:p>
            <a:pPr indent="-342900" lvl="0" marL="457200" rtl="0" algn="l">
              <a:spcBef>
                <a:spcPts val="0"/>
              </a:spcBef>
              <a:spcAft>
                <a:spcPts val="0"/>
              </a:spcAft>
              <a:buSzPts val="1800"/>
              <a:buChar char="●"/>
            </a:pPr>
            <a:r>
              <a:rPr lang="en"/>
              <a:t>then use rule four above to determine the final sum</a:t>
            </a:r>
            <a:endParaRPr/>
          </a:p>
          <a:p>
            <a:pPr indent="0" lvl="0" marL="0" rtl="0" algn="l">
              <a:spcBef>
                <a:spcPts val="1600"/>
              </a:spcBef>
              <a:spcAft>
                <a:spcPts val="1600"/>
              </a:spcAft>
              <a:buNone/>
            </a:pPr>
            <a:r>
              <a:t/>
            </a: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#6</a:t>
            </a:r>
            <a:endParaRPr/>
          </a:p>
        </p:txBody>
      </p:sp>
      <p:sp>
        <p:nvSpPr>
          <p:cNvPr id="161" name="Google Shape;161;p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negative from a negative, ignore the sign and subtract.  </a:t>
            </a:r>
            <a:endParaRPr/>
          </a:p>
          <a:p>
            <a:pPr indent="0" lvl="0" marL="0" rtl="0" algn="l">
              <a:spcBef>
                <a:spcPts val="1600"/>
              </a:spcBef>
              <a:spcAft>
                <a:spcPts val="0"/>
              </a:spcAft>
              <a:buNone/>
            </a:pPr>
            <a:r>
              <a:rPr lang="en"/>
              <a:t>The result is negative. </a:t>
            </a:r>
            <a:endParaRPr/>
          </a:p>
          <a:p>
            <a:pPr indent="0" lvl="0" marL="0" rtl="0" algn="l">
              <a:spcBef>
                <a:spcPts val="1600"/>
              </a:spcBef>
              <a:spcAft>
                <a:spcPts val="0"/>
              </a:spcAft>
              <a:buNone/>
            </a:pPr>
            <a:r>
              <a:rPr lang="en"/>
              <a:t>Example: -10 - -4 = -6</a:t>
            </a:r>
            <a:endParaRPr/>
          </a:p>
          <a:p>
            <a:pPr indent="0" lvl="0" marL="0" rtl="0" algn="l">
              <a:spcBef>
                <a:spcPts val="1600"/>
              </a:spcBef>
              <a:spcAft>
                <a:spcPts val="1600"/>
              </a:spcAft>
              <a:buNone/>
            </a:pPr>
            <a:r>
              <a:t/>
            </a: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#7</a:t>
            </a:r>
            <a:endParaRPr/>
          </a:p>
        </p:txBody>
      </p:sp>
      <p:sp>
        <p:nvSpPr>
          <p:cNvPr id="168" name="Google Shape;168;p2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negative number from a positive number, the negative number becomes a positive number and the numbers are added together.</a:t>
            </a:r>
            <a:endParaRPr/>
          </a:p>
          <a:p>
            <a:pPr indent="0" lvl="0" marL="0" rtl="0" algn="l">
              <a:spcBef>
                <a:spcPts val="1600"/>
              </a:spcBef>
              <a:spcAft>
                <a:spcPts val="0"/>
              </a:spcAft>
              <a:buNone/>
            </a:pPr>
            <a:r>
              <a:rPr lang="en"/>
              <a:t>Example:  5 - -5 = 10</a:t>
            </a:r>
            <a:endParaRPr/>
          </a:p>
          <a:p>
            <a:pPr indent="0" lvl="0" marL="0" rtl="0" algn="l">
              <a:spcBef>
                <a:spcPts val="1600"/>
              </a:spcBef>
              <a:spcAft>
                <a:spcPts val="1600"/>
              </a:spcAft>
              <a:buNone/>
            </a:pPr>
            <a:r>
              <a:t/>
            </a: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Negative Number Rule #8</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you subtract a positive number from a negative number, ignore the signs and add the numbers together.  </a:t>
            </a:r>
            <a:endParaRPr/>
          </a:p>
          <a:p>
            <a:pPr indent="0" lvl="0" marL="0" rtl="0" algn="l">
              <a:spcBef>
                <a:spcPts val="1600"/>
              </a:spcBef>
              <a:spcAft>
                <a:spcPts val="0"/>
              </a:spcAft>
              <a:buNone/>
            </a:pPr>
            <a:r>
              <a:rPr lang="en"/>
              <a:t>The answer is always negative.</a:t>
            </a:r>
            <a:endParaRPr/>
          </a:p>
          <a:p>
            <a:pPr indent="0" lvl="0" marL="0" rtl="0" algn="l">
              <a:spcBef>
                <a:spcPts val="1600"/>
              </a:spcBef>
              <a:spcAft>
                <a:spcPts val="1600"/>
              </a:spcAft>
              <a:buNone/>
            </a:pPr>
            <a:r>
              <a:rPr lang="en"/>
              <a:t>Example:  -6 – 4 = -10 </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Decimals and Naming Numbers</a:t>
            </a:r>
            <a:endParaRPr/>
          </a:p>
        </p:txBody>
      </p:sp>
      <p:sp>
        <p:nvSpPr>
          <p:cNvPr id="182" name="Google Shape;182;p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that when you are dealing with decimals:</a:t>
            </a:r>
            <a:endParaRPr/>
          </a:p>
          <a:p>
            <a:pPr indent="-342900" lvl="0" marL="457200" rtl="0" algn="l">
              <a:spcBef>
                <a:spcPts val="1600"/>
              </a:spcBef>
              <a:spcAft>
                <a:spcPts val="0"/>
              </a:spcAft>
              <a:buSzPts val="1800"/>
              <a:buChar char="●"/>
            </a:pPr>
            <a:r>
              <a:rPr lang="en"/>
              <a:t>the first place to the right of the decimal is the tenths place</a:t>
            </a:r>
            <a:endParaRPr/>
          </a:p>
          <a:p>
            <a:pPr indent="-342900" lvl="0" marL="457200" rtl="0" algn="l">
              <a:spcBef>
                <a:spcPts val="0"/>
              </a:spcBef>
              <a:spcAft>
                <a:spcPts val="0"/>
              </a:spcAft>
              <a:buSzPts val="1800"/>
              <a:buChar char="●"/>
            </a:pPr>
            <a:r>
              <a:rPr lang="en"/>
              <a:t>the second place is the hundredths place</a:t>
            </a:r>
            <a:endParaRPr/>
          </a:p>
          <a:p>
            <a:pPr indent="-342900" lvl="0" marL="457200" rtl="0" algn="l">
              <a:spcBef>
                <a:spcPts val="0"/>
              </a:spcBef>
              <a:spcAft>
                <a:spcPts val="0"/>
              </a:spcAft>
              <a:buSzPts val="1800"/>
              <a:buChar char="●"/>
            </a:pPr>
            <a:r>
              <a:rPr lang="en"/>
              <a:t>the third place is the thousandths place (and so on)  </a:t>
            </a:r>
            <a:endParaRPr/>
          </a:p>
          <a:p>
            <a:pPr indent="0" lvl="0" marL="0" rtl="0" algn="l">
              <a:spcBef>
                <a:spcPts val="1600"/>
              </a:spcBef>
              <a:spcAft>
                <a:spcPts val="1600"/>
              </a:spcAft>
              <a:buNone/>
            </a:pPr>
            <a:r>
              <a:rPr i="1" lang="en"/>
              <a:t>Most statistics are reported to at least the hundredths place.</a:t>
            </a:r>
            <a:endParaRPr i="1"/>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Adding the Zero</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there is no whole number before the decimal, it is customary to report a zero before the decimal.  </a:t>
            </a:r>
            <a:endParaRPr/>
          </a:p>
          <a:p>
            <a:pPr indent="0" lvl="0" marL="0" rtl="0" algn="l">
              <a:spcBef>
                <a:spcPts val="1600"/>
              </a:spcBef>
              <a:spcAft>
                <a:spcPts val="0"/>
              </a:spcAft>
              <a:buNone/>
            </a:pPr>
            <a:r>
              <a:rPr lang="en"/>
              <a:t>This calls attention to the fact that you are dealing with a number smaller than one.</a:t>
            </a:r>
            <a:endParaRPr/>
          </a:p>
          <a:p>
            <a:pPr indent="0" lvl="0" marL="0" rtl="0" algn="l">
              <a:spcBef>
                <a:spcPts val="1600"/>
              </a:spcBef>
              <a:spcAft>
                <a:spcPts val="1600"/>
              </a:spcAft>
              <a:buNone/>
            </a:pPr>
            <a:r>
              <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We’re Not Doing Rocket Science!</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modern world, your ability to compute the value of a t-test or and F-test is questionable.  </a:t>
            </a:r>
            <a:endParaRPr/>
          </a:p>
          <a:p>
            <a:pPr indent="0" lvl="0" marL="0" rtl="0" algn="l">
              <a:spcBef>
                <a:spcPts val="1600"/>
              </a:spcBef>
              <a:spcAft>
                <a:spcPts val="0"/>
              </a:spcAft>
              <a:buNone/>
            </a:pPr>
            <a:r>
              <a:rPr lang="en"/>
              <a:t>Not only can you do that with statistical software, you can do it with scientific calculators and spreadsheet software like Microsoft’s Excel.  </a:t>
            </a:r>
            <a:endParaRPr/>
          </a:p>
          <a:p>
            <a:pPr indent="0" lvl="0" marL="0" rtl="0" algn="l">
              <a:spcBef>
                <a:spcPts val="1600"/>
              </a:spcBef>
              <a:spcAft>
                <a:spcPts val="1600"/>
              </a:spcAft>
              <a:buNone/>
            </a:pPr>
            <a:r>
              <a:rPr lang="en"/>
              <a:t>Still, you need to know some basic math skills to understand what the results mean.  </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Fractions</a:t>
            </a:r>
            <a:endParaRPr/>
          </a:p>
        </p:txBody>
      </p:sp>
      <p:sp>
        <p:nvSpPr>
          <p:cNvPr id="196" name="Google Shape;196;p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formulas in statistics contain fractions.  </a:t>
            </a:r>
            <a:endParaRPr/>
          </a:p>
          <a:p>
            <a:pPr indent="0" lvl="0" marL="0" rtl="0" algn="l">
              <a:spcBef>
                <a:spcPts val="1600"/>
              </a:spcBef>
              <a:spcAft>
                <a:spcPts val="0"/>
              </a:spcAft>
              <a:buNone/>
            </a:pPr>
            <a:r>
              <a:rPr lang="en"/>
              <a:t>To understand what these formulas are doing, it is very helpful to recall the basics of fractions.  </a:t>
            </a:r>
            <a:endParaRPr/>
          </a:p>
          <a:p>
            <a:pPr indent="0" lvl="0" marL="0" rtl="0" algn="l">
              <a:spcBef>
                <a:spcPts val="1600"/>
              </a:spcBef>
              <a:spcAft>
                <a:spcPts val="0"/>
              </a:spcAft>
              <a:buNone/>
            </a:pPr>
            <a:r>
              <a:rPr lang="en"/>
              <a:t>Fractions can be expressed two primary ways: </a:t>
            </a:r>
            <a:endParaRPr/>
          </a:p>
          <a:p>
            <a:pPr indent="-342900" lvl="0" marL="457200" rtl="0" algn="l">
              <a:spcBef>
                <a:spcPts val="1600"/>
              </a:spcBef>
              <a:spcAft>
                <a:spcPts val="0"/>
              </a:spcAft>
              <a:buSzPts val="1800"/>
              <a:buAutoNum type="arabicPeriod"/>
            </a:pPr>
            <a:r>
              <a:rPr lang="en"/>
              <a:t>With a horizontal line dividing the </a:t>
            </a:r>
            <a:r>
              <a:rPr b="1" lang="en"/>
              <a:t>numerator</a:t>
            </a:r>
            <a:r>
              <a:rPr lang="en"/>
              <a:t> (the top of a fraction) and </a:t>
            </a:r>
            <a:r>
              <a:rPr b="1" lang="en"/>
              <a:t>denominator</a:t>
            </a:r>
            <a:r>
              <a:rPr lang="en"/>
              <a:t> (the bottom of a fraction)</a:t>
            </a:r>
            <a:endParaRPr/>
          </a:p>
          <a:p>
            <a:pPr indent="-342900" lvl="0" marL="457200" rtl="0" algn="l">
              <a:spcBef>
                <a:spcPts val="0"/>
              </a:spcBef>
              <a:spcAft>
                <a:spcPts val="0"/>
              </a:spcAft>
              <a:buSzPts val="1800"/>
              <a:buAutoNum type="arabicPeriod"/>
            </a:pPr>
            <a:r>
              <a:rPr lang="en"/>
              <a:t>With a slash dividing the numerator and denominator.</a:t>
            </a: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Other Forms of Fractions</a:t>
            </a:r>
            <a:endParaRPr/>
          </a:p>
        </p:txBody>
      </p:sp>
      <p:sp>
        <p:nvSpPr>
          <p:cNvPr id="203" name="Google Shape;203;p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also divide the numerator by the denominator and get a </a:t>
            </a:r>
            <a:r>
              <a:rPr b="1" lang="en"/>
              <a:t>proportion</a:t>
            </a:r>
            <a:r>
              <a:rPr lang="en"/>
              <a:t>, which is a fraction expressed in decimal form.  </a:t>
            </a:r>
            <a:endParaRPr/>
          </a:p>
          <a:p>
            <a:pPr indent="0" lvl="0" marL="0" rtl="0" algn="l">
              <a:spcBef>
                <a:spcPts val="1600"/>
              </a:spcBef>
              <a:spcAft>
                <a:spcPts val="0"/>
              </a:spcAft>
              <a:buNone/>
            </a:pPr>
            <a:r>
              <a:rPr lang="en"/>
              <a:t>We can easily convert that proportion to a </a:t>
            </a:r>
            <a:r>
              <a:rPr b="1" lang="en"/>
              <a:t>percentage</a:t>
            </a:r>
            <a:r>
              <a:rPr lang="en"/>
              <a:t> by multiplying it by 100 (which moves the decimal two places to the right).	 </a:t>
            </a:r>
            <a:endParaRPr/>
          </a:p>
          <a:p>
            <a:pPr indent="0" lvl="0" marL="0" rtl="0" algn="l">
              <a:spcBef>
                <a:spcPts val="1600"/>
              </a:spcBef>
              <a:spcAft>
                <a:spcPts val="0"/>
              </a:spcAft>
              <a:buNone/>
            </a:pPr>
            <a:r>
              <a:rPr lang="en"/>
              <a:t>Examples:</a:t>
            </a:r>
            <a:endParaRPr/>
          </a:p>
          <a:p>
            <a:pPr indent="0" lvl="0" marL="0" rtl="0" algn="l">
              <a:spcBef>
                <a:spcPts val="1600"/>
              </a:spcBef>
              <a:spcAft>
                <a:spcPts val="0"/>
              </a:spcAft>
              <a:buNone/>
            </a:pPr>
            <a:r>
              <a:rPr lang="en"/>
              <a:t>2/3  = 0.6667 = 66.67%</a:t>
            </a:r>
            <a:endParaRPr/>
          </a:p>
          <a:p>
            <a:pPr indent="0" lvl="0" marL="0" rtl="0" algn="l">
              <a:spcBef>
                <a:spcPts val="1600"/>
              </a:spcBef>
              <a:spcAft>
                <a:spcPts val="0"/>
              </a:spcAft>
              <a:buNone/>
            </a:pPr>
            <a:r>
              <a:rPr lang="en"/>
              <a:t>1/2  = 0.5000 = 50.00%</a:t>
            </a:r>
            <a:endParaRPr/>
          </a:p>
          <a:p>
            <a:pPr indent="0" lvl="0" marL="0" rtl="0" algn="l">
              <a:spcBef>
                <a:spcPts val="1600"/>
              </a:spcBef>
              <a:spcAft>
                <a:spcPts val="1600"/>
              </a:spcAft>
              <a:buNone/>
            </a:pPr>
            <a:r>
              <a:t/>
            </a:r>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Characteristics of Fractions</a:t>
            </a:r>
            <a:endParaRPr/>
          </a:p>
        </p:txBody>
      </p:sp>
      <p:sp>
        <p:nvSpPr>
          <p:cNvPr id="210" name="Google Shape;210;p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Remember the following characteristics of fractions:</a:t>
            </a:r>
            <a:endParaRPr/>
          </a:p>
          <a:p>
            <a:pPr indent="-342900" lvl="0" marL="457200" rtl="0" algn="l">
              <a:spcBef>
                <a:spcPts val="1600"/>
              </a:spcBef>
              <a:spcAft>
                <a:spcPts val="0"/>
              </a:spcAft>
              <a:buSzPts val="1800"/>
              <a:buChar char="●"/>
            </a:pPr>
            <a:r>
              <a:rPr lang="en"/>
              <a:t>As the numerator increases, the value of the faction increases.</a:t>
            </a:r>
            <a:endParaRPr/>
          </a:p>
          <a:p>
            <a:pPr indent="-342900" lvl="0" marL="457200" rtl="0" algn="l">
              <a:spcBef>
                <a:spcPts val="0"/>
              </a:spcBef>
              <a:spcAft>
                <a:spcPts val="0"/>
              </a:spcAft>
              <a:buSzPts val="1800"/>
              <a:buChar char="●"/>
            </a:pPr>
            <a:r>
              <a:rPr lang="en"/>
              <a:t>As the denominator increases, the value of the fraction decreases.</a:t>
            </a:r>
            <a:endParaRPr/>
          </a:p>
          <a:p>
            <a:pPr indent="-342900" lvl="0" marL="457200" rtl="0" algn="l">
              <a:spcBef>
                <a:spcPts val="0"/>
              </a:spcBef>
              <a:spcAft>
                <a:spcPts val="0"/>
              </a:spcAft>
              <a:buSzPts val="1800"/>
              <a:buChar char="●"/>
            </a:pPr>
            <a:r>
              <a:rPr lang="en"/>
              <a:t>With complex fractions, perform all math operations in both the numerator and the denominator before dividing. </a:t>
            </a:r>
            <a:endParaRPr/>
          </a:p>
          <a:p>
            <a:pPr indent="0" lvl="0" marL="0" rtl="0" algn="l">
              <a:spcBef>
                <a:spcPts val="1600"/>
              </a:spcBef>
              <a:spcAft>
                <a:spcPts val="1600"/>
              </a:spcAft>
              <a:buNone/>
            </a:pPr>
            <a:r>
              <a:t/>
            </a:r>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Percentages </a:t>
            </a:r>
            <a:endParaRPr/>
          </a:p>
        </p:txBody>
      </p:sp>
      <p:sp>
        <p:nvSpPr>
          <p:cNvPr id="217" name="Google Shape;217;p35"/>
          <p:cNvSpPr txBox="1"/>
          <p:nvPr>
            <p:ph idx="1" type="body"/>
          </p:nvPr>
        </p:nvSpPr>
        <p:spPr>
          <a:xfrm>
            <a:off x="136075" y="1240700"/>
            <a:ext cx="8835600" cy="332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a:t>
            </a:r>
            <a:r>
              <a:rPr b="1" lang="en"/>
              <a:t>percentage</a:t>
            </a:r>
            <a:r>
              <a:rPr lang="en"/>
              <a:t> is a special fraction where the denominator is always 100, regardless of how many subjects we are describing.  </a:t>
            </a:r>
            <a:endParaRPr/>
          </a:p>
          <a:p>
            <a:pPr indent="0" lvl="0" marL="0" rtl="0" algn="l">
              <a:spcBef>
                <a:spcPts val="1600"/>
              </a:spcBef>
              <a:spcAft>
                <a:spcPts val="0"/>
              </a:spcAft>
              <a:buNone/>
            </a:pPr>
            <a:r>
              <a:rPr lang="en"/>
              <a:t>If we say 50% of our subjects have a particular characteristic, we are saying that 50 out of 100 have it.  </a:t>
            </a:r>
            <a:endParaRPr/>
          </a:p>
          <a:p>
            <a:pPr indent="0" lvl="0" marL="0" rtl="0" algn="l">
              <a:spcBef>
                <a:spcPts val="1600"/>
              </a:spcBef>
              <a:spcAft>
                <a:spcPts val="0"/>
              </a:spcAft>
              <a:buNone/>
            </a:pPr>
            <a:r>
              <a:rPr lang="en"/>
              <a:t>It may be helpful to recall that </a:t>
            </a:r>
            <a:r>
              <a:rPr b="1" i="1" lang="en"/>
              <a:t>cent</a:t>
            </a:r>
            <a:r>
              <a:rPr lang="en"/>
              <a:t> comes from Latin and means 100.  </a:t>
            </a:r>
            <a:endParaRPr/>
          </a:p>
          <a:p>
            <a:pPr indent="0" lvl="0" marL="0" rtl="0" algn="l">
              <a:spcBef>
                <a:spcPts val="1600"/>
              </a:spcBef>
              <a:spcAft>
                <a:spcPts val="0"/>
              </a:spcAft>
              <a:buNone/>
            </a:pPr>
            <a:r>
              <a:rPr lang="en"/>
              <a:t>By using a common denominator, percentages are very useful in allowing us to compare groups of different sizes.  </a:t>
            </a:r>
            <a:endParaRPr/>
          </a:p>
          <a:p>
            <a:pPr indent="0" lvl="0" marL="0" rtl="0" algn="l">
              <a:spcBef>
                <a:spcPts val="1600"/>
              </a:spcBef>
              <a:spcAft>
                <a:spcPts val="0"/>
              </a:spcAft>
              <a:buNone/>
            </a:pPr>
            <a:r>
              <a:rPr lang="en"/>
              <a:t>It also aids us in understanding the characteristics of large groups that we can’t intuitively grasp.</a:t>
            </a:r>
            <a:endParaRPr/>
          </a:p>
          <a:p>
            <a:pPr indent="0" lvl="0" marL="0" rtl="0" algn="l">
              <a:spcBef>
                <a:spcPts val="1600"/>
              </a:spcBef>
              <a:spcAft>
                <a:spcPts val="1600"/>
              </a:spcAft>
              <a:buNone/>
            </a:pPr>
            <a:r>
              <a:t/>
            </a: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Exponents: Squaring </a:t>
            </a:r>
            <a:endParaRPr/>
          </a:p>
        </p:txBody>
      </p:sp>
      <p:sp>
        <p:nvSpPr>
          <p:cNvPr id="224" name="Google Shape;224;p36"/>
          <p:cNvSpPr txBox="1"/>
          <p:nvPr>
            <p:ph idx="1" type="body"/>
          </p:nvPr>
        </p:nvSpPr>
        <p:spPr>
          <a:xfrm>
            <a:off x="154225" y="1272450"/>
            <a:ext cx="8601900" cy="353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statistics, there is a lot of squaring.  </a:t>
            </a:r>
            <a:endParaRPr/>
          </a:p>
          <a:p>
            <a:pPr indent="0" lvl="0" marL="0" rtl="0" algn="l">
              <a:spcBef>
                <a:spcPts val="1600"/>
              </a:spcBef>
              <a:spcAft>
                <a:spcPts val="0"/>
              </a:spcAft>
              <a:buNone/>
            </a:pPr>
            <a:r>
              <a:rPr lang="en"/>
              <a:t>To square a number, simply multiply the number by itself. </a:t>
            </a:r>
            <a:endParaRPr/>
          </a:p>
          <a:p>
            <a:pPr indent="0" lvl="0" marL="0" rtl="0" algn="l">
              <a:spcBef>
                <a:spcPts val="1600"/>
              </a:spcBef>
              <a:spcAft>
                <a:spcPts val="0"/>
              </a:spcAft>
              <a:buNone/>
            </a:pPr>
            <a:r>
              <a:rPr lang="en"/>
              <a:t>Example: 3</a:t>
            </a:r>
            <a:r>
              <a:rPr baseline="30000" lang="en"/>
              <a:t>2</a:t>
            </a:r>
            <a:r>
              <a:rPr lang="en"/>
              <a:t> = 3 x 3 = 9</a:t>
            </a:r>
            <a:endParaRPr/>
          </a:p>
          <a:p>
            <a:pPr indent="0" lvl="0" marL="0" rtl="0" algn="l">
              <a:spcBef>
                <a:spcPts val="1600"/>
              </a:spcBef>
              <a:spcAft>
                <a:spcPts val="0"/>
              </a:spcAft>
              <a:buNone/>
            </a:pPr>
            <a:r>
              <a:rPr lang="en"/>
              <a:t>Note that we know to multiply 3 by itself in the above example because the raised up number 2—the exponent—tells us to multiply the number preceding the exponent by itself that number of times. </a:t>
            </a:r>
            <a:endParaRPr/>
          </a:p>
          <a:p>
            <a:pPr indent="0" lvl="0" marL="0" rtl="0" algn="l">
              <a:spcBef>
                <a:spcPts val="1600"/>
              </a:spcBef>
              <a:spcAft>
                <a:spcPts val="0"/>
              </a:spcAft>
              <a:buNone/>
            </a:pPr>
            <a:r>
              <a:rPr lang="en"/>
              <a:t>This can also be expressed as “three to the second power.”</a:t>
            </a:r>
            <a:endParaRPr/>
          </a:p>
          <a:p>
            <a:pPr indent="0" lvl="0" marL="0" rtl="0" algn="l">
              <a:spcBef>
                <a:spcPts val="1600"/>
              </a:spcBef>
              <a:spcAft>
                <a:spcPts val="1600"/>
              </a:spcAft>
              <a:buNone/>
            </a:pPr>
            <a:r>
              <a:t/>
            </a: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Exponents: Cubing</a:t>
            </a:r>
            <a:endParaRPr/>
          </a:p>
        </p:txBody>
      </p:sp>
      <p:sp>
        <p:nvSpPr>
          <p:cNvPr id="231" name="Google Shape;231;p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can raise a number to the third power, called </a:t>
            </a:r>
            <a:r>
              <a:rPr b="1" i="1" lang="en"/>
              <a:t>cubing</a:t>
            </a:r>
            <a:r>
              <a:rPr lang="en"/>
              <a:t>. </a:t>
            </a:r>
            <a:endParaRPr/>
          </a:p>
          <a:p>
            <a:pPr indent="0" lvl="0" marL="0" rtl="0" algn="l">
              <a:spcBef>
                <a:spcPts val="1600"/>
              </a:spcBef>
              <a:spcAft>
                <a:spcPts val="0"/>
              </a:spcAft>
              <a:buNone/>
            </a:pPr>
            <a:r>
              <a:rPr lang="en"/>
              <a:t>Example:  2</a:t>
            </a:r>
            <a:r>
              <a:rPr baseline="30000" lang="en"/>
              <a:t>3</a:t>
            </a:r>
            <a:r>
              <a:rPr lang="en"/>
              <a:t> = 2 x 2 x 2 = 8 </a:t>
            </a:r>
            <a:endParaRPr/>
          </a:p>
          <a:p>
            <a:pPr indent="0" lvl="0" marL="0" rtl="0" algn="l">
              <a:spcBef>
                <a:spcPts val="1600"/>
              </a:spcBef>
              <a:spcAft>
                <a:spcPts val="1600"/>
              </a:spcAft>
              <a:buNone/>
            </a:pPr>
            <a:r>
              <a:t/>
            </a: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Special Exponent Rules</a:t>
            </a:r>
            <a:endParaRPr/>
          </a:p>
        </p:txBody>
      </p:sp>
      <p:sp>
        <p:nvSpPr>
          <p:cNvPr id="238" name="Google Shape;238;p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 Any number raised to the first power equals itself.</a:t>
            </a:r>
            <a:endParaRPr/>
          </a:p>
          <a:p>
            <a:pPr indent="-342900" lvl="0" marL="457200" rtl="0" algn="l">
              <a:spcBef>
                <a:spcPts val="0"/>
              </a:spcBef>
              <a:spcAft>
                <a:spcPts val="0"/>
              </a:spcAft>
              <a:buSzPts val="1800"/>
              <a:buChar char="●"/>
            </a:pPr>
            <a:r>
              <a:rPr lang="en"/>
              <a:t>If any exponent appears outside of parentheses, then any operations inside the parentheses are done first.</a:t>
            </a:r>
            <a:endParaRPr/>
          </a:p>
          <a:p>
            <a:pPr indent="-342900" lvl="0" marL="457200" rtl="0" algn="l">
              <a:spcBef>
                <a:spcPts val="0"/>
              </a:spcBef>
              <a:spcAft>
                <a:spcPts val="0"/>
              </a:spcAft>
              <a:buSzPts val="1800"/>
              <a:buChar char="●"/>
            </a:pPr>
            <a:r>
              <a:rPr lang="en"/>
              <a:t>If a negative number is raised to an exponent, the result will be positive for exponents that are even and negative for exponents that are odd.</a:t>
            </a:r>
            <a:endParaRPr/>
          </a:p>
          <a:p>
            <a:pPr indent="-342900" lvl="0" marL="457200" rtl="0" algn="l">
              <a:spcBef>
                <a:spcPts val="0"/>
              </a:spcBef>
              <a:spcAft>
                <a:spcPts val="0"/>
              </a:spcAft>
              <a:buSzPts val="1800"/>
              <a:buChar char="●"/>
            </a:pPr>
            <a:r>
              <a:rPr lang="en"/>
              <a:t>An exponent applies only to the base that is just in front of it.  </a:t>
            </a:r>
            <a:endParaRPr/>
          </a:p>
          <a:p>
            <a:pPr indent="0" lvl="0" marL="0" rtl="0" algn="l">
              <a:spcBef>
                <a:spcPts val="1600"/>
              </a:spcBef>
              <a:spcAft>
                <a:spcPts val="1600"/>
              </a:spcAft>
              <a:buNone/>
            </a:pPr>
            <a:r>
              <a:t/>
            </a:r>
            <a:endParaRPr/>
          </a:p>
        </p:txBody>
      </p:sp>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Notation</a:t>
            </a:r>
            <a:endParaRPr/>
          </a:p>
        </p:txBody>
      </p:sp>
      <p:sp>
        <p:nvSpPr>
          <p:cNvPr id="245" name="Google Shape;245;p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number printed above the line like an exponent is called a </a:t>
            </a:r>
            <a:r>
              <a:rPr b="1" i="1" lang="en"/>
              <a:t>superscript</a:t>
            </a:r>
            <a:r>
              <a:rPr lang="en"/>
              <a:t>.  </a:t>
            </a:r>
            <a:endParaRPr/>
          </a:p>
          <a:p>
            <a:pPr indent="0" lvl="0" marL="0" rtl="0" algn="l">
              <a:spcBef>
                <a:spcPts val="1600"/>
              </a:spcBef>
              <a:spcAft>
                <a:spcPts val="1600"/>
              </a:spcAft>
              <a:buNone/>
            </a:pPr>
            <a:r>
              <a:rPr lang="en"/>
              <a:t>This is the term to look for when formatting an exponent on your computer. </a:t>
            </a:r>
            <a:endParaRPr/>
          </a:p>
        </p:txBody>
      </p:sp>
      <p:sp>
        <p:nvSpPr>
          <p:cNvPr id="246" name="Google Shape;246;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Square Roots</a:t>
            </a:r>
            <a:endParaRPr/>
          </a:p>
        </p:txBody>
      </p:sp>
      <p:sp>
        <p:nvSpPr>
          <p:cNvPr id="252" name="Google Shape;252;p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Taking a square root is the opposite of squaring.  </a:t>
            </a:r>
            <a:endParaRPr/>
          </a:p>
          <a:p>
            <a:pPr indent="0" lvl="0" marL="0" rtl="0" algn="l">
              <a:spcBef>
                <a:spcPts val="1600"/>
              </a:spcBef>
              <a:spcAft>
                <a:spcPts val="0"/>
              </a:spcAft>
              <a:buNone/>
            </a:pPr>
            <a:r>
              <a:rPr lang="en"/>
              <a:t>This means, for example, that the square root of 9 is 3.  </a:t>
            </a:r>
            <a:endParaRPr/>
          </a:p>
          <a:p>
            <a:pPr indent="0" lvl="0" marL="0" rtl="0" algn="l">
              <a:spcBef>
                <a:spcPts val="1600"/>
              </a:spcBef>
              <a:spcAft>
                <a:spcPts val="0"/>
              </a:spcAft>
              <a:buNone/>
            </a:pPr>
            <a:r>
              <a:rPr lang="en"/>
              <a:t>The formal name for the square root sign (√) is the radical sign. </a:t>
            </a:r>
            <a:endParaRPr/>
          </a:p>
          <a:p>
            <a:pPr indent="0" lvl="0" marL="0" rtl="0" algn="l">
              <a:spcBef>
                <a:spcPts val="1600"/>
              </a:spcBef>
              <a:spcAft>
                <a:spcPts val="0"/>
              </a:spcAft>
              <a:buNone/>
            </a:pPr>
            <a:r>
              <a:rPr lang="en"/>
              <a:t>When a radical sign appears in an equation (as it often does in statistics), it has the same effect as parentheses on the order of operations. </a:t>
            </a:r>
            <a:endParaRPr/>
          </a:p>
          <a:p>
            <a:pPr indent="0" lvl="0" marL="0" rtl="0" algn="l">
              <a:spcBef>
                <a:spcPts val="1600"/>
              </a:spcBef>
              <a:spcAft>
                <a:spcPts val="0"/>
              </a:spcAft>
              <a:buNone/>
            </a:pPr>
            <a:r>
              <a:rPr lang="en"/>
              <a:t>Example:  2√20+5  =  2√25 = 2(5) = 10</a:t>
            </a:r>
            <a:endParaRPr/>
          </a:p>
          <a:p>
            <a:pPr indent="0" lvl="0" marL="0" rtl="0" algn="l">
              <a:spcBef>
                <a:spcPts val="1600"/>
              </a:spcBef>
              <a:spcAft>
                <a:spcPts val="1600"/>
              </a:spcAft>
              <a:buNone/>
            </a:pPr>
            <a:r>
              <a:t/>
            </a:r>
            <a:endParaRPr/>
          </a:p>
        </p:txBody>
      </p:sp>
      <p:sp>
        <p:nvSpPr>
          <p:cNvPr id="253" name="Google Shape;253;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Order of Operations Rules</a:t>
            </a:r>
            <a:endParaRPr/>
          </a:p>
        </p:txBody>
      </p:sp>
      <p:sp>
        <p:nvSpPr>
          <p:cNvPr id="259" name="Google Shape;259;p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get the correct solution to any math problem, you must do things in the proper order.  That order is dictated by the order of operations rules:  </a:t>
            </a:r>
            <a:endParaRPr/>
          </a:p>
          <a:p>
            <a:pPr indent="0" lvl="0" marL="0" rtl="0" algn="l">
              <a:spcBef>
                <a:spcPts val="1600"/>
              </a:spcBef>
              <a:spcAft>
                <a:spcPts val="0"/>
              </a:spcAft>
              <a:buNone/>
            </a:pPr>
            <a:r>
              <a:rPr lang="en"/>
              <a:t>Rule one:  If there are parentheses, do the stuff in parentheses first.  If there are parentheses within parentheses (nested), work from the inside out.</a:t>
            </a:r>
            <a:endParaRPr/>
          </a:p>
          <a:p>
            <a:pPr indent="0" lvl="0" marL="0" rtl="0" algn="l">
              <a:spcBef>
                <a:spcPts val="1600"/>
              </a:spcBef>
              <a:spcAft>
                <a:spcPts val="0"/>
              </a:spcAft>
              <a:buNone/>
            </a:pPr>
            <a:r>
              <a:rPr lang="en"/>
              <a:t>Rule two:  If there are exponents and roots, resolve them left to right.</a:t>
            </a:r>
            <a:endParaRPr/>
          </a:p>
          <a:p>
            <a:pPr indent="0" lvl="0" marL="0" rtl="0" algn="l">
              <a:spcBef>
                <a:spcPts val="1600"/>
              </a:spcBef>
              <a:spcAft>
                <a:spcPts val="0"/>
              </a:spcAft>
              <a:buNone/>
            </a:pPr>
            <a:r>
              <a:rPr lang="en"/>
              <a:t>Rule three:  Do all multiplication and division, working left to right.</a:t>
            </a:r>
            <a:endParaRPr/>
          </a:p>
          <a:p>
            <a:pPr indent="0" lvl="0" marL="0" rtl="0" algn="l">
              <a:spcBef>
                <a:spcPts val="1600"/>
              </a:spcBef>
              <a:spcAft>
                <a:spcPts val="0"/>
              </a:spcAft>
              <a:buNone/>
            </a:pPr>
            <a:r>
              <a:rPr lang="en"/>
              <a:t>Rule four:  do all addition and subtraction problems, working left to right.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260" name="Google Shape;260;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We Are Doing</a:t>
            </a:r>
            <a:endParaRPr/>
          </a:p>
        </p:txBody>
      </p:sp>
      <p:sp>
        <p:nvSpPr>
          <p:cNvPr id="77" name="Google Shape;77;p1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need basic math skills to interpret the computer output.  </a:t>
            </a:r>
            <a:endParaRPr/>
          </a:p>
          <a:p>
            <a:pPr indent="0" lvl="0" marL="0" rtl="0" algn="l">
              <a:spcBef>
                <a:spcPts val="1600"/>
              </a:spcBef>
              <a:spcAft>
                <a:spcPts val="0"/>
              </a:spcAft>
              <a:buNone/>
            </a:pPr>
            <a:r>
              <a:rPr lang="en"/>
              <a:t>In addition, you will need some basic math skills to perform simple operations that translate the computer output into something that is more presentable in reports and presentations.  </a:t>
            </a:r>
            <a:endParaRPr/>
          </a:p>
          <a:p>
            <a:pPr indent="0" lvl="0" marL="0" rtl="0" algn="l">
              <a:spcBef>
                <a:spcPts val="1600"/>
              </a:spcBef>
              <a:spcAft>
                <a:spcPts val="1600"/>
              </a:spcAft>
              <a:buNone/>
            </a:pPr>
            <a:r>
              <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4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Summation </a:t>
            </a:r>
            <a:endParaRPr/>
          </a:p>
        </p:txBody>
      </p:sp>
      <p:sp>
        <p:nvSpPr>
          <p:cNvPr id="266" name="Google Shape;266;p4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Greek letter sigma (Σ) is a math operator that says, “add up the” whatever comes after it.  </a:t>
            </a:r>
            <a:endParaRPr/>
          </a:p>
          <a:p>
            <a:pPr indent="0" lvl="0" marL="0" rtl="0" algn="l">
              <a:spcBef>
                <a:spcPts val="1600"/>
              </a:spcBef>
              <a:spcAft>
                <a:spcPts val="0"/>
              </a:spcAft>
              <a:buNone/>
            </a:pPr>
            <a:r>
              <a:rPr lang="en"/>
              <a:t>For example, if you see ΣX, it tells you to add up all the values of X. </a:t>
            </a:r>
            <a:endParaRPr/>
          </a:p>
          <a:p>
            <a:pPr indent="0" lvl="0" marL="0" rtl="0" algn="l">
              <a:spcBef>
                <a:spcPts val="1600"/>
              </a:spcBef>
              <a:spcAft>
                <a:spcPts val="0"/>
              </a:spcAft>
              <a:buNone/>
            </a:pPr>
            <a:r>
              <a:rPr lang="en"/>
              <a:t>Remember that X is usually a column heading in statistics, not a single value, as is usually the case in algebra!  </a:t>
            </a:r>
            <a:endParaRPr/>
          </a:p>
          <a:p>
            <a:pPr indent="0" lvl="0" marL="0" rtl="0" algn="l">
              <a:spcBef>
                <a:spcPts val="1600"/>
              </a:spcBef>
              <a:spcAft>
                <a:spcPts val="1600"/>
              </a:spcAft>
              <a:buNone/>
            </a:pPr>
            <a:r>
              <a:rPr lang="en"/>
              <a:t>Only the number immediately after the sigma is summed.</a:t>
            </a:r>
            <a:endParaRPr/>
          </a:p>
        </p:txBody>
      </p:sp>
      <p:sp>
        <p:nvSpPr>
          <p:cNvPr id="267" name="Google Shape;267;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Other Applications of ∑</a:t>
            </a:r>
            <a:endParaRPr/>
          </a:p>
        </p:txBody>
      </p:sp>
      <p:sp>
        <p:nvSpPr>
          <p:cNvPr id="273" name="Google Shape;273;p4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are to sum the entire expression, then parentheses will be used.  </a:t>
            </a:r>
            <a:endParaRPr/>
          </a:p>
          <a:p>
            <a:pPr indent="0" lvl="0" marL="0" rtl="0" algn="l">
              <a:spcBef>
                <a:spcPts val="1600"/>
              </a:spcBef>
              <a:spcAft>
                <a:spcPts val="0"/>
              </a:spcAft>
              <a:buNone/>
            </a:pPr>
            <a:r>
              <a:rPr lang="en"/>
              <a:t>Other things can be summed as well using the Σ symbol.  </a:t>
            </a:r>
            <a:endParaRPr/>
          </a:p>
          <a:p>
            <a:pPr indent="0" lvl="0" marL="0" rtl="0" algn="l">
              <a:spcBef>
                <a:spcPts val="1600"/>
              </a:spcBef>
              <a:spcAft>
                <a:spcPts val="0"/>
              </a:spcAft>
              <a:buNone/>
            </a:pPr>
            <a:r>
              <a:rPr lang="en"/>
              <a:t>In cases where there are ordered pairs of variables labeled X and Y, you will frequently need to compute both the ΣX and ΣY.  </a:t>
            </a:r>
            <a:endParaRPr/>
          </a:p>
          <a:p>
            <a:pPr indent="0" lvl="0" marL="0" rtl="0" algn="l">
              <a:spcBef>
                <a:spcPts val="1600"/>
              </a:spcBef>
              <a:spcAft>
                <a:spcPts val="0"/>
              </a:spcAft>
              <a:buNone/>
            </a:pPr>
            <a:r>
              <a:rPr lang="en"/>
              <a:t>ΣX means the sum of the X scores, and ΣY means the sum of the Y scores. </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
        <p:nvSpPr>
          <p:cNvPr id="274" name="Google Shape;274;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Equations</a:t>
            </a:r>
            <a:endParaRPr/>
          </a:p>
        </p:txBody>
      </p:sp>
      <p:sp>
        <p:nvSpPr>
          <p:cNvPr id="280" name="Google Shape;280;p4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 </a:t>
            </a:r>
            <a:r>
              <a:rPr b="1" lang="en"/>
              <a:t>equation</a:t>
            </a:r>
            <a:r>
              <a:rPr lang="en"/>
              <a:t> is a math statement that indicates that two things are identical.  </a:t>
            </a:r>
            <a:endParaRPr/>
          </a:p>
          <a:p>
            <a:pPr indent="0" lvl="0" marL="0" rtl="0" algn="l">
              <a:spcBef>
                <a:spcPts val="1600"/>
              </a:spcBef>
              <a:spcAft>
                <a:spcPts val="0"/>
              </a:spcAft>
              <a:buNone/>
            </a:pPr>
            <a:r>
              <a:rPr lang="en"/>
              <a:t>That is, they have the exact same value.  </a:t>
            </a:r>
            <a:endParaRPr/>
          </a:p>
          <a:p>
            <a:pPr indent="0" lvl="0" marL="0" rtl="0" algn="l">
              <a:spcBef>
                <a:spcPts val="1600"/>
              </a:spcBef>
              <a:spcAft>
                <a:spcPts val="0"/>
              </a:spcAft>
              <a:buNone/>
            </a:pPr>
            <a:r>
              <a:rPr lang="en"/>
              <a:t>We are all familiar with the general form of an equation:</a:t>
            </a:r>
            <a:endParaRPr/>
          </a:p>
          <a:p>
            <a:pPr indent="0" lvl="0" marL="0" rtl="0" algn="l">
              <a:spcBef>
                <a:spcPts val="1600"/>
              </a:spcBef>
              <a:spcAft>
                <a:spcPts val="0"/>
              </a:spcAft>
              <a:buNone/>
            </a:pPr>
            <a:r>
              <a:rPr lang="en"/>
              <a:t>Examples:  12 = 4 + 8 and 1 + 1 = 2</a:t>
            </a:r>
            <a:endParaRPr/>
          </a:p>
          <a:p>
            <a:pPr indent="0" lvl="0" marL="0" rtl="0" algn="l">
              <a:spcBef>
                <a:spcPts val="1600"/>
              </a:spcBef>
              <a:spcAft>
                <a:spcPts val="1600"/>
              </a:spcAft>
              <a:buNone/>
            </a:pPr>
            <a:r>
              <a:t/>
            </a:r>
            <a:endParaRPr/>
          </a:p>
        </p:txBody>
      </p:sp>
      <p:sp>
        <p:nvSpPr>
          <p:cNvPr id="281" name="Google Shape;281;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Google Shape;286;p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Solving for Unknowns </a:t>
            </a:r>
            <a:endParaRPr/>
          </a:p>
        </p:txBody>
      </p:sp>
      <p:sp>
        <p:nvSpPr>
          <p:cNvPr id="287" name="Google Shape;287;p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equal sign is like the center point of a balance.  </a:t>
            </a:r>
            <a:endParaRPr/>
          </a:p>
          <a:p>
            <a:pPr indent="0" lvl="0" marL="0" rtl="0" algn="l">
              <a:spcBef>
                <a:spcPts val="1600"/>
              </a:spcBef>
              <a:spcAft>
                <a:spcPts val="0"/>
              </a:spcAft>
              <a:buNone/>
            </a:pPr>
            <a:r>
              <a:rPr lang="en"/>
              <a:t>The equation will remain “true” so long as you do the same thing to both sides.  </a:t>
            </a:r>
            <a:endParaRPr/>
          </a:p>
          <a:p>
            <a:pPr indent="0" lvl="0" marL="0" rtl="0" algn="l">
              <a:spcBef>
                <a:spcPts val="1600"/>
              </a:spcBef>
              <a:spcAft>
                <a:spcPts val="0"/>
              </a:spcAft>
              <a:buNone/>
            </a:pPr>
            <a:r>
              <a:rPr lang="en"/>
              <a:t>If I subtract 1 from the left side of the equation, I must also subtract one from the right side in order for it to stay balanced.  </a:t>
            </a:r>
            <a:endParaRPr/>
          </a:p>
          <a:p>
            <a:pPr indent="0" lvl="0" marL="0" rtl="0" algn="l">
              <a:spcBef>
                <a:spcPts val="1600"/>
              </a:spcBef>
              <a:spcAft>
                <a:spcPts val="0"/>
              </a:spcAft>
              <a:buNone/>
            </a:pPr>
            <a:r>
              <a:rPr lang="en"/>
              <a:t>We can use this idea of doing the same thing to both sides of the equation to solve for an unknown quantity.</a:t>
            </a:r>
            <a:endParaRPr/>
          </a:p>
          <a:p>
            <a:pPr indent="0" lvl="0" marL="0" rtl="0" algn="l">
              <a:spcBef>
                <a:spcPts val="1600"/>
              </a:spcBef>
              <a:spcAft>
                <a:spcPts val="1600"/>
              </a:spcAft>
              <a:buNone/>
            </a:pPr>
            <a:r>
              <a:t/>
            </a:r>
            <a:endParaRPr/>
          </a:p>
        </p:txBody>
      </p:sp>
      <p:sp>
        <p:nvSpPr>
          <p:cNvPr id="288" name="Google Shape;288;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Solving Equations</a:t>
            </a:r>
            <a:endParaRPr/>
          </a:p>
        </p:txBody>
      </p:sp>
      <p:sp>
        <p:nvSpPr>
          <p:cNvPr id="294" name="Google Shape;294;p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Finding the value of an unknown quantity is often called solving the equation.  </a:t>
            </a:r>
            <a:endParaRPr/>
          </a:p>
          <a:p>
            <a:pPr indent="0" lvl="0" marL="0" rtl="0" algn="l">
              <a:spcBef>
                <a:spcPts val="1600"/>
              </a:spcBef>
              <a:spcAft>
                <a:spcPts val="0"/>
              </a:spcAft>
              <a:buNone/>
            </a:pPr>
            <a:r>
              <a:rPr lang="en"/>
              <a:t>Anytime we are solving for X (as a single quantity!) we must remember that our goal is to have the unknown quantity by itself on one side of the equal sign.  </a:t>
            </a:r>
            <a:endParaRPr/>
          </a:p>
          <a:p>
            <a:pPr indent="0" lvl="0" marL="0" rtl="0" algn="l">
              <a:spcBef>
                <a:spcPts val="1600"/>
              </a:spcBef>
              <a:spcAft>
                <a:spcPts val="0"/>
              </a:spcAft>
              <a:buNone/>
            </a:pPr>
            <a:r>
              <a:rPr lang="en"/>
              <a:t>We accomplish this by removing all the other numbers that are on the same side as X.  </a:t>
            </a:r>
            <a:endParaRPr/>
          </a:p>
          <a:p>
            <a:pPr indent="0" lvl="0" marL="0" rtl="0" algn="l">
              <a:spcBef>
                <a:spcPts val="1600"/>
              </a:spcBef>
              <a:spcAft>
                <a:spcPts val="1600"/>
              </a:spcAft>
              <a:buNone/>
            </a:pPr>
            <a:r>
              <a:rPr lang="en"/>
              <a:t>What this means is that we are searching for a math operation that “gets rid of” all the terms that are not the variable we are interested in solving for. </a:t>
            </a:r>
            <a:endParaRPr/>
          </a:p>
        </p:txBody>
      </p:sp>
      <p:sp>
        <p:nvSpPr>
          <p:cNvPr id="295" name="Google Shape;295;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Statistical Symbols and Jargon </a:t>
            </a:r>
            <a:endParaRPr/>
          </a:p>
        </p:txBody>
      </p:sp>
      <p:sp>
        <p:nvSpPr>
          <p:cNvPr id="301" name="Google Shape;301;p4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with any area of study, statistics has developed its own vocabulary and sets of symbols that you must know in order to understand what you see in books and journal articles.  </a:t>
            </a:r>
            <a:endParaRPr/>
          </a:p>
          <a:p>
            <a:pPr indent="0" lvl="0" marL="0" rtl="0" algn="l">
              <a:spcBef>
                <a:spcPts val="1600"/>
              </a:spcBef>
              <a:spcAft>
                <a:spcPts val="1600"/>
              </a:spcAft>
              <a:buNone/>
            </a:pPr>
            <a:r>
              <a:rPr lang="en"/>
              <a:t>Because statistics makes use of so many letters as symbols, some statistical material can seem incredibly complicated at first glance. </a:t>
            </a:r>
            <a:endParaRPr/>
          </a:p>
        </p:txBody>
      </p:sp>
      <p:sp>
        <p:nvSpPr>
          <p:cNvPr id="302" name="Google Shape;302;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6" name="Shape 306"/>
        <p:cNvGrpSpPr/>
        <p:nvPr/>
      </p:nvGrpSpPr>
      <p:grpSpPr>
        <a:xfrm>
          <a:off x="0" y="0"/>
          <a:ext cx="0" cy="0"/>
          <a:chOff x="0" y="0"/>
          <a:chExt cx="0" cy="0"/>
        </a:xfrm>
      </p:grpSpPr>
      <p:sp>
        <p:nvSpPr>
          <p:cNvPr id="307" name="Google Shape;307;p4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“Average” Example</a:t>
            </a:r>
            <a:endParaRPr/>
          </a:p>
        </p:txBody>
      </p:sp>
      <p:sp>
        <p:nvSpPr>
          <p:cNvPr id="308" name="Google Shape;308;p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 us say, for example, that your professor has given you four quizzes, and you made the following grades:  100, 90, 80, and 90.  </a:t>
            </a:r>
            <a:endParaRPr/>
          </a:p>
          <a:p>
            <a:pPr indent="0" lvl="0" marL="0" rtl="0" algn="l">
              <a:spcBef>
                <a:spcPts val="1600"/>
              </a:spcBef>
              <a:spcAft>
                <a:spcPts val="0"/>
              </a:spcAft>
              <a:buNone/>
            </a:pPr>
            <a:r>
              <a:rPr lang="en"/>
              <a:t>He then asks you to figure out your average.  No problem, right?  </a:t>
            </a:r>
            <a:endParaRPr/>
          </a:p>
          <a:p>
            <a:pPr indent="0" lvl="0" marL="0" rtl="0" algn="l">
              <a:spcBef>
                <a:spcPts val="1600"/>
              </a:spcBef>
              <a:spcAft>
                <a:spcPts val="1600"/>
              </a:spcAft>
              <a:buNone/>
            </a:pPr>
            <a:r>
              <a:rPr lang="en"/>
              <a:t>All you have to do is add up the scores and divide that by how many quizzes there were (4 in this example).</a:t>
            </a:r>
            <a:endParaRPr/>
          </a:p>
        </p:txBody>
      </p:sp>
      <p:sp>
        <p:nvSpPr>
          <p:cNvPr id="309" name="Google Shape;309;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3" name="Shape 313"/>
        <p:cNvGrpSpPr/>
        <p:nvPr/>
      </p:nvGrpSpPr>
      <p:grpSpPr>
        <a:xfrm>
          <a:off x="0" y="0"/>
          <a:ext cx="0" cy="0"/>
          <a:chOff x="0" y="0"/>
          <a:chExt cx="0" cy="0"/>
        </a:xfrm>
      </p:grpSpPr>
      <p:sp>
        <p:nvSpPr>
          <p:cNvPr id="314" name="Google Shape;314;p4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Scary Formulas </a:t>
            </a:r>
            <a:endParaRPr/>
          </a:p>
        </p:txBody>
      </p:sp>
      <p:sp>
        <p:nvSpPr>
          <p:cNvPr id="315" name="Google Shape;315;p49"/>
          <p:cNvSpPr txBox="1"/>
          <p:nvPr>
            <p:ph idx="1" type="body"/>
          </p:nvPr>
        </p:nvSpPr>
        <p:spPr>
          <a:xfrm>
            <a:off x="387900" y="1144125"/>
            <a:ext cx="8368200" cy="3681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Now let us say our hypothetical professor is having a bad day and asks you to compute something called the </a:t>
            </a:r>
            <a:r>
              <a:rPr i="1" lang="en"/>
              <a:t>arithmetic mean</a:t>
            </a:r>
            <a:r>
              <a:rPr lang="en"/>
              <a:t>.  </a:t>
            </a:r>
            <a:endParaRPr/>
          </a:p>
          <a:p>
            <a:pPr indent="0" lvl="0" marL="0" rtl="0" algn="l">
              <a:spcBef>
                <a:spcPts val="1600"/>
              </a:spcBef>
              <a:spcAft>
                <a:spcPts val="0"/>
              </a:spcAft>
              <a:buNone/>
            </a:pPr>
            <a:r>
              <a:rPr lang="en"/>
              <a:t>However, to make it easier, he is going to provide you with a formula:</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sz="1100">
                <a:solidFill>
                  <a:srgbClr val="000000"/>
                </a:solidFill>
                <a:latin typeface="Arial"/>
                <a:ea typeface="Arial"/>
                <a:cs typeface="Arial"/>
                <a:sym typeface="Arial"/>
              </a:rPr>
              <a:t>    </a:t>
            </a:r>
            <a:r>
              <a:rPr lang="en"/>
              <a:t>If you are not familiar with statistical symbols, then that equation can look intimidating, and you still do not know what an arithmetic mean is!  </a:t>
            </a:r>
            <a:endParaRPr/>
          </a:p>
          <a:p>
            <a:pPr indent="0" lvl="0" marL="0" rtl="0" algn="l">
              <a:spcBef>
                <a:spcPts val="1600"/>
              </a:spcBef>
              <a:spcAft>
                <a:spcPts val="1600"/>
              </a:spcAft>
              <a:buNone/>
            </a:pPr>
            <a:r>
              <a:rPr lang="en"/>
              <a:t>The arithmetic mean is what most people would refer to as the “average.”</a:t>
            </a:r>
            <a:endParaRPr/>
          </a:p>
        </p:txBody>
      </p:sp>
      <p:sp>
        <p:nvSpPr>
          <p:cNvPr id="316" name="Google Shape;316;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
        <p:nvSpPr>
          <p:cNvPr id="317" name="Google Shape;317;p49"/>
          <p:cNvSpPr/>
          <p:nvPr/>
        </p:nvSpPr>
        <p:spPr>
          <a:xfrm>
            <a:off x="498925" y="2331350"/>
            <a:ext cx="8037300" cy="75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MEAN_FORMULA.png" id="318" name="Google Shape;318;p49"/>
          <p:cNvPicPr preferRelativeResize="0"/>
          <p:nvPr/>
        </p:nvPicPr>
        <p:blipFill>
          <a:blip r:embed="rId3">
            <a:alphaModFix/>
          </a:blip>
          <a:stretch>
            <a:fillRect/>
          </a:stretch>
        </p:blipFill>
        <p:spPr>
          <a:xfrm>
            <a:off x="4049971" y="2403925"/>
            <a:ext cx="1044044" cy="68610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Google Shape;323;p5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Bar-X</a:t>
            </a:r>
            <a:endParaRPr/>
          </a:p>
        </p:txBody>
      </p:sp>
      <p:sp>
        <p:nvSpPr>
          <p:cNvPr id="324" name="Google Shape;324;p5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letter X with the bar on top (pronounced “X bar” or “bar X”) is the symbol for the mean of X.  </a:t>
            </a:r>
            <a:endParaRPr/>
          </a:p>
          <a:p>
            <a:pPr indent="0" lvl="0" marL="0" rtl="0" algn="l">
              <a:spcBef>
                <a:spcPts val="1600"/>
              </a:spcBef>
              <a:spcAft>
                <a:spcPts val="0"/>
              </a:spcAft>
              <a:buNone/>
            </a:pPr>
            <a:r>
              <a:rPr lang="en"/>
              <a:t>In statistics, X usually stands in for a group of scores rather than a particular value as it usually does in algebra.  </a:t>
            </a:r>
            <a:endParaRPr/>
          </a:p>
          <a:p>
            <a:pPr indent="0" lvl="0" marL="0" rtl="0" algn="l">
              <a:spcBef>
                <a:spcPts val="1600"/>
              </a:spcBef>
              <a:spcAft>
                <a:spcPts val="1600"/>
              </a:spcAft>
              <a:buNone/>
            </a:pPr>
            <a:r>
              <a:rPr lang="en"/>
              <a:t>Therefore, “bar X” stands for the mean of a group (a column) of scores labeled X.</a:t>
            </a:r>
            <a:endParaRPr/>
          </a:p>
        </p:txBody>
      </p:sp>
      <p:sp>
        <p:nvSpPr>
          <p:cNvPr id="325" name="Google Shape;325;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Google Shape;330;p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t>
            </a:r>
            <a:endParaRPr/>
          </a:p>
        </p:txBody>
      </p:sp>
      <p:sp>
        <p:nvSpPr>
          <p:cNvPr id="331" name="Google Shape;331;p5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Greek letter sigma is known as the summation symbol that we considered in the math review.  </a:t>
            </a:r>
            <a:endParaRPr/>
          </a:p>
          <a:p>
            <a:pPr indent="0" lvl="0" marL="0" rtl="0" algn="l">
              <a:spcBef>
                <a:spcPts val="1600"/>
              </a:spcBef>
              <a:spcAft>
                <a:spcPts val="1600"/>
              </a:spcAft>
              <a:buNone/>
            </a:pPr>
            <a:r>
              <a:rPr lang="en"/>
              <a:t>When it appears next to X as it does in the formula above, it tells us to add up all the numbers in the X column.</a:t>
            </a:r>
            <a:endParaRPr/>
          </a:p>
        </p:txBody>
      </p:sp>
      <p:sp>
        <p:nvSpPr>
          <p:cNvPr id="332" name="Google Shape;332;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Addition </a:t>
            </a:r>
            <a:endParaRPr/>
          </a:p>
        </p:txBody>
      </p:sp>
      <p:sp>
        <p:nvSpPr>
          <p:cNvPr id="84" name="Google Shape;84;p16"/>
          <p:cNvSpPr txBox="1"/>
          <p:nvPr>
            <p:ph idx="1" type="body"/>
          </p:nvPr>
        </p:nvSpPr>
        <p:spPr>
          <a:xfrm>
            <a:off x="387900" y="1236175"/>
            <a:ext cx="8368200" cy="357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Recall from the very early years of your education that addition means adding a group of numbers together.  </a:t>
            </a:r>
            <a:endParaRPr/>
          </a:p>
          <a:p>
            <a:pPr indent="0" lvl="0" marL="0" rtl="0" algn="l">
              <a:spcBef>
                <a:spcPts val="1600"/>
              </a:spcBef>
              <a:spcAft>
                <a:spcPts val="0"/>
              </a:spcAft>
              <a:buNone/>
            </a:pPr>
            <a:r>
              <a:rPr lang="en"/>
              <a:t>Addition is most always signified by the + symbol.</a:t>
            </a:r>
            <a:endParaRPr/>
          </a:p>
          <a:p>
            <a:pPr indent="0" lvl="0" marL="0" rtl="0" algn="l">
              <a:spcBef>
                <a:spcPts val="1600"/>
              </a:spcBef>
              <a:spcAft>
                <a:spcPts val="0"/>
              </a:spcAft>
              <a:buNone/>
            </a:pPr>
            <a:r>
              <a:rPr lang="en"/>
              <a:t>Example:  5 + 4 = 9</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Google Shape;337;p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a:t>
            </a:r>
            <a:endParaRPr/>
          </a:p>
        </p:txBody>
      </p:sp>
      <p:sp>
        <p:nvSpPr>
          <p:cNvPr id="338" name="Google Shape;338;p5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letter n stands for the number of elements being considered (the number of quizzes in our example).  </a:t>
            </a:r>
            <a:endParaRPr/>
          </a:p>
          <a:p>
            <a:pPr indent="0" lvl="0" marL="0" rtl="0" algn="l">
              <a:spcBef>
                <a:spcPts val="1600"/>
              </a:spcBef>
              <a:spcAft>
                <a:spcPts val="0"/>
              </a:spcAft>
              <a:buNone/>
            </a:pPr>
            <a:r>
              <a:rPr lang="en"/>
              <a:t>As we introduce new procedures, we will introduce new jargon and symbols that simply must be memorized.  </a:t>
            </a:r>
            <a:endParaRPr/>
          </a:p>
          <a:p>
            <a:pPr indent="0" lvl="0" marL="0" rtl="0" algn="l">
              <a:spcBef>
                <a:spcPts val="1600"/>
              </a:spcBef>
              <a:spcAft>
                <a:spcPts val="0"/>
              </a:spcAft>
              <a:buNone/>
            </a:pPr>
            <a:r>
              <a:rPr lang="en"/>
              <a:t>Without knowledge of these terms and symbols, you will not be successful in your statistics course.                   </a:t>
            </a:r>
            <a:endParaRPr/>
          </a:p>
          <a:p>
            <a:pPr indent="0" lvl="0" marL="0" rtl="0" algn="l">
              <a:spcBef>
                <a:spcPts val="1600"/>
              </a:spcBef>
              <a:spcAft>
                <a:spcPts val="1600"/>
              </a:spcAft>
              <a:buNone/>
            </a:pPr>
            <a:r>
              <a:t/>
            </a:r>
            <a:endParaRPr/>
          </a:p>
        </p:txBody>
      </p:sp>
      <p:sp>
        <p:nvSpPr>
          <p:cNvPr id="339" name="Google Shape;339;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Subtraction </a:t>
            </a:r>
            <a:endParaRPr/>
          </a:p>
        </p:txBody>
      </p:sp>
      <p:sp>
        <p:nvSpPr>
          <p:cNvPr id="91" name="Google Shape;91;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Subtraction means taking the value of one number away from the value of another number.  </a:t>
            </a:r>
            <a:endParaRPr/>
          </a:p>
          <a:p>
            <a:pPr indent="0" lvl="0" marL="0" rtl="0" algn="l">
              <a:spcBef>
                <a:spcPts val="1600"/>
              </a:spcBef>
              <a:spcAft>
                <a:spcPts val="0"/>
              </a:spcAft>
              <a:buNone/>
            </a:pPr>
            <a:r>
              <a:rPr lang="en"/>
              <a:t>Subtraction is almost always signified by the – symbol.</a:t>
            </a:r>
            <a:endParaRPr/>
          </a:p>
          <a:p>
            <a:pPr indent="0" lvl="0" marL="0" rtl="0" algn="l">
              <a:spcBef>
                <a:spcPts val="1600"/>
              </a:spcBef>
              <a:spcAft>
                <a:spcPts val="0"/>
              </a:spcAft>
              <a:buNone/>
            </a:pPr>
            <a:r>
              <a:rPr lang="en"/>
              <a:t>Example:  8 – 4 = 4</a:t>
            </a:r>
            <a:endParaRPr/>
          </a:p>
          <a:p>
            <a:pPr indent="0" lvl="0" marL="0" rtl="0" algn="l">
              <a:spcBef>
                <a:spcPts val="1600"/>
              </a:spcBef>
              <a:spcAft>
                <a:spcPts val="1600"/>
              </a:spcAft>
              <a:buNone/>
            </a:pPr>
            <a:r>
              <a:rPr lang="en"/>
              <a:t>Note that the result of an addition problem is known as the </a:t>
            </a:r>
            <a:r>
              <a:rPr b="1" lang="en"/>
              <a:t>sum</a:t>
            </a:r>
            <a:r>
              <a:rPr lang="en"/>
              <a:t>, and the result of a subtraction problem is known as the </a:t>
            </a:r>
            <a:r>
              <a:rPr b="1" lang="en"/>
              <a:t>difference</a:t>
            </a:r>
            <a:r>
              <a:rPr lang="en"/>
              <a:t>.  </a:t>
            </a:r>
            <a:endParaRPr/>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Multiplication </a:t>
            </a:r>
            <a:endParaRPr/>
          </a:p>
        </p:txBody>
      </p:sp>
      <p:sp>
        <p:nvSpPr>
          <p:cNvPr id="98" name="Google Shape;98;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Multiplication has several symbols.  </a:t>
            </a:r>
            <a:endParaRPr/>
          </a:p>
          <a:p>
            <a:pPr indent="0" lvl="0" marL="0" rtl="0" algn="l">
              <a:spcBef>
                <a:spcPts val="1600"/>
              </a:spcBef>
              <a:spcAft>
                <a:spcPts val="0"/>
              </a:spcAft>
              <a:buNone/>
            </a:pPr>
            <a:r>
              <a:rPr lang="en"/>
              <a:t>The most common is probably the x symbol, at least in elementary schools where you learned to multiply in the first place.  </a:t>
            </a:r>
            <a:endParaRPr/>
          </a:p>
          <a:p>
            <a:pPr indent="0" lvl="0" marL="0" rtl="0" algn="l">
              <a:spcBef>
                <a:spcPts val="1600"/>
              </a:spcBef>
              <a:spcAft>
                <a:spcPts val="0"/>
              </a:spcAft>
              <a:buNone/>
            </a:pPr>
            <a:r>
              <a:rPr lang="en"/>
              <a:t>Others include the · and the * symbols. </a:t>
            </a:r>
            <a:endParaRPr/>
          </a:p>
          <a:p>
            <a:pPr indent="0" lvl="0" marL="0" rtl="0" algn="l">
              <a:spcBef>
                <a:spcPts val="1600"/>
              </a:spcBef>
              <a:spcAft>
                <a:spcPts val="0"/>
              </a:spcAft>
              <a:buNone/>
            </a:pPr>
            <a:r>
              <a:rPr lang="en"/>
              <a:t>When an expression is next to another and both are enclosed in parentheses, treat it as a multiplication problem.</a:t>
            </a:r>
            <a:endParaRPr/>
          </a:p>
          <a:p>
            <a:pPr indent="0" lvl="0" marL="0" rtl="0" algn="l">
              <a:spcBef>
                <a:spcPts val="1600"/>
              </a:spcBef>
              <a:spcAft>
                <a:spcPts val="1600"/>
              </a:spcAft>
              <a:buNone/>
            </a:pPr>
            <a:r>
              <a:rPr lang="en"/>
              <a:t>Example:  (3)(6) = 18</a:t>
            </a: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Division </a:t>
            </a:r>
            <a:endParaRPr/>
          </a:p>
        </p:txBody>
      </p:sp>
      <p:sp>
        <p:nvSpPr>
          <p:cNvPr id="105" name="Google Shape;105;p19"/>
          <p:cNvSpPr txBox="1"/>
          <p:nvPr>
            <p:ph idx="1" type="body"/>
          </p:nvPr>
        </p:nvSpPr>
        <p:spPr>
          <a:xfrm>
            <a:off x="387900" y="1351650"/>
            <a:ext cx="8368200" cy="321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division problem is also a fraction.  </a:t>
            </a:r>
            <a:endParaRPr/>
          </a:p>
          <a:p>
            <a:pPr indent="0" lvl="0" marL="0" rtl="0" algn="l">
              <a:spcBef>
                <a:spcPts val="1600"/>
              </a:spcBef>
              <a:spcAft>
                <a:spcPts val="0"/>
              </a:spcAft>
              <a:buNone/>
            </a:pPr>
            <a:r>
              <a:rPr lang="en"/>
              <a:t>This is the reason that the slash mark is used as the division symbol on the computer keyboard.  </a:t>
            </a:r>
            <a:endParaRPr/>
          </a:p>
          <a:p>
            <a:pPr indent="0" lvl="0" marL="0" rtl="0" algn="l">
              <a:spcBef>
                <a:spcPts val="1600"/>
              </a:spcBef>
              <a:spcAft>
                <a:spcPts val="0"/>
              </a:spcAft>
              <a:buNone/>
            </a:pPr>
            <a:r>
              <a:rPr lang="en"/>
              <a:t>To solve the problem, simply divide the top number by the bottom number.  </a:t>
            </a:r>
            <a:endParaRPr/>
          </a:p>
          <a:p>
            <a:pPr indent="0" lvl="0" marL="0" rtl="0" algn="l">
              <a:spcBef>
                <a:spcPts val="1600"/>
              </a:spcBef>
              <a:spcAft>
                <a:spcPts val="0"/>
              </a:spcAft>
              <a:buNone/>
            </a:pPr>
            <a:r>
              <a:rPr lang="en"/>
              <a:t>This is also how you convert a fraction to a proportion in order to enter it into a calculator. </a:t>
            </a:r>
            <a:endParaRPr/>
          </a:p>
          <a:p>
            <a:pPr indent="0" lvl="0" marL="0" rtl="0" algn="l">
              <a:spcBef>
                <a:spcPts val="1600"/>
              </a:spcBef>
              <a:spcAft>
                <a:spcPts val="0"/>
              </a:spcAft>
              <a:buNone/>
            </a:pPr>
            <a:r>
              <a:rPr lang="en"/>
              <a:t>Example:  18 / 3 = 6</a:t>
            </a:r>
            <a:endParaRPr/>
          </a:p>
          <a:p>
            <a:pPr indent="0" lvl="0" marL="0" rtl="0" algn="l">
              <a:spcBef>
                <a:spcPts val="1600"/>
              </a:spcBef>
              <a:spcAft>
                <a:spcPts val="1600"/>
              </a:spcAft>
              <a:buNone/>
            </a:pPr>
            <a:r>
              <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Dealing With Negative Numbers</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of the time in everyday life we deal with positive numbers, so your skills in dealing with negative numbers are probably rusty.  </a:t>
            </a:r>
            <a:endParaRPr/>
          </a:p>
          <a:p>
            <a:pPr indent="0" lvl="0" marL="0" rtl="0" algn="l">
              <a:spcBef>
                <a:spcPts val="1600"/>
              </a:spcBef>
              <a:spcAft>
                <a:spcPts val="0"/>
              </a:spcAft>
              <a:buNone/>
            </a:pPr>
            <a:r>
              <a:rPr lang="en"/>
              <a:t>Statistics is an area where we use many negative numbers, so you need to brush up on the rules.  </a:t>
            </a:r>
            <a:endParaRPr/>
          </a:p>
          <a:p>
            <a:pPr indent="0" lvl="0" marL="0" rtl="0" algn="l">
              <a:spcBef>
                <a:spcPts val="1600"/>
              </a:spcBef>
              <a:spcAft>
                <a:spcPts val="0"/>
              </a:spcAft>
              <a:buNone/>
            </a:pPr>
            <a:r>
              <a:rPr lang="en"/>
              <a:t>Recall something you learned a long time ago: the number line. </a:t>
            </a:r>
            <a:endParaRPr/>
          </a:p>
          <a:p>
            <a:pPr indent="0" lvl="0" marL="0" rtl="0" algn="ctr">
              <a:spcBef>
                <a:spcPts val="1600"/>
              </a:spcBef>
              <a:spcAft>
                <a:spcPts val="0"/>
              </a:spcAft>
              <a:buNone/>
            </a:pPr>
            <a:r>
              <a:rPr lang="en"/>
              <a:t>_____________________________________</a:t>
            </a:r>
            <a:endParaRPr/>
          </a:p>
          <a:p>
            <a:pPr indent="0" lvl="0" marL="0" rtl="0" algn="ctr">
              <a:spcBef>
                <a:spcPts val="0"/>
              </a:spcBef>
              <a:spcAft>
                <a:spcPts val="0"/>
              </a:spcAft>
              <a:buNone/>
            </a:pPr>
            <a:r>
              <a:rPr lang="en"/>
              <a:t>-6  -5  -4 -3  -2  -1  0  +1  +2  +3  +4  +5  +6</a:t>
            </a:r>
            <a:endParaRPr/>
          </a:p>
          <a:p>
            <a:pPr indent="0" lvl="0" marL="0" rtl="0" algn="l">
              <a:spcBef>
                <a:spcPts val="0"/>
              </a:spcBef>
              <a:spcAft>
                <a:spcPts val="1600"/>
              </a:spcAft>
              <a:buNone/>
            </a:pPr>
            <a:r>
              <a:t/>
            </a: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Negative Numbers Mean</a:t>
            </a:r>
            <a:endParaRPr/>
          </a:p>
        </p:txBody>
      </p:sp>
      <p:sp>
        <p:nvSpPr>
          <p:cNvPr id="119" name="Google Shape;11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 the number line, negative numbers run to the left of zero, and positive numbers run to the right of zero.  </a:t>
            </a:r>
            <a:endParaRPr/>
          </a:p>
          <a:p>
            <a:pPr indent="0" lvl="0" marL="0" rtl="0" algn="l">
              <a:spcBef>
                <a:spcPts val="1600"/>
              </a:spcBef>
              <a:spcAft>
                <a:spcPts val="0"/>
              </a:spcAft>
              <a:buNone/>
            </a:pPr>
            <a:r>
              <a:rPr lang="en"/>
              <a:t>The bigger a negative number, the further you are getting from zero and the “deeper in the hole” you get. </a:t>
            </a:r>
            <a:endParaRPr/>
          </a:p>
          <a:p>
            <a:pPr indent="0" lvl="0" marL="0" rtl="0" algn="l">
              <a:spcBef>
                <a:spcPts val="1600"/>
              </a:spcBef>
              <a:spcAft>
                <a:spcPts val="0"/>
              </a:spcAft>
              <a:buNone/>
            </a:pPr>
            <a:r>
              <a:rPr lang="en"/>
              <a:t>When a number is shown without a sign, it is assumed positive.  </a:t>
            </a:r>
            <a:endParaRPr/>
          </a:p>
          <a:p>
            <a:pPr indent="0" lvl="0" marL="0" rtl="0" algn="l">
              <a:spcBef>
                <a:spcPts val="1600"/>
              </a:spcBef>
              <a:spcAft>
                <a:spcPts val="1600"/>
              </a:spcAft>
              <a:buNone/>
            </a:pPr>
            <a:r>
              <a:rPr lang="en"/>
              <a:t>The negative sign will precede negative numbers.</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