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y="5143500" cx="9144000"/>
  <p:notesSz cx="6858000" cy="9144000"/>
  <p:embeddedFontLst>
    <p:embeddedFont>
      <p:font typeface="Roboto Slab"/>
      <p:regular r:id="rId30"/>
      <p:bold r:id="rId31"/>
    </p:embeddedFont>
    <p:embeddedFont>
      <p:font typeface="Roboto"/>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Slab-bold.fntdata"/><Relationship Id="rId30" Type="http://schemas.openxmlformats.org/officeDocument/2006/relationships/font" Target="fonts/RobotoSlab-regular.fntdata"/><Relationship Id="rId11" Type="http://schemas.openxmlformats.org/officeDocument/2006/relationships/slide" Target="slides/slide7.xml"/><Relationship Id="rId33" Type="http://schemas.openxmlformats.org/officeDocument/2006/relationships/font" Target="fonts/Roboto-bold.fntdata"/><Relationship Id="rId10" Type="http://schemas.openxmlformats.org/officeDocument/2006/relationships/slide" Target="slides/slide6.xml"/><Relationship Id="rId32" Type="http://schemas.openxmlformats.org/officeDocument/2006/relationships/font" Target="fonts/Roboto-regular.fntdata"/><Relationship Id="rId13" Type="http://schemas.openxmlformats.org/officeDocument/2006/relationships/slide" Target="slides/slide9.xml"/><Relationship Id="rId35" Type="http://schemas.openxmlformats.org/officeDocument/2006/relationships/font" Target="fonts/Roboto-boldItalic.fntdata"/><Relationship Id="rId12" Type="http://schemas.openxmlformats.org/officeDocument/2006/relationships/slide" Target="slides/slide8.xml"/><Relationship Id="rId34" Type="http://schemas.openxmlformats.org/officeDocument/2006/relationships/font" Target="fonts/Roboto-italic.fnt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02/21/2019</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f75de4a34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f75de4a34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f75de4a34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f75de4a34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f75de4a34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f75de4a34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f75de4a34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f75de4a34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f75de4a34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f75de4a34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f75de4a34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f75de4a34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f75de4a34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f75de4a34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f75de4a34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f75de4a34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f75de4a34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f75de4a34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gf75de4a34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f75de4a34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f75de4a3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f75de4a3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f75de4a34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f75de4a34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gf75de4a34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f75de4a34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gf75de4a34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f75de4a34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gf75de4a34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f75de4a34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Google Shape;221;gf75de4a34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f75de4a34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gf75de4a34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f75de4a34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f75de4a34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f75de4a34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f75de4a34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f75de4a34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f75de4a34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f75de4a34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f75de4a34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f75de4a34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f75de4a34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f75de4a34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f75de4a34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f75de4a34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f75de4a34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f75de4a34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Statistics for the Social Sciences</a:t>
            </a:r>
            <a:endParaRPr/>
          </a:p>
        </p:txBody>
      </p:sp>
      <p:sp>
        <p:nvSpPr>
          <p:cNvPr id="64" name="Google Shape;64;p1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Section 1.1:  Statistics and the Social Sciences</a:t>
            </a:r>
            <a:endParaRPr/>
          </a:p>
        </p:txBody>
      </p:sp>
      <p:sp>
        <p:nvSpPr>
          <p:cNvPr id="65" name="Google Shape;65;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Kinds of Research </a:t>
            </a:r>
            <a:endParaRPr/>
          </a:p>
        </p:txBody>
      </p:sp>
      <p:sp>
        <p:nvSpPr>
          <p:cNvPr id="127" name="Google Shape;127;p2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Within the scope of empirical research, there are several strategies that the social scientist can use to answer questions.  </a:t>
            </a:r>
            <a:endParaRPr/>
          </a:p>
          <a:p>
            <a:pPr indent="0" lvl="0" marL="0" rtl="0" algn="l">
              <a:spcBef>
                <a:spcPts val="1600"/>
              </a:spcBef>
              <a:spcAft>
                <a:spcPts val="0"/>
              </a:spcAft>
              <a:buNone/>
            </a:pPr>
            <a:r>
              <a:rPr lang="en"/>
              <a:t>An important distinction is between whether the research is </a:t>
            </a:r>
            <a:endParaRPr/>
          </a:p>
          <a:p>
            <a:pPr indent="-342900" lvl="0" marL="457200" rtl="0" algn="l">
              <a:spcBef>
                <a:spcPts val="1600"/>
              </a:spcBef>
              <a:spcAft>
                <a:spcPts val="0"/>
              </a:spcAft>
              <a:buSzPts val="1800"/>
              <a:buAutoNum type="arabicPeriod"/>
            </a:pPr>
            <a:r>
              <a:rPr lang="en"/>
              <a:t>descriptive</a:t>
            </a:r>
            <a:endParaRPr/>
          </a:p>
          <a:p>
            <a:pPr indent="-342900" lvl="0" marL="457200" rtl="0" algn="l">
              <a:spcBef>
                <a:spcPts val="0"/>
              </a:spcBef>
              <a:spcAft>
                <a:spcPts val="0"/>
              </a:spcAft>
              <a:buSzPts val="1800"/>
              <a:buAutoNum type="arabicPeriod"/>
            </a:pPr>
            <a:r>
              <a:rPr lang="en"/>
              <a:t>relational</a:t>
            </a:r>
            <a:endParaRPr/>
          </a:p>
          <a:p>
            <a:pPr indent="-342900" lvl="0" marL="457200" rtl="0" algn="l">
              <a:spcBef>
                <a:spcPts val="0"/>
              </a:spcBef>
              <a:spcAft>
                <a:spcPts val="0"/>
              </a:spcAft>
              <a:buSzPts val="1800"/>
              <a:buAutoNum type="arabicPeriod"/>
            </a:pPr>
            <a:r>
              <a:rPr lang="en"/>
              <a:t>experimental</a:t>
            </a:r>
            <a:endParaRPr/>
          </a:p>
        </p:txBody>
      </p:sp>
      <p:sp>
        <p:nvSpPr>
          <p:cNvPr id="128" name="Google Shape;128;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2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Descriptive Research </a:t>
            </a:r>
            <a:endParaRPr/>
          </a:p>
        </p:txBody>
      </p:sp>
      <p:sp>
        <p:nvSpPr>
          <p:cNvPr id="134" name="Google Shape;134;p2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Descriptive research seeks to describe the characteristics of a particular social phenomenon.  </a:t>
            </a:r>
            <a:endParaRPr/>
          </a:p>
          <a:p>
            <a:pPr indent="0" lvl="0" marL="0" rtl="0" algn="l">
              <a:spcBef>
                <a:spcPts val="1600"/>
              </a:spcBef>
              <a:spcAft>
                <a:spcPts val="0"/>
              </a:spcAft>
              <a:buNone/>
            </a:pPr>
            <a:r>
              <a:rPr lang="en"/>
              <a:t>Researchers doing descriptive research ask, “What is the state of things?”  </a:t>
            </a:r>
            <a:endParaRPr/>
          </a:p>
          <a:p>
            <a:pPr indent="0" lvl="0" marL="0" rtl="0" algn="l">
              <a:spcBef>
                <a:spcPts val="1600"/>
              </a:spcBef>
              <a:spcAft>
                <a:spcPts val="0"/>
              </a:spcAft>
              <a:buNone/>
            </a:pPr>
            <a:r>
              <a:rPr lang="en"/>
              <a:t>Public opinion polls are an example of descriptive research.  </a:t>
            </a:r>
            <a:endParaRPr/>
          </a:p>
          <a:p>
            <a:pPr indent="0" lvl="0" marL="0" rtl="0" algn="l">
              <a:spcBef>
                <a:spcPts val="1600"/>
              </a:spcBef>
              <a:spcAft>
                <a:spcPts val="1600"/>
              </a:spcAft>
              <a:buNone/>
            </a:pPr>
            <a:r>
              <a:rPr lang="en"/>
              <a:t>They answer questions about how people feel about particular issues.  </a:t>
            </a:r>
            <a:endParaRPr/>
          </a:p>
        </p:txBody>
      </p:sp>
      <p:sp>
        <p:nvSpPr>
          <p:cNvPr id="135" name="Google Shape;135;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Limitations of Descriptive Research</a:t>
            </a:r>
            <a:endParaRPr/>
          </a:p>
        </p:txBody>
      </p:sp>
      <p:sp>
        <p:nvSpPr>
          <p:cNvPr id="141" name="Google Shape;141;p2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be merely descriptive, the researcher treats these opinions independently and does not consider how these relate to other variables and does not offer up any potential causes.</a:t>
            </a:r>
            <a:endParaRPr/>
          </a:p>
          <a:p>
            <a:pPr indent="0" lvl="0" marL="0" rtl="0" algn="l">
              <a:spcBef>
                <a:spcPts val="1600"/>
              </a:spcBef>
              <a:spcAft>
                <a:spcPts val="1600"/>
              </a:spcAft>
              <a:buNone/>
            </a:pPr>
            <a:r>
              <a:rPr lang="en"/>
              <a:t>In other words, </a:t>
            </a:r>
            <a:r>
              <a:rPr i="1" lang="en"/>
              <a:t>variables are considered by themselves, and relationships between variables are not examined</a:t>
            </a:r>
            <a:r>
              <a:rPr lang="en"/>
              <a:t>.  </a:t>
            </a:r>
            <a:endParaRPr/>
          </a:p>
        </p:txBody>
      </p:sp>
      <p:sp>
        <p:nvSpPr>
          <p:cNvPr id="142" name="Google Shape;142;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Relational Research</a:t>
            </a:r>
            <a:endParaRPr/>
          </a:p>
        </p:txBody>
      </p:sp>
      <p:sp>
        <p:nvSpPr>
          <p:cNvPr id="148" name="Google Shape;148;p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Relational research</a:t>
            </a:r>
            <a:r>
              <a:rPr lang="en"/>
              <a:t> </a:t>
            </a:r>
            <a:r>
              <a:rPr i="1" lang="en"/>
              <a:t>seeks to understand how two or more variables are related</a:t>
            </a:r>
            <a:r>
              <a:rPr lang="en"/>
              <a:t>.  </a:t>
            </a:r>
            <a:endParaRPr/>
          </a:p>
          <a:p>
            <a:pPr indent="0" lvl="0" marL="0" rtl="0" algn="l">
              <a:spcBef>
                <a:spcPts val="1600"/>
              </a:spcBef>
              <a:spcAft>
                <a:spcPts val="0"/>
              </a:spcAft>
              <a:buNone/>
            </a:pPr>
            <a:r>
              <a:rPr lang="en"/>
              <a:t>If our pollster in the above example examined how religious preference was related to whether a voter was going to vote Democrat or Republican, the study would be relational.  </a:t>
            </a:r>
            <a:endParaRPr/>
          </a:p>
          <a:p>
            <a:pPr indent="0" lvl="0" marL="0" rtl="0" algn="l">
              <a:spcBef>
                <a:spcPts val="1600"/>
              </a:spcBef>
              <a:spcAft>
                <a:spcPts val="0"/>
              </a:spcAft>
              <a:buNone/>
            </a:pPr>
            <a:r>
              <a:rPr lang="en"/>
              <a:t>This is because the researcher is examining the relationship between religious preference and voting preference.</a:t>
            </a:r>
            <a:endParaRPr/>
          </a:p>
          <a:p>
            <a:pPr indent="0" lvl="0" marL="0" rtl="0" algn="l">
              <a:spcBef>
                <a:spcPts val="1600"/>
              </a:spcBef>
              <a:spcAft>
                <a:spcPts val="1600"/>
              </a:spcAft>
              <a:buNone/>
            </a:pPr>
            <a:r>
              <a:t/>
            </a:r>
            <a:endParaRPr/>
          </a:p>
        </p:txBody>
      </p:sp>
      <p:sp>
        <p:nvSpPr>
          <p:cNvPr id="149" name="Google Shape;149;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Experimental Research </a:t>
            </a:r>
            <a:endParaRPr/>
          </a:p>
        </p:txBody>
      </p:sp>
      <p:sp>
        <p:nvSpPr>
          <p:cNvPr id="155" name="Google Shape;155;p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Experimental research seeks to make causal statements about how the social world works.  </a:t>
            </a:r>
            <a:endParaRPr/>
          </a:p>
          <a:p>
            <a:pPr indent="0" lvl="0" marL="0" rtl="0" algn="l">
              <a:spcBef>
                <a:spcPts val="1600"/>
              </a:spcBef>
              <a:spcAft>
                <a:spcPts val="0"/>
              </a:spcAft>
              <a:buNone/>
            </a:pPr>
            <a:r>
              <a:rPr lang="en"/>
              <a:t>That is, the researcher wants to make cause and effect statements.  </a:t>
            </a:r>
            <a:endParaRPr/>
          </a:p>
          <a:p>
            <a:pPr indent="0" lvl="0" marL="0" rtl="0" algn="l">
              <a:spcBef>
                <a:spcPts val="1600"/>
              </a:spcBef>
              <a:spcAft>
                <a:spcPts val="1600"/>
              </a:spcAft>
              <a:buNone/>
            </a:pPr>
            <a:r>
              <a:rPr lang="en"/>
              <a:t>Example:  Did a university’s alcohol awareness program (cause) reduce incidents of alcohol related crime on campus (effect)?  </a:t>
            </a:r>
            <a:endParaRPr/>
          </a:p>
        </p:txBody>
      </p:sp>
      <p:sp>
        <p:nvSpPr>
          <p:cNvPr id="156" name="Google Shape;156;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Importance of Design </a:t>
            </a:r>
            <a:endParaRPr/>
          </a:p>
        </p:txBody>
      </p:sp>
      <p:sp>
        <p:nvSpPr>
          <p:cNvPr id="162" name="Google Shape;162;p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that the confidence with which a researcher can make such statements relies heavily on good experimental design, which is beyond the scope of this text.  </a:t>
            </a:r>
            <a:endParaRPr/>
          </a:p>
          <a:p>
            <a:pPr indent="0" lvl="0" marL="0" rtl="0" algn="l">
              <a:spcBef>
                <a:spcPts val="1600"/>
              </a:spcBef>
              <a:spcAft>
                <a:spcPts val="1600"/>
              </a:spcAft>
              <a:buNone/>
            </a:pPr>
            <a:r>
              <a:rPr lang="en"/>
              <a:t>We will focus strictly on the statistical concerns of good research design.</a:t>
            </a:r>
            <a:endParaRPr/>
          </a:p>
        </p:txBody>
      </p:sp>
      <p:sp>
        <p:nvSpPr>
          <p:cNvPr id="163" name="Google Shape;163;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2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Lines are Blurry </a:t>
            </a:r>
            <a:endParaRPr/>
          </a:p>
        </p:txBody>
      </p:sp>
      <p:sp>
        <p:nvSpPr>
          <p:cNvPr id="169" name="Google Shape;169;p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that these types of research are not mutually exclusive.  </a:t>
            </a:r>
            <a:endParaRPr/>
          </a:p>
          <a:p>
            <a:pPr indent="0" lvl="0" marL="0" rtl="0" algn="l">
              <a:spcBef>
                <a:spcPts val="1600"/>
              </a:spcBef>
              <a:spcAft>
                <a:spcPts val="0"/>
              </a:spcAft>
              <a:buNone/>
            </a:pPr>
            <a:r>
              <a:rPr lang="en"/>
              <a:t>In the practical world of research, they tend to work in concert, building on each other.  </a:t>
            </a:r>
            <a:endParaRPr/>
          </a:p>
          <a:p>
            <a:pPr indent="0" lvl="0" marL="0" rtl="0" algn="l">
              <a:spcBef>
                <a:spcPts val="1600"/>
              </a:spcBef>
              <a:spcAft>
                <a:spcPts val="0"/>
              </a:spcAft>
              <a:buNone/>
            </a:pPr>
            <a:r>
              <a:rPr lang="en"/>
              <a:t>A researcher conducting an experiment to demonstrate that one variable causes another will no doubt want to describe both variables and explain how they are related as well.  </a:t>
            </a:r>
            <a:endParaRPr/>
          </a:p>
          <a:p>
            <a:pPr indent="0" lvl="0" marL="0" rtl="0" algn="l">
              <a:spcBef>
                <a:spcPts val="1600"/>
              </a:spcBef>
              <a:spcAft>
                <a:spcPts val="1600"/>
              </a:spcAft>
              <a:buNone/>
            </a:pPr>
            <a:r>
              <a:rPr lang="en"/>
              <a:t>In other words, these divisions are somewhat arbitrary, but they are useful because each has a set of statistical techniques that goes along with it.</a:t>
            </a:r>
            <a:endParaRPr/>
          </a:p>
        </p:txBody>
      </p:sp>
      <p:sp>
        <p:nvSpPr>
          <p:cNvPr id="170" name="Google Shape;170;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Matching Statistics with Research Design</a:t>
            </a:r>
            <a:endParaRPr/>
          </a:p>
        </p:txBody>
      </p:sp>
      <p:sp>
        <p:nvSpPr>
          <p:cNvPr id="176" name="Google Shape;176;p2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Descriptive statistics are heavily used in descriptive research, and inferential statistics are used heavily in experimental research.  </a:t>
            </a:r>
            <a:endParaRPr/>
          </a:p>
          <a:p>
            <a:pPr indent="0" lvl="0" marL="0" rtl="0" algn="l">
              <a:spcBef>
                <a:spcPts val="1600"/>
              </a:spcBef>
              <a:spcAft>
                <a:spcPts val="0"/>
              </a:spcAft>
              <a:buNone/>
            </a:pPr>
            <a:r>
              <a:rPr lang="en"/>
              <a:t>Relational research uses a family of correlational statistics that can be both descriptive and inferential depending on how they are treated.      </a:t>
            </a:r>
            <a:endParaRPr/>
          </a:p>
          <a:p>
            <a:pPr indent="0" lvl="0" marL="0" rtl="0" algn="l">
              <a:spcBef>
                <a:spcPts val="1600"/>
              </a:spcBef>
              <a:spcAft>
                <a:spcPts val="1600"/>
              </a:spcAft>
              <a:buNone/>
            </a:pPr>
            <a:r>
              <a:t/>
            </a:r>
            <a:endParaRPr/>
          </a:p>
        </p:txBody>
      </p:sp>
      <p:sp>
        <p:nvSpPr>
          <p:cNvPr id="177" name="Google Shape;177;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Goal of Research:  </a:t>
            </a:r>
            <a:r>
              <a:rPr i="1" lang="en"/>
              <a:t>Generalization</a:t>
            </a:r>
            <a:r>
              <a:rPr lang="en"/>
              <a:t> </a:t>
            </a:r>
            <a:endParaRPr/>
          </a:p>
        </p:txBody>
      </p:sp>
      <p:sp>
        <p:nvSpPr>
          <p:cNvPr id="183" name="Google Shape;183;p3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Descriptive statics, then, seek to summarize and explain the characteristics of a variable.  </a:t>
            </a:r>
            <a:endParaRPr/>
          </a:p>
          <a:p>
            <a:pPr indent="0" lvl="0" marL="0" rtl="0" algn="l">
              <a:spcBef>
                <a:spcPts val="1600"/>
              </a:spcBef>
              <a:spcAft>
                <a:spcPts val="0"/>
              </a:spcAft>
              <a:buNone/>
            </a:pPr>
            <a:r>
              <a:rPr lang="en"/>
              <a:t>The other major branch of statistics, </a:t>
            </a:r>
            <a:r>
              <a:rPr b="1" lang="en"/>
              <a:t>inferential statistics</a:t>
            </a:r>
            <a:r>
              <a:rPr lang="en"/>
              <a:t>, lets the researcher make generalizations about a population given information from a sample.  </a:t>
            </a:r>
            <a:endParaRPr/>
          </a:p>
          <a:p>
            <a:pPr indent="0" lvl="0" marL="0" rtl="0" algn="l">
              <a:spcBef>
                <a:spcPts val="1600"/>
              </a:spcBef>
              <a:spcAft>
                <a:spcPts val="1600"/>
              </a:spcAft>
              <a:buNone/>
            </a:pPr>
            <a:r>
              <a:rPr lang="en"/>
              <a:t>Generalizations are </a:t>
            </a:r>
            <a:r>
              <a:rPr i="1" lang="en"/>
              <a:t>general statements obtained by inference from specific cases. </a:t>
            </a:r>
            <a:endParaRPr i="1"/>
          </a:p>
        </p:txBody>
      </p:sp>
      <p:sp>
        <p:nvSpPr>
          <p:cNvPr id="184" name="Google Shape;184;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is an </a:t>
            </a:r>
            <a:r>
              <a:rPr i="1" lang="en"/>
              <a:t>Inference</a:t>
            </a:r>
            <a:r>
              <a:rPr lang="en"/>
              <a:t>? </a:t>
            </a:r>
            <a:endParaRPr/>
          </a:p>
        </p:txBody>
      </p:sp>
      <p:sp>
        <p:nvSpPr>
          <p:cNvPr id="190" name="Google Shape;190;p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 </a:t>
            </a:r>
            <a:r>
              <a:rPr b="1" lang="en"/>
              <a:t>inference</a:t>
            </a:r>
            <a:r>
              <a:rPr lang="en"/>
              <a:t> is a conclusion that is based on facts and reasoning.  </a:t>
            </a:r>
            <a:endParaRPr/>
          </a:p>
          <a:p>
            <a:pPr indent="0" lvl="0" marL="0" rtl="0" algn="l">
              <a:spcBef>
                <a:spcPts val="1600"/>
              </a:spcBef>
              <a:spcAft>
                <a:spcPts val="0"/>
              </a:spcAft>
              <a:buNone/>
            </a:pPr>
            <a:r>
              <a:rPr lang="en"/>
              <a:t>We can gather from these definitions that the purpose of </a:t>
            </a:r>
            <a:r>
              <a:rPr b="1" lang="en"/>
              <a:t>inferential statistics</a:t>
            </a:r>
            <a:r>
              <a:rPr lang="en"/>
              <a:t> is to let us make general statements about populations based on information that we have gathered from samples. </a:t>
            </a:r>
            <a:endParaRPr/>
          </a:p>
          <a:p>
            <a:pPr indent="0" lvl="0" marL="0" rtl="0" algn="l">
              <a:spcBef>
                <a:spcPts val="1600"/>
              </a:spcBef>
              <a:spcAft>
                <a:spcPts val="1600"/>
              </a:spcAft>
              <a:buNone/>
            </a:pPr>
            <a:r>
              <a:t/>
            </a:r>
            <a:endParaRPr/>
          </a:p>
        </p:txBody>
      </p:sp>
      <p:sp>
        <p:nvSpPr>
          <p:cNvPr id="191" name="Google Shape;191;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Is It Evil? </a:t>
            </a:r>
            <a:endParaRPr/>
          </a:p>
        </p:txBody>
      </p:sp>
      <p:sp>
        <p:nvSpPr>
          <p:cNvPr id="71" name="Google Shape;71;p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many students, statistics is a dirty word, second only in evil to college algebra.  </a:t>
            </a:r>
            <a:endParaRPr/>
          </a:p>
          <a:p>
            <a:pPr indent="0" lvl="0" marL="0" rtl="0" algn="l">
              <a:spcBef>
                <a:spcPts val="1600"/>
              </a:spcBef>
              <a:spcAft>
                <a:spcPts val="0"/>
              </a:spcAft>
              <a:buNone/>
            </a:pPr>
            <a:r>
              <a:rPr lang="en"/>
              <a:t>Its purpose is to make life hard.  </a:t>
            </a:r>
            <a:endParaRPr/>
          </a:p>
          <a:p>
            <a:pPr indent="0" lvl="0" marL="0" rtl="0" algn="l">
              <a:spcBef>
                <a:spcPts val="1600"/>
              </a:spcBef>
              <a:spcAft>
                <a:spcPts val="0"/>
              </a:spcAft>
              <a:buNone/>
            </a:pPr>
            <a:r>
              <a:rPr lang="en"/>
              <a:t>This could not be further from the truth!  </a:t>
            </a:r>
            <a:endParaRPr/>
          </a:p>
          <a:p>
            <a:pPr indent="0" lvl="0" marL="0" rtl="0" algn="l">
              <a:spcBef>
                <a:spcPts val="1600"/>
              </a:spcBef>
              <a:spcAft>
                <a:spcPts val="0"/>
              </a:spcAft>
              <a:buNone/>
            </a:pPr>
            <a:r>
              <a:rPr lang="en"/>
              <a:t>The actual purpose of statistics is to make life easy by simplifying and organizing information.  </a:t>
            </a:r>
            <a:endParaRPr/>
          </a:p>
          <a:p>
            <a:pPr indent="0" lvl="0" marL="0" rtl="0" algn="l">
              <a:spcBef>
                <a:spcPts val="1600"/>
              </a:spcBef>
              <a:spcAft>
                <a:spcPts val="1600"/>
              </a:spcAft>
              <a:buNone/>
            </a:pPr>
            <a:r>
              <a:t/>
            </a:r>
            <a:endParaRPr/>
          </a:p>
        </p:txBody>
      </p:sp>
      <p:sp>
        <p:nvSpPr>
          <p:cNvPr id="72" name="Google Shape;72;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Populations</a:t>
            </a:r>
            <a:endParaRPr/>
          </a:p>
        </p:txBody>
      </p:sp>
      <p:sp>
        <p:nvSpPr>
          <p:cNvPr id="197" name="Google Shape;197;p32"/>
          <p:cNvSpPr txBox="1"/>
          <p:nvPr>
            <p:ph idx="1" type="body"/>
          </p:nvPr>
        </p:nvSpPr>
        <p:spPr>
          <a:xfrm>
            <a:off x="387900" y="1267925"/>
            <a:ext cx="8368200" cy="3300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understand the jargon of inferential statistics, it is helpful to understand how social scientists answer most questions.  </a:t>
            </a:r>
            <a:endParaRPr/>
          </a:p>
          <a:p>
            <a:pPr indent="0" lvl="0" marL="0" rtl="0" algn="l">
              <a:spcBef>
                <a:spcPts val="1600"/>
              </a:spcBef>
              <a:spcAft>
                <a:spcPts val="0"/>
              </a:spcAft>
              <a:buNone/>
            </a:pPr>
            <a:r>
              <a:rPr lang="en"/>
              <a:t>It is important to understand that scientists are generally interested in </a:t>
            </a:r>
            <a:r>
              <a:rPr i="1" lang="en"/>
              <a:t>populations</a:t>
            </a:r>
            <a:r>
              <a:rPr lang="en"/>
              <a:t>.  </a:t>
            </a:r>
            <a:endParaRPr/>
          </a:p>
          <a:p>
            <a:pPr indent="0" lvl="0" marL="0" rtl="0" algn="l">
              <a:spcBef>
                <a:spcPts val="1600"/>
              </a:spcBef>
              <a:spcAft>
                <a:spcPts val="0"/>
              </a:spcAft>
              <a:buNone/>
            </a:pPr>
            <a:r>
              <a:rPr lang="en"/>
              <a:t>A </a:t>
            </a:r>
            <a:r>
              <a:rPr b="1" lang="en"/>
              <a:t>population</a:t>
            </a:r>
            <a:r>
              <a:rPr lang="en"/>
              <a:t> is the entire group of people that a researcher is interested in making statements about.  </a:t>
            </a:r>
            <a:endParaRPr/>
          </a:p>
          <a:p>
            <a:pPr indent="0" lvl="0" marL="0" rtl="0" algn="l">
              <a:spcBef>
                <a:spcPts val="1600"/>
              </a:spcBef>
              <a:spcAft>
                <a:spcPts val="0"/>
              </a:spcAft>
              <a:buNone/>
            </a:pPr>
            <a:r>
              <a:rPr lang="en"/>
              <a:t>A population can be very small, such as female Supreme Court justices, or it can be very large, such as every registered voter in the United States.</a:t>
            </a:r>
            <a:endParaRPr/>
          </a:p>
          <a:p>
            <a:pPr indent="0" lvl="0" marL="0" rtl="0" algn="l">
              <a:spcBef>
                <a:spcPts val="1600"/>
              </a:spcBef>
              <a:spcAft>
                <a:spcPts val="1600"/>
              </a:spcAft>
              <a:buNone/>
            </a:pPr>
            <a:r>
              <a:t/>
            </a:r>
            <a:endParaRPr/>
          </a:p>
        </p:txBody>
      </p:sp>
      <p:sp>
        <p:nvSpPr>
          <p:cNvPr id="198" name="Google Shape;198;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is a </a:t>
            </a:r>
            <a:r>
              <a:rPr i="1" lang="en"/>
              <a:t>Census</a:t>
            </a:r>
            <a:r>
              <a:rPr lang="en"/>
              <a:t>?  </a:t>
            </a:r>
            <a:endParaRPr/>
          </a:p>
        </p:txBody>
      </p:sp>
      <p:sp>
        <p:nvSpPr>
          <p:cNvPr id="204" name="Google Shape;204;p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a researcher collects information about an entire population, it is called a </a:t>
            </a:r>
            <a:r>
              <a:rPr b="1" lang="en"/>
              <a:t>census</a:t>
            </a:r>
            <a:r>
              <a:rPr lang="en"/>
              <a:t>.  </a:t>
            </a:r>
            <a:endParaRPr/>
          </a:p>
          <a:p>
            <a:pPr indent="0" lvl="0" marL="0" rtl="0" algn="l">
              <a:spcBef>
                <a:spcPts val="1600"/>
              </a:spcBef>
              <a:spcAft>
                <a:spcPts val="0"/>
              </a:spcAft>
              <a:buNone/>
            </a:pPr>
            <a:r>
              <a:rPr lang="en"/>
              <a:t>Numbers that describe characteristics of populations are known as </a:t>
            </a:r>
            <a:r>
              <a:rPr b="1" lang="en"/>
              <a:t>parameters</a:t>
            </a:r>
            <a:r>
              <a:rPr lang="en"/>
              <a:t>.  </a:t>
            </a:r>
            <a:endParaRPr/>
          </a:p>
          <a:p>
            <a:pPr indent="0" lvl="0" marL="0" rtl="0" algn="l">
              <a:spcBef>
                <a:spcPts val="1600"/>
              </a:spcBef>
              <a:spcAft>
                <a:spcPts val="0"/>
              </a:spcAft>
              <a:buNone/>
            </a:pPr>
            <a:r>
              <a:rPr lang="en"/>
              <a:t>For example, when the bureau of the census reports the Median household income of Americans, that is a </a:t>
            </a:r>
            <a:r>
              <a:rPr i="1" lang="en"/>
              <a:t>parameter</a:t>
            </a:r>
            <a:r>
              <a:rPr lang="en"/>
              <a:t> because it is a number that came from data collected on the entire </a:t>
            </a:r>
            <a:r>
              <a:rPr i="1" lang="en"/>
              <a:t>population</a:t>
            </a:r>
            <a:r>
              <a:rPr lang="en"/>
              <a:t>.</a:t>
            </a:r>
            <a:endParaRPr/>
          </a:p>
          <a:p>
            <a:pPr indent="0" lvl="0" marL="0" rtl="0" algn="l">
              <a:spcBef>
                <a:spcPts val="1600"/>
              </a:spcBef>
              <a:spcAft>
                <a:spcPts val="1600"/>
              </a:spcAft>
              <a:buNone/>
            </a:pPr>
            <a:r>
              <a:t/>
            </a:r>
            <a:endParaRPr/>
          </a:p>
        </p:txBody>
      </p:sp>
      <p:sp>
        <p:nvSpPr>
          <p:cNvPr id="205" name="Google Shape;205;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Google Shape;210;p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What’s the Deal with Samples?</a:t>
            </a:r>
            <a:endParaRPr/>
          </a:p>
        </p:txBody>
      </p:sp>
      <p:sp>
        <p:nvSpPr>
          <p:cNvPr id="211" name="Google Shape;211;p34"/>
          <p:cNvSpPr txBox="1"/>
          <p:nvPr>
            <p:ph idx="1" type="body"/>
          </p:nvPr>
        </p:nvSpPr>
        <p:spPr>
          <a:xfrm>
            <a:off x="387900" y="1254313"/>
            <a:ext cx="8368200" cy="331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populations are large, it becomes unfeasible to collect data for every person.  </a:t>
            </a:r>
            <a:endParaRPr/>
          </a:p>
          <a:p>
            <a:pPr indent="0" lvl="0" marL="0" rtl="0" algn="l">
              <a:spcBef>
                <a:spcPts val="1600"/>
              </a:spcBef>
              <a:spcAft>
                <a:spcPts val="0"/>
              </a:spcAft>
              <a:buNone/>
            </a:pPr>
            <a:r>
              <a:rPr lang="en"/>
              <a:t>There simply are not enough resources (human resources, time, money, etc.) to conduct a census.  </a:t>
            </a:r>
            <a:endParaRPr/>
          </a:p>
          <a:p>
            <a:pPr indent="0" lvl="0" marL="0" rtl="0" algn="l">
              <a:spcBef>
                <a:spcPts val="1600"/>
              </a:spcBef>
              <a:spcAft>
                <a:spcPts val="0"/>
              </a:spcAft>
              <a:buNone/>
            </a:pPr>
            <a:r>
              <a:rPr lang="en"/>
              <a:t>When this is the case, researchers use </a:t>
            </a:r>
            <a:r>
              <a:rPr i="1" lang="en"/>
              <a:t>samples</a:t>
            </a:r>
            <a:r>
              <a:rPr lang="en"/>
              <a:t>.  </a:t>
            </a:r>
            <a:endParaRPr/>
          </a:p>
          <a:p>
            <a:pPr indent="0" lvl="0" marL="0" rtl="0" algn="l">
              <a:spcBef>
                <a:spcPts val="1600"/>
              </a:spcBef>
              <a:spcAft>
                <a:spcPts val="0"/>
              </a:spcAft>
              <a:buNone/>
            </a:pPr>
            <a:r>
              <a:rPr lang="en"/>
              <a:t>A </a:t>
            </a:r>
            <a:r>
              <a:rPr b="1" lang="en"/>
              <a:t>sample</a:t>
            </a:r>
            <a:r>
              <a:rPr lang="en"/>
              <a:t> is </a:t>
            </a:r>
            <a:r>
              <a:rPr i="1" lang="en"/>
              <a:t>a subset of a population that is used to answer questions about the population from which it was drawn</a:t>
            </a:r>
            <a:r>
              <a:rPr lang="en"/>
              <a:t>.  </a:t>
            </a:r>
            <a:endParaRPr/>
          </a:p>
          <a:p>
            <a:pPr indent="0" lvl="0" marL="0" rtl="0" algn="l">
              <a:spcBef>
                <a:spcPts val="1600"/>
              </a:spcBef>
              <a:spcAft>
                <a:spcPts val="0"/>
              </a:spcAft>
              <a:buNone/>
            </a:pPr>
            <a:r>
              <a:rPr lang="en"/>
              <a:t>Numbers that describe characteristics of samples are called </a:t>
            </a:r>
            <a:r>
              <a:rPr i="1" lang="en"/>
              <a:t>statistics</a:t>
            </a:r>
            <a:r>
              <a:rPr lang="en"/>
              <a:t>.</a:t>
            </a:r>
            <a:endParaRPr/>
          </a:p>
          <a:p>
            <a:pPr indent="0" lvl="0" marL="0" rtl="0" algn="l">
              <a:spcBef>
                <a:spcPts val="1600"/>
              </a:spcBef>
              <a:spcAft>
                <a:spcPts val="1600"/>
              </a:spcAft>
              <a:buNone/>
            </a:pPr>
            <a:r>
              <a:t/>
            </a:r>
            <a:endParaRPr/>
          </a:p>
        </p:txBody>
      </p:sp>
      <p:sp>
        <p:nvSpPr>
          <p:cNvPr id="212" name="Google Shape;212;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Google Shape;217;p3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Hypothesis:  The Simple Definition  </a:t>
            </a:r>
            <a:endParaRPr/>
          </a:p>
        </p:txBody>
      </p:sp>
      <p:sp>
        <p:nvSpPr>
          <p:cNvPr id="218" name="Google Shape;218;p35"/>
          <p:cNvSpPr txBox="1"/>
          <p:nvPr>
            <p:ph idx="1" type="body"/>
          </p:nvPr>
        </p:nvSpPr>
        <p:spPr>
          <a:xfrm>
            <a:off x="387900" y="1342575"/>
            <a:ext cx="8368200" cy="322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Social scientists using inferential statistics start with a </a:t>
            </a:r>
            <a:r>
              <a:rPr i="1" lang="en"/>
              <a:t>hypothesis</a:t>
            </a:r>
            <a:r>
              <a:rPr lang="en"/>
              <a:t> and look to see if data gathered from systematic observations are consistent with the hypothesis.  </a:t>
            </a:r>
            <a:endParaRPr/>
          </a:p>
          <a:p>
            <a:pPr indent="0" lvl="0" marL="0" rtl="0" algn="l">
              <a:spcBef>
                <a:spcPts val="1600"/>
              </a:spcBef>
              <a:spcAft>
                <a:spcPts val="0"/>
              </a:spcAft>
              <a:buNone/>
            </a:pPr>
            <a:r>
              <a:rPr lang="en"/>
              <a:t>Many of these techniques are complex, and are best left to computers.  </a:t>
            </a:r>
            <a:endParaRPr/>
          </a:p>
          <a:p>
            <a:pPr indent="0" lvl="0" marL="0" rtl="0" algn="l">
              <a:spcBef>
                <a:spcPts val="1600"/>
              </a:spcBef>
              <a:spcAft>
                <a:spcPts val="0"/>
              </a:spcAft>
              <a:buNone/>
            </a:pPr>
            <a:r>
              <a:rPr lang="en"/>
              <a:t>For now, we will define a </a:t>
            </a:r>
            <a:r>
              <a:rPr b="1" lang="en"/>
              <a:t>hypothesis</a:t>
            </a:r>
            <a:r>
              <a:rPr lang="en"/>
              <a:t> as </a:t>
            </a:r>
            <a:r>
              <a:rPr i="1" lang="en"/>
              <a:t>an educated guess as to how some social phenomenon occurs.</a:t>
            </a:r>
            <a:r>
              <a:rPr lang="en"/>
              <a:t> </a:t>
            </a:r>
            <a:endParaRPr/>
          </a:p>
          <a:p>
            <a:pPr indent="0" lvl="0" marL="0" rtl="0" algn="l">
              <a:spcBef>
                <a:spcPts val="1600"/>
              </a:spcBef>
              <a:spcAft>
                <a:spcPts val="1600"/>
              </a:spcAft>
              <a:buNone/>
            </a:pPr>
            <a:r>
              <a:rPr lang="en"/>
              <a:t>(We will delve more deeply into hypotheses when we get to the sections on inferential statistics).</a:t>
            </a:r>
            <a:endParaRPr/>
          </a:p>
        </p:txBody>
      </p:sp>
      <p:sp>
        <p:nvSpPr>
          <p:cNvPr id="219" name="Google Shape;219;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Google Shape;224;p3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Why Do I Care?!</a:t>
            </a:r>
            <a:endParaRPr/>
          </a:p>
        </p:txBody>
      </p:sp>
      <p:sp>
        <p:nvSpPr>
          <p:cNvPr id="225" name="Google Shape;225;p3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Even if you do not plan to conduct research, you must be an intelligent consumer of research to assume a leadership role in today’s data rich world.  </a:t>
            </a:r>
            <a:endParaRPr/>
          </a:p>
          <a:p>
            <a:pPr indent="0" lvl="0" marL="0" rtl="0" algn="l">
              <a:spcBef>
                <a:spcPts val="1600"/>
              </a:spcBef>
              <a:spcAft>
                <a:spcPts val="1600"/>
              </a:spcAft>
              <a:buNone/>
            </a:pPr>
            <a:r>
              <a:rPr lang="en"/>
              <a:t>The social science professions, even the applied ones such as social work and criminal justice, depend on social scientific research to determine best practices, prepare grant applications, conduct program evaluations, and many other management tasks.  </a:t>
            </a:r>
            <a:endParaRPr/>
          </a:p>
        </p:txBody>
      </p:sp>
      <p:sp>
        <p:nvSpPr>
          <p:cNvPr id="226" name="Google Shape;226;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Google Shape;231;p3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Accountability </a:t>
            </a:r>
            <a:endParaRPr/>
          </a:p>
        </p:txBody>
      </p:sp>
      <p:sp>
        <p:nvSpPr>
          <p:cNvPr id="232" name="Google Shape;232;p3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every arena of public management, there is a growing demand for accountability.  </a:t>
            </a:r>
            <a:endParaRPr/>
          </a:p>
          <a:p>
            <a:pPr indent="0" lvl="0" marL="0" rtl="0" algn="l">
              <a:spcBef>
                <a:spcPts val="1600"/>
              </a:spcBef>
              <a:spcAft>
                <a:spcPts val="0"/>
              </a:spcAft>
              <a:buNone/>
            </a:pPr>
            <a:r>
              <a:rPr b="1" lang="en"/>
              <a:t>Accountability</a:t>
            </a:r>
            <a:r>
              <a:rPr lang="en"/>
              <a:t> in a narrow but important sense means that tax dollars are spent on programs that work and work well.  </a:t>
            </a:r>
            <a:endParaRPr/>
          </a:p>
          <a:p>
            <a:pPr indent="0" lvl="0" marL="0" rtl="0" algn="l">
              <a:spcBef>
                <a:spcPts val="1600"/>
              </a:spcBef>
              <a:spcAft>
                <a:spcPts val="0"/>
              </a:spcAft>
              <a:buNone/>
            </a:pPr>
            <a:r>
              <a:rPr lang="en"/>
              <a:t>The public demands objective evaluations of programs and policies.  </a:t>
            </a:r>
            <a:endParaRPr/>
          </a:p>
          <a:p>
            <a:pPr indent="0" lvl="0" marL="0" rtl="0" algn="l">
              <a:spcBef>
                <a:spcPts val="1600"/>
              </a:spcBef>
              <a:spcAft>
                <a:spcPts val="0"/>
              </a:spcAft>
              <a:buNone/>
            </a:pPr>
            <a:r>
              <a:rPr lang="en"/>
              <a:t>Such evaluations are performed using the same techniques that social scientists use to answer other questions.       </a:t>
            </a:r>
            <a:endParaRPr/>
          </a:p>
          <a:p>
            <a:pPr indent="0" lvl="0" marL="0" rtl="0" algn="l">
              <a:spcBef>
                <a:spcPts val="1600"/>
              </a:spcBef>
              <a:spcAft>
                <a:spcPts val="1600"/>
              </a:spcAft>
              <a:buNone/>
            </a:pPr>
            <a:r>
              <a:t/>
            </a:r>
            <a:endParaRPr/>
          </a:p>
        </p:txBody>
      </p:sp>
      <p:sp>
        <p:nvSpPr>
          <p:cNvPr id="233" name="Google Shape;233;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Defining Statistics </a:t>
            </a:r>
            <a:endParaRPr/>
          </a:p>
        </p:txBody>
      </p:sp>
      <p:sp>
        <p:nvSpPr>
          <p:cNvPr id="78" name="Google Shape;78;p1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of us think of statistics as facts and figures—things like RBIs in baseball, the average temperature in July, and the number of deaths caused by drunk driving last year.  </a:t>
            </a:r>
            <a:endParaRPr/>
          </a:p>
          <a:p>
            <a:pPr indent="0" lvl="0" marL="0" rtl="0" algn="l">
              <a:spcBef>
                <a:spcPts val="1600"/>
              </a:spcBef>
              <a:spcAft>
                <a:spcPts val="0"/>
              </a:spcAft>
              <a:buNone/>
            </a:pPr>
            <a:r>
              <a:rPr lang="en"/>
              <a:t>Statistics is that and much more.  </a:t>
            </a:r>
            <a:endParaRPr/>
          </a:p>
          <a:p>
            <a:pPr indent="0" lvl="0" marL="0" rtl="0" algn="l">
              <a:spcBef>
                <a:spcPts val="1600"/>
              </a:spcBef>
              <a:spcAft>
                <a:spcPts val="1600"/>
              </a:spcAft>
              <a:buNone/>
            </a:pPr>
            <a:r>
              <a:rPr lang="en"/>
              <a:t>We will define statistics as </a:t>
            </a:r>
            <a:r>
              <a:rPr i="1" lang="en"/>
              <a:t>a set of rules and techniques for organizing, summarizing, and interpreting empirical information.</a:t>
            </a:r>
            <a:r>
              <a:rPr lang="en"/>
              <a:t> </a:t>
            </a:r>
            <a:endParaRPr/>
          </a:p>
        </p:txBody>
      </p:sp>
      <p:sp>
        <p:nvSpPr>
          <p:cNvPr id="79" name="Google Shape;79;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Answering Questions </a:t>
            </a:r>
            <a:endParaRPr/>
          </a:p>
        </p:txBody>
      </p:sp>
      <p:sp>
        <p:nvSpPr>
          <p:cNvPr id="85" name="Google Shape;85;p1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Statistics also allows us to test our ideas about how the social world works.  </a:t>
            </a:r>
            <a:endParaRPr/>
          </a:p>
          <a:p>
            <a:pPr indent="0" lvl="0" marL="0" rtl="0" algn="l">
              <a:spcBef>
                <a:spcPts val="1600"/>
              </a:spcBef>
              <a:spcAft>
                <a:spcPts val="0"/>
              </a:spcAft>
              <a:buNone/>
            </a:pPr>
            <a:r>
              <a:rPr lang="en"/>
              <a:t>In fact, social scientists could not search for answers to many of our most compelling questions without statistical tools.  </a:t>
            </a:r>
            <a:endParaRPr/>
          </a:p>
          <a:p>
            <a:pPr indent="0" lvl="0" marL="0" rtl="0" algn="l">
              <a:spcBef>
                <a:spcPts val="1600"/>
              </a:spcBef>
              <a:spcAft>
                <a:spcPts val="0"/>
              </a:spcAft>
              <a:buNone/>
            </a:pPr>
            <a:r>
              <a:rPr lang="en"/>
              <a:t>To better understand this statement, it will be helpful to recall how social scientists answer questions about the social world.</a:t>
            </a:r>
            <a:endParaRPr/>
          </a:p>
          <a:p>
            <a:pPr indent="0" lvl="0" marL="0" rtl="0" algn="l">
              <a:spcBef>
                <a:spcPts val="1600"/>
              </a:spcBef>
              <a:spcAft>
                <a:spcPts val="1600"/>
              </a:spcAft>
              <a:buNone/>
            </a:pPr>
            <a:r>
              <a:t/>
            </a:r>
            <a:endParaRPr/>
          </a:p>
        </p:txBody>
      </p:sp>
      <p:sp>
        <p:nvSpPr>
          <p:cNvPr id="86" name="Google Shape;86;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Scientific Approach:  It’s </a:t>
            </a:r>
            <a:r>
              <a:rPr i="1" lang="en"/>
              <a:t>Empirical</a:t>
            </a:r>
            <a:r>
              <a:rPr lang="en"/>
              <a:t> </a:t>
            </a:r>
            <a:endParaRPr/>
          </a:p>
        </p:txBody>
      </p:sp>
      <p:sp>
        <p:nvSpPr>
          <p:cNvPr id="92" name="Google Shape;92;p1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One of the most important things to remember about science is that the scientific method is </a:t>
            </a:r>
            <a:r>
              <a:rPr b="1" lang="en"/>
              <a:t>empirical</a:t>
            </a:r>
            <a:r>
              <a:rPr lang="en"/>
              <a:t>.  </a:t>
            </a:r>
            <a:endParaRPr/>
          </a:p>
          <a:p>
            <a:pPr indent="0" lvl="0" marL="0" rtl="0" algn="l">
              <a:spcBef>
                <a:spcPts val="1600"/>
              </a:spcBef>
              <a:spcAft>
                <a:spcPts val="0"/>
              </a:spcAft>
              <a:buNone/>
            </a:pPr>
            <a:r>
              <a:rPr lang="en"/>
              <a:t>Empirical means</a:t>
            </a:r>
            <a:r>
              <a:rPr i="1" lang="en"/>
              <a:t> based on observation</a:t>
            </a:r>
            <a:r>
              <a:rPr lang="en"/>
              <a:t>.  </a:t>
            </a:r>
            <a:endParaRPr/>
          </a:p>
          <a:p>
            <a:pPr indent="0" lvl="0" marL="0" rtl="0" algn="l">
              <a:spcBef>
                <a:spcPts val="1600"/>
              </a:spcBef>
              <a:spcAft>
                <a:spcPts val="0"/>
              </a:spcAft>
              <a:buNone/>
            </a:pPr>
            <a:r>
              <a:rPr lang="en"/>
              <a:t>In addition to observing, scientists make systematic observations.</a:t>
            </a:r>
            <a:endParaRPr/>
          </a:p>
          <a:p>
            <a:pPr indent="0" lvl="0" marL="0" rtl="0" algn="l">
              <a:spcBef>
                <a:spcPts val="1600"/>
              </a:spcBef>
              <a:spcAft>
                <a:spcPts val="1600"/>
              </a:spcAft>
              <a:buNone/>
            </a:pPr>
            <a:r>
              <a:rPr b="1" lang="en"/>
              <a:t>Empirical</a:t>
            </a:r>
            <a:r>
              <a:rPr lang="en"/>
              <a:t> means </a:t>
            </a:r>
            <a:r>
              <a:rPr i="1" lang="en"/>
              <a:t>based on observation rather than other methods of knowing, such as reliance on authority or “common sense.”</a:t>
            </a:r>
            <a:endParaRPr i="1"/>
          </a:p>
        </p:txBody>
      </p:sp>
      <p:sp>
        <p:nvSpPr>
          <p:cNvPr id="93" name="Google Shape;93;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Scientific Approach:  It’s </a:t>
            </a:r>
            <a:r>
              <a:rPr i="1" lang="en"/>
              <a:t>Systematic</a:t>
            </a:r>
            <a:r>
              <a:rPr lang="en"/>
              <a:t> </a:t>
            </a:r>
            <a:endParaRPr/>
          </a:p>
        </p:txBody>
      </p:sp>
      <p:sp>
        <p:nvSpPr>
          <p:cNvPr id="99" name="Google Shape;99;p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By systematic I mean that the scientist </a:t>
            </a:r>
            <a:r>
              <a:rPr i="1" lang="en"/>
              <a:t>observes with a plan</a:t>
            </a:r>
            <a:r>
              <a:rPr lang="en"/>
              <a:t>, and the plan is designed to ensure </a:t>
            </a:r>
            <a:r>
              <a:rPr i="1" lang="en"/>
              <a:t>objectivity</a:t>
            </a:r>
            <a:r>
              <a:rPr lang="en"/>
              <a:t>.</a:t>
            </a:r>
            <a:endParaRPr/>
          </a:p>
        </p:txBody>
      </p:sp>
      <p:sp>
        <p:nvSpPr>
          <p:cNvPr id="100" name="Google Shape;100;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Scientific Approach:  It’s </a:t>
            </a:r>
            <a:r>
              <a:rPr i="1" lang="en"/>
              <a:t>Objective</a:t>
            </a:r>
            <a:r>
              <a:rPr lang="en"/>
              <a:t> </a:t>
            </a:r>
            <a:endParaRPr/>
          </a:p>
        </p:txBody>
      </p:sp>
      <p:sp>
        <p:nvSpPr>
          <p:cNvPr id="106" name="Google Shape;106;p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Objectivity</a:t>
            </a:r>
            <a:r>
              <a:rPr lang="en"/>
              <a:t> means that the scientist takes steps to record facts that are not colored by emotion and personal prejudice.  </a:t>
            </a:r>
            <a:endParaRPr/>
          </a:p>
          <a:p>
            <a:pPr indent="0" lvl="0" marL="0" rtl="0" algn="l">
              <a:spcBef>
                <a:spcPts val="1600"/>
              </a:spcBef>
              <a:spcAft>
                <a:spcPts val="0"/>
              </a:spcAft>
              <a:buNone/>
            </a:pPr>
            <a:r>
              <a:rPr lang="en"/>
              <a:t>Recording observations as numerical measurements greatly aids the researcher in maintaining objectivity.        </a:t>
            </a:r>
            <a:r>
              <a:rPr lang="en" sz="1100">
                <a:solidFill>
                  <a:srgbClr val="000000"/>
                </a:solidFill>
                <a:latin typeface="Arial"/>
                <a:ea typeface="Arial"/>
                <a:cs typeface="Arial"/>
                <a:sym typeface="Arial"/>
              </a:rPr>
              <a:t>	  </a:t>
            </a:r>
            <a:endParaRPr sz="1100">
              <a:solidFill>
                <a:srgbClr val="000000"/>
              </a:solidFill>
              <a:latin typeface="Arial"/>
              <a:ea typeface="Arial"/>
              <a:cs typeface="Arial"/>
              <a:sym typeface="Arial"/>
            </a:endParaRPr>
          </a:p>
          <a:p>
            <a:pPr indent="0" lvl="0" marL="0" rtl="0" algn="l">
              <a:spcBef>
                <a:spcPts val="1600"/>
              </a:spcBef>
              <a:spcAft>
                <a:spcPts val="1600"/>
              </a:spcAft>
              <a:buNone/>
            </a:pPr>
            <a:r>
              <a:t/>
            </a:r>
            <a:endParaRPr/>
          </a:p>
        </p:txBody>
      </p:sp>
      <p:sp>
        <p:nvSpPr>
          <p:cNvPr id="107" name="Google Shape;107;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It’s Too Complicated!</a:t>
            </a:r>
            <a:endParaRPr/>
          </a:p>
        </p:txBody>
      </p:sp>
      <p:sp>
        <p:nvSpPr>
          <p:cNvPr id="113" name="Google Shape;113;p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000000"/>
                </a:solidFill>
                <a:latin typeface="Arial"/>
                <a:ea typeface="Arial"/>
                <a:cs typeface="Arial"/>
                <a:sym typeface="Arial"/>
              </a:rPr>
              <a:t>A</a:t>
            </a:r>
            <a:r>
              <a:rPr lang="en"/>
              <a:t>ll of these observations result in huge amounts of numbers.  We can organize those numbers into a table form such as a spreadsheet, but there will still be pages and pages of them.  </a:t>
            </a:r>
            <a:endParaRPr/>
          </a:p>
          <a:p>
            <a:pPr indent="0" lvl="0" marL="0" rtl="0" algn="l">
              <a:spcBef>
                <a:spcPts val="1600"/>
              </a:spcBef>
              <a:spcAft>
                <a:spcPts val="0"/>
              </a:spcAft>
              <a:buNone/>
            </a:pPr>
            <a:r>
              <a:rPr lang="en"/>
              <a:t>Information (</a:t>
            </a:r>
            <a:r>
              <a:rPr b="1" lang="en"/>
              <a:t>data</a:t>
            </a:r>
            <a:r>
              <a:rPr lang="en"/>
              <a:t>) presented in this way is meaningless!  </a:t>
            </a:r>
            <a:endParaRPr/>
          </a:p>
          <a:p>
            <a:pPr indent="0" lvl="0" marL="0" rtl="0" algn="l">
              <a:spcBef>
                <a:spcPts val="1600"/>
              </a:spcBef>
              <a:spcAft>
                <a:spcPts val="1600"/>
              </a:spcAft>
              <a:buNone/>
            </a:pPr>
            <a:r>
              <a:rPr lang="en"/>
              <a:t>The human mind simply cannot wrap itself around large amounts of numbers like that and draw anything meaningful from them.  </a:t>
            </a:r>
            <a:endParaRPr/>
          </a:p>
        </p:txBody>
      </p:sp>
      <p:sp>
        <p:nvSpPr>
          <p:cNvPr id="114" name="Google Shape;114;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Statistics to the Rescue </a:t>
            </a:r>
            <a:endParaRPr/>
          </a:p>
        </p:txBody>
      </p:sp>
      <p:sp>
        <p:nvSpPr>
          <p:cNvPr id="120" name="Google Shape;120;p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need to organize and simplify the data.  </a:t>
            </a:r>
            <a:endParaRPr/>
          </a:p>
          <a:p>
            <a:pPr indent="0" lvl="0" marL="0" rtl="0" algn="l">
              <a:spcBef>
                <a:spcPts val="1600"/>
              </a:spcBef>
              <a:spcAft>
                <a:spcPts val="0"/>
              </a:spcAft>
              <a:buNone/>
            </a:pPr>
            <a:r>
              <a:rPr lang="en"/>
              <a:t>Organizing, simplifying, and summarizing data is a primary function of </a:t>
            </a:r>
            <a:r>
              <a:rPr b="1" lang="en"/>
              <a:t>descriptive statistics</a:t>
            </a:r>
            <a:r>
              <a:rPr lang="en"/>
              <a:t>.</a:t>
            </a:r>
            <a:endParaRPr/>
          </a:p>
          <a:p>
            <a:pPr indent="0" lvl="0" marL="0" rtl="0" algn="l">
              <a:spcBef>
                <a:spcPts val="1600"/>
              </a:spcBef>
              <a:spcAft>
                <a:spcPts val="0"/>
              </a:spcAft>
              <a:buNone/>
            </a:pPr>
            <a:r>
              <a:rPr b="1" lang="en"/>
              <a:t>Descriptive statistics</a:t>
            </a:r>
            <a:r>
              <a:rPr lang="en"/>
              <a:t> are </a:t>
            </a:r>
            <a:r>
              <a:rPr i="1" lang="en"/>
              <a:t>a family of statistical methods that organize, simplify, and summarize data.</a:t>
            </a:r>
            <a:r>
              <a:rPr lang="en"/>
              <a:t>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21" name="Google Shape;121;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