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Economica"/>
      <p:regular r:id="rId31"/>
      <p:bold r:id="rId32"/>
      <p:italic r:id="rId33"/>
      <p:boldItalic r:id="rId34"/>
    </p:embeddedFont>
    <p:embeddedFont>
      <p:font typeface="Roboto"/>
      <p:regular r:id="rId35"/>
      <p:bold r:id="rId36"/>
      <p:italic r:id="rId37"/>
      <p:boldItalic r:id="rId38"/>
    </p:embeddedFont>
    <p:embeddedFont>
      <p:font typeface="Open Sans"/>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bold.fntdata"/><Relationship Id="rId20" Type="http://schemas.openxmlformats.org/officeDocument/2006/relationships/slide" Target="slides/slide16.xml"/><Relationship Id="rId42" Type="http://schemas.openxmlformats.org/officeDocument/2006/relationships/font" Target="fonts/OpenSans-boldItalic.fntdata"/><Relationship Id="rId41" Type="http://schemas.openxmlformats.org/officeDocument/2006/relationships/font" Target="fonts/OpenSans-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Economica-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Economica-italic.fntdata"/><Relationship Id="rId10" Type="http://schemas.openxmlformats.org/officeDocument/2006/relationships/slide" Target="slides/slide6.xml"/><Relationship Id="rId32" Type="http://schemas.openxmlformats.org/officeDocument/2006/relationships/font" Target="fonts/Economica-bold.fntdata"/><Relationship Id="rId13" Type="http://schemas.openxmlformats.org/officeDocument/2006/relationships/slide" Target="slides/slide9.xml"/><Relationship Id="rId35" Type="http://schemas.openxmlformats.org/officeDocument/2006/relationships/font" Target="fonts/Roboto-regular.fntdata"/><Relationship Id="rId12" Type="http://schemas.openxmlformats.org/officeDocument/2006/relationships/slide" Target="slides/slide8.xml"/><Relationship Id="rId34" Type="http://schemas.openxmlformats.org/officeDocument/2006/relationships/font" Target="fonts/Economica-boldItalic.fntdata"/><Relationship Id="rId15" Type="http://schemas.openxmlformats.org/officeDocument/2006/relationships/slide" Target="slides/slide11.xml"/><Relationship Id="rId37" Type="http://schemas.openxmlformats.org/officeDocument/2006/relationships/font" Target="fonts/Roboto-italic.fntdata"/><Relationship Id="rId14" Type="http://schemas.openxmlformats.org/officeDocument/2006/relationships/slide" Target="slides/slide10.xml"/><Relationship Id="rId36" Type="http://schemas.openxmlformats.org/officeDocument/2006/relationships/font" Target="fonts/Roboto-bold.fntdata"/><Relationship Id="rId17" Type="http://schemas.openxmlformats.org/officeDocument/2006/relationships/slide" Target="slides/slide13.xml"/><Relationship Id="rId39" Type="http://schemas.openxmlformats.org/officeDocument/2006/relationships/font" Target="fonts/OpenSans-regular.fntdata"/><Relationship Id="rId16" Type="http://schemas.openxmlformats.org/officeDocument/2006/relationships/slide" Target="slides/slide12.xml"/><Relationship Id="rId38" Type="http://schemas.openxmlformats.org/officeDocument/2006/relationships/font" Target="fonts/Roboto-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The arrestees may be required to pay a certain amount of money to ensure their appearance in court, or they may be released on their own recognizance.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Many believe that jail sentences discourage offenders from committing future criminal acts (specific deterrence) and to potential criminals about the possible costs of crime (general deterrence).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dk1"/>
                </a:solidFill>
                <a:latin typeface="Roboto"/>
                <a:ea typeface="Roboto"/>
                <a:cs typeface="Roboto"/>
                <a:sym typeface="Roboto"/>
              </a:rPr>
              <a:t>Prevalent community attitudes are also important, because voters can place pressure on law enforcement and the courts to make more arrests and prosecute more offenders.  </a:t>
            </a:r>
            <a:endParaRPr sz="1800">
              <a:solidFill>
                <a:schemeClr val="dk1"/>
              </a:solidFill>
              <a:latin typeface="Roboto"/>
              <a:ea typeface="Roboto"/>
              <a:cs typeface="Roboto"/>
              <a:sym typeface="Roboto"/>
            </a:endParaRPr>
          </a:p>
          <a:p>
            <a:pPr indent="0" lvl="0" marL="0">
              <a:lnSpc>
                <a:spcPct val="115000"/>
              </a:lnSpc>
              <a:spcBef>
                <a:spcPts val="1600"/>
              </a:spcBef>
              <a:spcAft>
                <a:spcPts val="1600"/>
              </a:spcAft>
              <a:buNone/>
            </a:pPr>
            <a:r>
              <a:rPr lang="en" sz="1800">
                <a:solidFill>
                  <a:schemeClr val="dk1"/>
                </a:solidFill>
                <a:latin typeface="Roboto"/>
                <a:ea typeface="Roboto"/>
                <a:cs typeface="Roboto"/>
                <a:sym typeface="Roboto"/>
              </a:rPr>
              <a:t>When this happens, more people end up in jail.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Recent data indicates that public agencies are far more likely to lock juveniles in their sleeping quarters at least some of the time.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 majority of state agencies (61%) reported engaging in this practice, while only a relatively small number (11%) of private agencies reported this practice.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6.1:  Jails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major use of modern jails is what is often referred to as </a:t>
            </a:r>
            <a:r>
              <a:rPr b="1" lang="en"/>
              <a:t>pretrial detention</a:t>
            </a:r>
            <a:r>
              <a:rPr lang="en"/>
              <a:t>.  </a:t>
            </a:r>
            <a:endParaRPr/>
          </a:p>
          <a:p>
            <a:pPr indent="0" lvl="0" marL="0">
              <a:spcBef>
                <a:spcPts val="1600"/>
              </a:spcBef>
              <a:spcAft>
                <a:spcPts val="0"/>
              </a:spcAft>
              <a:buNone/>
            </a:pPr>
            <a:r>
              <a:rPr lang="en"/>
              <a:t>In other words, jails receive accused persons pending arraignment and hold them awaiting trial, conviction, or sentencing.  </a:t>
            </a:r>
            <a:endParaRPr/>
          </a:p>
          <a:p>
            <a:pPr indent="0" lvl="0" marL="0">
              <a:spcBef>
                <a:spcPts val="1600"/>
              </a:spcBef>
              <a:spcAft>
                <a:spcPts val="0"/>
              </a:spcAft>
              <a:buNone/>
            </a:pPr>
            <a:r>
              <a:rPr lang="en"/>
              <a:t>More than half of jail inmates are accused of crimes and are awaiting trial.  </a:t>
            </a:r>
            <a:endParaRPr/>
          </a:p>
          <a:p>
            <a:pPr indent="0" lvl="0" marL="0">
              <a:spcBef>
                <a:spcPts val="1600"/>
              </a:spcBef>
              <a:spcAft>
                <a:spcPts val="1600"/>
              </a:spcAft>
              <a:buNone/>
            </a:pPr>
            <a:r>
              <a:rPr lang="en"/>
              <a:t>The average time between arrest and sentencing is around six months.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Judicial Hearings</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Jails also readmit probation and parole violators and absconders, holding them for judicial hearings.  </a:t>
            </a:r>
            <a:endParaRPr/>
          </a:p>
          <a:p>
            <a:pPr indent="0" lvl="0" marL="0">
              <a:spcBef>
                <a:spcPts val="1600"/>
              </a:spcBef>
              <a:spcAft>
                <a:spcPts val="1600"/>
              </a:spcAft>
              <a:buNone/>
            </a:pPr>
            <a:r>
              <a:rPr lang="en"/>
              <a:t>The major purpose of pretrial detention is not to punish offenders, but to protect the public and ensure the appearance of accused persons at trial.</a:t>
            </a:r>
            <a:br>
              <a:rPr lang="en"/>
            </a:b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Many Jails Are There? </a:t>
            </a:r>
            <a:endParaRPr/>
          </a:p>
        </p:txBody>
      </p:sp>
      <p:sp>
        <p:nvSpPr>
          <p:cNvPr id="141" name="Shape 14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According to the Bureau of Justice Statistics, there are around 3,300 jails currently in operation within the United States.  </a:t>
            </a:r>
            <a:endParaRPr/>
          </a:p>
          <a:p>
            <a:pPr indent="0" lvl="0" marL="0" algn="just">
              <a:spcBef>
                <a:spcPts val="1600"/>
              </a:spcBef>
              <a:spcAft>
                <a:spcPts val="0"/>
              </a:spcAft>
              <a:buNone/>
            </a:pPr>
            <a:r>
              <a:rPr lang="en"/>
              <a:t>This large number points to a very important fact:  Jails are primarily a local concern.  </a:t>
            </a:r>
            <a:endParaRPr/>
          </a:p>
          <a:p>
            <a:pPr indent="0" lvl="0" marL="0" algn="just">
              <a:spcBef>
                <a:spcPts val="1600"/>
              </a:spcBef>
              <a:spcAft>
                <a:spcPts val="0"/>
              </a:spcAft>
              <a:buNone/>
            </a:pPr>
            <a:r>
              <a:rPr lang="en"/>
              <a:t>Jails (and detention centers) are facilities designed to safely and securely hold a variety of criminal offenders, usually for a short period.  </a:t>
            </a:r>
            <a:endParaRPr/>
          </a:p>
          <a:p>
            <a:pPr indent="0" lvl="0" marL="0" algn="just">
              <a:spcBef>
                <a:spcPts val="1600"/>
              </a:spcBef>
              <a:spcAft>
                <a:spcPts val="1600"/>
              </a:spcAft>
              <a:buNone/>
            </a:pPr>
            <a:r>
              <a:rPr lang="en"/>
              <a:t>The wide variety of offenders comes from the fact that jails have dual roles.</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 Size</a:t>
            </a:r>
            <a:endParaRPr/>
          </a:p>
        </p:txBody>
      </p:sp>
      <p:sp>
        <p:nvSpPr>
          <p:cNvPr id="148" name="Shape 148"/>
          <p:cNvSpPr txBox="1"/>
          <p:nvPr>
            <p:ph idx="1" type="body"/>
          </p:nvPr>
        </p:nvSpPr>
        <p:spPr>
          <a:xfrm>
            <a:off x="387900" y="1351650"/>
            <a:ext cx="8368200" cy="3401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size of jails can vary widely depending on the jurisdiction the facility serves.  </a:t>
            </a:r>
            <a:endParaRPr/>
          </a:p>
          <a:p>
            <a:pPr indent="0" lvl="0" marL="0">
              <a:spcBef>
                <a:spcPts val="1600"/>
              </a:spcBef>
              <a:spcAft>
                <a:spcPts val="0"/>
              </a:spcAft>
              <a:buNone/>
            </a:pPr>
            <a:r>
              <a:rPr lang="en"/>
              <a:t>Both geographic and legal jurisdiction must be considered.  </a:t>
            </a:r>
            <a:endParaRPr/>
          </a:p>
          <a:p>
            <a:pPr indent="0" lvl="0" marL="0">
              <a:spcBef>
                <a:spcPts val="1600"/>
              </a:spcBef>
              <a:spcAft>
                <a:spcPts val="0"/>
              </a:spcAft>
              <a:buNone/>
            </a:pPr>
            <a:r>
              <a:rPr lang="en"/>
              <a:t>The single most important determinant of jail size is population density:  The more people a given jurisdiction has, the more jail inmates they are likely to have.  </a:t>
            </a:r>
            <a:endParaRPr/>
          </a:p>
          <a:p>
            <a:pPr indent="0" lvl="0" marL="0">
              <a:spcBef>
                <a:spcPts val="1600"/>
              </a:spcBef>
              <a:spcAft>
                <a:spcPts val="0"/>
              </a:spcAft>
              <a:buNone/>
            </a:pPr>
            <a:r>
              <a:rPr lang="en"/>
              <a:t>Many rural jails are quite small, but America’s largest population centers tend to have massive jail complexes.  </a:t>
            </a:r>
            <a:endParaRPr/>
          </a:p>
          <a:p>
            <a:pPr indent="0" lvl="0" marL="0">
              <a:spcBef>
                <a:spcPts val="1600"/>
              </a:spcBef>
              <a:spcAft>
                <a:spcPts val="1600"/>
              </a:spcAft>
              <a:buNone/>
            </a:pPr>
            <a:r>
              <a:rPr lang="en"/>
              <a:t>Most counties and many municipalities operate jails, and a few are operated by federal and other non-local agencies.</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Regional Facilities </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There has been a trend for small, rural jurisdictions to combine their jails into regional detention facilities.  </a:t>
            </a:r>
            <a:endParaRPr/>
          </a:p>
          <a:p>
            <a:pPr indent="0" lvl="0" marL="0" algn="just">
              <a:spcBef>
                <a:spcPts val="1600"/>
              </a:spcBef>
              <a:spcAft>
                <a:spcPts val="1600"/>
              </a:spcAft>
              <a:buNone/>
            </a:pPr>
            <a:r>
              <a:rPr lang="en"/>
              <a:t>These consolidated operations can increase efficiency, security, and better ensure prisoners’ rights.</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Influence</a:t>
            </a:r>
            <a:endParaRPr/>
          </a:p>
        </p:txBody>
      </p:sp>
      <p:sp>
        <p:nvSpPr>
          <p:cNvPr id="162" name="Shape 16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primary function of jails is to house criminal defendants after arrest.  </a:t>
            </a:r>
            <a:endParaRPr/>
          </a:p>
          <a:p>
            <a:pPr indent="0" lvl="0" marL="0" algn="just">
              <a:spcBef>
                <a:spcPts val="1600"/>
              </a:spcBef>
              <a:spcAft>
                <a:spcPts val="0"/>
              </a:spcAft>
              <a:buNone/>
            </a:pPr>
            <a:r>
              <a:rPr lang="en"/>
              <a:t>Within a very narrow window of time, the arrestee must appear before a judge.  </a:t>
            </a:r>
            <a:endParaRPr/>
          </a:p>
          <a:p>
            <a:pPr indent="0" lvl="0" marL="0" algn="just">
              <a:spcBef>
                <a:spcPts val="1600"/>
              </a:spcBef>
              <a:spcAft>
                <a:spcPts val="0"/>
              </a:spcAft>
              <a:buNone/>
            </a:pPr>
            <a:r>
              <a:rPr lang="en"/>
              <a:t>The judge will consider the charges against the defendant and the defendant’s risk of flight when determining bail.  </a:t>
            </a:r>
            <a:endParaRPr/>
          </a:p>
          <a:p>
            <a:pPr indent="0" lvl="0" marL="0" algn="just">
              <a:spcBef>
                <a:spcPts val="1600"/>
              </a:spcBef>
              <a:spcAft>
                <a:spcPts val="0"/>
              </a:spcAft>
              <a:buNone/>
            </a:pPr>
            <a:r>
              <a:rPr lang="en"/>
              <a:t>The judge may decide to remand the defendant to the custody of the jail until trial, but this is rare.  </a:t>
            </a:r>
            <a:endParaRPr/>
          </a:p>
          <a:p>
            <a:pPr indent="0" lvl="0" marL="0" algn="just">
              <a:spcBef>
                <a:spcPts val="1600"/>
              </a:spcBef>
              <a:spcAft>
                <a:spcPts val="1600"/>
              </a:spcAft>
              <a:buNone/>
            </a:pPr>
            <a:r>
              <a:rPr lang="en"/>
              <a:t>Most often, pretrial release will be granted.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Jails for Punishment</a:t>
            </a:r>
            <a:endParaRPr/>
          </a:p>
        </p:txBody>
      </p:sp>
      <p:sp>
        <p:nvSpPr>
          <p:cNvPr id="169" name="Shape 169"/>
          <p:cNvSpPr txBox="1"/>
          <p:nvPr>
            <p:ph idx="1" type="body"/>
          </p:nvPr>
        </p:nvSpPr>
        <p:spPr>
          <a:xfrm>
            <a:off x="387900" y="1350700"/>
            <a:ext cx="8368200" cy="3403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criminal sanctioning option, jails provide a method of holding offenders accountable for criminal acts.  </a:t>
            </a:r>
            <a:endParaRPr/>
          </a:p>
          <a:p>
            <a:pPr indent="0" lvl="0" marL="0" algn="just">
              <a:spcBef>
                <a:spcPts val="1600"/>
              </a:spcBef>
              <a:spcAft>
                <a:spcPts val="0"/>
              </a:spcAft>
              <a:buNone/>
            </a:pPr>
            <a:r>
              <a:rPr lang="en"/>
              <a:t>Jails house offenders that have been sentenced to a jail term for misdemeanor offenses, usually for less than one year.  </a:t>
            </a:r>
            <a:endParaRPr/>
          </a:p>
          <a:p>
            <a:pPr indent="0" lvl="0" marL="0" algn="just">
              <a:spcBef>
                <a:spcPts val="1600"/>
              </a:spcBef>
              <a:spcAft>
                <a:spcPts val="0"/>
              </a:spcAft>
              <a:buNone/>
            </a:pPr>
            <a:r>
              <a:rPr lang="en"/>
              <a:t>There are many ways that jail sentences can be served, depending largely on the laws and policies of the particular jurisdiction.  </a:t>
            </a:r>
            <a:endParaRPr/>
          </a:p>
          <a:p>
            <a:pPr indent="0" lvl="0" marL="0" algn="just">
              <a:spcBef>
                <a:spcPts val="1600"/>
              </a:spcBef>
              <a:spcAft>
                <a:spcPts val="1600"/>
              </a:spcAft>
              <a:buNone/>
            </a:pPr>
            <a:r>
              <a:rPr lang="en"/>
              <a:t>A central goal of incarceration as punishment in the criminal justice system is the philosophical goal of </a:t>
            </a:r>
            <a:r>
              <a:rPr i="1" lang="en"/>
              <a:t>deterrence</a:t>
            </a:r>
            <a:r>
              <a:rPr lang="en"/>
              <a:t>.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Goals</a:t>
            </a:r>
            <a:endParaRPr/>
          </a:p>
        </p:txBody>
      </p:sp>
      <p:sp>
        <p:nvSpPr>
          <p:cNvPr id="176" name="Shape 1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i="1" lang="en"/>
              <a:t>Rehabilitation</a:t>
            </a:r>
            <a:r>
              <a:rPr lang="en"/>
              <a:t> and </a:t>
            </a:r>
            <a:r>
              <a:rPr i="1" lang="en"/>
              <a:t>reintegration</a:t>
            </a:r>
            <a:r>
              <a:rPr lang="en"/>
              <a:t> are sometimes considered secondary goals of incarceration.  </a:t>
            </a:r>
            <a:endParaRPr/>
          </a:p>
          <a:p>
            <a:pPr indent="0" lvl="0" marL="0" algn="just">
              <a:spcBef>
                <a:spcPts val="1600"/>
              </a:spcBef>
              <a:spcAft>
                <a:spcPts val="0"/>
              </a:spcAft>
              <a:buNone/>
            </a:pPr>
            <a:r>
              <a:rPr lang="en"/>
              <a:t>These goals are not usually deemed amenable to the jail environment, and few programs designed to meet these goals exist.  </a:t>
            </a:r>
            <a:endParaRPr/>
          </a:p>
          <a:p>
            <a:pPr indent="0" lvl="0" marL="0" algn="just">
              <a:spcBef>
                <a:spcPts val="1600"/>
              </a:spcBef>
              <a:spcAft>
                <a:spcPts val="1600"/>
              </a:spcAft>
              <a:buNone/>
            </a:pPr>
            <a:r>
              <a:rPr lang="en"/>
              <a:t>Many local jails do make a modest effort to provide inmates with opportunities for counseling and change to deter future criminal behavior, but always within the constraints of scant resources.  </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Misc. Functions</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in some jurisdictions are responsible for transferring and transporting inmates to federal, state, or other authorities.  </a:t>
            </a:r>
            <a:endParaRPr/>
          </a:p>
          <a:p>
            <a:pPr indent="0" lvl="0" marL="0" algn="just">
              <a:spcBef>
                <a:spcPts val="1600"/>
              </a:spcBef>
              <a:spcAft>
                <a:spcPts val="1600"/>
              </a:spcAft>
              <a:buNone/>
            </a:pPr>
            <a:r>
              <a:rPr lang="en"/>
              <a:t>Jails are also tasked with holding mentally ill persons pending their transfer to suitable mental health facilities where beds are often unavailable.</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Government Purposes</a:t>
            </a:r>
            <a:endParaRPr/>
          </a:p>
        </p:txBody>
      </p:sp>
      <p:sp>
        <p:nvSpPr>
          <p:cNvPr id="190" name="Shape 190"/>
          <p:cNvSpPr txBox="1"/>
          <p:nvPr>
            <p:ph idx="1" type="body"/>
          </p:nvPr>
        </p:nvSpPr>
        <p:spPr>
          <a:xfrm>
            <a:off x="387900" y="1339900"/>
            <a:ext cx="8368200" cy="3447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also hold people for a variety of government purposes; they hold individuals </a:t>
            </a:r>
            <a:endParaRPr/>
          </a:p>
          <a:p>
            <a:pPr indent="-342900" lvl="0" marL="457200" algn="just">
              <a:spcBef>
                <a:spcPts val="1600"/>
              </a:spcBef>
              <a:spcAft>
                <a:spcPts val="0"/>
              </a:spcAft>
              <a:buSzPts val="1800"/>
              <a:buChar char="●"/>
            </a:pPr>
            <a:r>
              <a:rPr lang="en"/>
              <a:t>Wanted by the armed forces</a:t>
            </a:r>
            <a:endParaRPr/>
          </a:p>
          <a:p>
            <a:pPr indent="-342900" lvl="0" marL="457200" algn="just">
              <a:spcBef>
                <a:spcPts val="0"/>
              </a:spcBef>
              <a:spcAft>
                <a:spcPts val="0"/>
              </a:spcAft>
              <a:buSzPts val="1800"/>
              <a:buChar char="●"/>
            </a:pPr>
            <a:r>
              <a:rPr lang="en"/>
              <a:t>For protective custody (individuals who may not be safe in the community)</a:t>
            </a:r>
            <a:endParaRPr/>
          </a:p>
          <a:p>
            <a:pPr indent="-342900" lvl="0" marL="457200" algn="just">
              <a:spcBef>
                <a:spcPts val="0"/>
              </a:spcBef>
              <a:spcAft>
                <a:spcPts val="0"/>
              </a:spcAft>
              <a:buSzPts val="1800"/>
              <a:buChar char="●"/>
            </a:pPr>
            <a:r>
              <a:rPr lang="en"/>
              <a:t>Found in contempt of court</a:t>
            </a:r>
            <a:endParaRPr/>
          </a:p>
          <a:p>
            <a:pPr indent="-342900" lvl="0" marL="457200" algn="just">
              <a:spcBef>
                <a:spcPts val="0"/>
              </a:spcBef>
              <a:spcAft>
                <a:spcPts val="0"/>
              </a:spcAft>
              <a:buSzPts val="1800"/>
              <a:buChar char="●"/>
            </a:pPr>
            <a:r>
              <a:rPr lang="en"/>
              <a:t>As witnesses for the courts</a:t>
            </a:r>
            <a:endParaRPr/>
          </a:p>
          <a:p>
            <a:pPr indent="0" lvl="0" marL="0" algn="just">
              <a:spcBef>
                <a:spcPts val="1600"/>
              </a:spcBef>
              <a:spcAft>
                <a:spcPts val="0"/>
              </a:spcAft>
              <a:buNone/>
            </a:pPr>
            <a:r>
              <a:rPr lang="en"/>
              <a:t>Jails often hold state and federal inmates due to overcrowding in prison facilities.  </a:t>
            </a:r>
            <a:endParaRPr/>
          </a:p>
          <a:p>
            <a:pPr indent="0" lvl="0" marL="0" algn="just">
              <a:spcBef>
                <a:spcPts val="1600"/>
              </a:spcBef>
              <a:spcAft>
                <a:spcPts val="1600"/>
              </a:spcAft>
              <a:buNone/>
            </a:pPr>
            <a:r>
              <a:rPr lang="en"/>
              <a:t>Jails are commonly tasked with community-based sanctions, such as work details engaged in public services.</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Jails</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idea of jails has a long history, and the historical roots of American jails are in the "gaols" of feudal England.  </a:t>
            </a:r>
            <a:endParaRPr/>
          </a:p>
          <a:p>
            <a:pPr indent="0" lvl="0" marL="0">
              <a:spcBef>
                <a:spcPts val="1600"/>
              </a:spcBef>
              <a:spcAft>
                <a:spcPts val="0"/>
              </a:spcAft>
              <a:buNone/>
            </a:pPr>
            <a:r>
              <a:rPr lang="en"/>
              <a:t>Sheriffs operated these early jails, and their primary purpose was to hold accused persons awaiting trial.  </a:t>
            </a:r>
            <a:endParaRPr/>
          </a:p>
          <a:p>
            <a:pPr indent="0" lvl="0" marL="0">
              <a:spcBef>
                <a:spcPts val="1600"/>
              </a:spcBef>
              <a:spcAft>
                <a:spcPts val="0"/>
              </a:spcAft>
              <a:buNone/>
            </a:pPr>
            <a:r>
              <a:rPr lang="en"/>
              <a:t>This English model was brought over to the Colonies, and the function remained the same.  </a:t>
            </a:r>
            <a:endParaRPr/>
          </a:p>
          <a:p>
            <a:pPr indent="0" lvl="0" marL="0">
              <a:spcBef>
                <a:spcPts val="1600"/>
              </a:spcBef>
              <a:spcAft>
                <a:spcPts val="1600"/>
              </a:spcAft>
              <a:buNone/>
            </a:pPr>
            <a:r>
              <a:rPr lang="en"/>
              <a:t>In the 1800s, jails began to change in response to the penitentiary movement.</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Jail Populations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Arrestees often arrive at the jail with myriad many problems.  </a:t>
            </a:r>
            <a:endParaRPr/>
          </a:p>
          <a:p>
            <a:pPr indent="0" lvl="0" marL="0" algn="just">
              <a:spcBef>
                <a:spcPts val="1600"/>
              </a:spcBef>
              <a:spcAft>
                <a:spcPts val="0"/>
              </a:spcAft>
              <a:buNone/>
            </a:pPr>
            <a:r>
              <a:rPr lang="en"/>
              <a:t>Substance abuse, alcohol abuse, and mental illness often mean that jail inmates are not amenable to complying with the directions of jail staff.  </a:t>
            </a:r>
            <a:endParaRPr/>
          </a:p>
          <a:p>
            <a:pPr indent="0" lvl="0" marL="0" algn="just">
              <a:spcBef>
                <a:spcPts val="1600"/>
              </a:spcBef>
              <a:spcAft>
                <a:spcPts val="1600"/>
              </a:spcAft>
              <a:buNone/>
            </a:pPr>
            <a:r>
              <a:rPr lang="en"/>
              <a:t>Many have medical problems, psychological problems, and emotional problems.</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Emotional &amp; Behavioral Problems</a:t>
            </a:r>
            <a:endParaRPr/>
          </a:p>
        </p:txBody>
      </p:sp>
      <p:sp>
        <p:nvSpPr>
          <p:cNvPr id="204" name="Shape 20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Inmates can display the full gambit of human emotions: fail staff may see fear, anxiety, anger, and depression every day.  </a:t>
            </a:r>
            <a:endParaRPr/>
          </a:p>
          <a:p>
            <a:pPr indent="0" lvl="0" marL="0" algn="just">
              <a:spcBef>
                <a:spcPts val="1600"/>
              </a:spcBef>
              <a:spcAft>
                <a:spcPts val="0"/>
              </a:spcAft>
              <a:buNone/>
            </a:pPr>
            <a:r>
              <a:rPr lang="en"/>
              <a:t>Behaviors often mirror emotional state, and at times staff must deal with noncompliant, suicidal, or violent inmates.  </a:t>
            </a:r>
            <a:endParaRPr/>
          </a:p>
          <a:p>
            <a:pPr indent="0" lvl="0" marL="0" algn="just">
              <a:spcBef>
                <a:spcPts val="1600"/>
              </a:spcBef>
              <a:spcAft>
                <a:spcPts val="1600"/>
              </a:spcAft>
              <a:buNone/>
            </a:pPr>
            <a:r>
              <a:rPr lang="en"/>
              <a:t>While inmates are in custody, the jail is responsible for their health and wellbeing.     </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Outside Influences on Jails</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Jails function in a role as a service provider for the rest of the criminal justice community.  </a:t>
            </a:r>
            <a:endParaRPr/>
          </a:p>
          <a:p>
            <a:pPr indent="0" lvl="0" marL="0" algn="just">
              <a:spcBef>
                <a:spcPts val="1600"/>
              </a:spcBef>
              <a:spcAft>
                <a:spcPts val="0"/>
              </a:spcAft>
              <a:buNone/>
            </a:pPr>
            <a:r>
              <a:rPr lang="en"/>
              <a:t>Jail administrators have very little discretion in who goes to jail and how long they remain in custody.  </a:t>
            </a:r>
            <a:endParaRPr/>
          </a:p>
          <a:p>
            <a:pPr indent="0" lvl="0" marL="0" algn="just">
              <a:spcBef>
                <a:spcPts val="1600"/>
              </a:spcBef>
              <a:spcAft>
                <a:spcPts val="1600"/>
              </a:spcAft>
              <a:buNone/>
            </a:pPr>
            <a:r>
              <a:rPr lang="en"/>
              <a:t>Law and policy play a big role in dictating who goes to jail, as do the discretionary decisions of probation and parole officers, law enforcement, and judges.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Detention </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Many jails temporarily detain juveniles pending transfer to juvenile authorities.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Trends</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trend in juvenile incarceration is toward lower numbers and a move toward local facilities.  </a:t>
            </a:r>
            <a:endParaRPr/>
          </a:p>
          <a:p>
            <a:pPr indent="0" lvl="0" marL="0" algn="just">
              <a:spcBef>
                <a:spcPts val="1600"/>
              </a:spcBef>
              <a:spcAft>
                <a:spcPts val="0"/>
              </a:spcAft>
              <a:buNone/>
            </a:pPr>
            <a:r>
              <a:rPr lang="en"/>
              <a:t>The juvenile offender population dropped 14% from 2010 to 2012, to the lowest number since 1975.  </a:t>
            </a:r>
            <a:endParaRPr/>
          </a:p>
          <a:p>
            <a:pPr indent="0" lvl="0" marL="0" algn="just">
              <a:spcBef>
                <a:spcPts val="1600"/>
              </a:spcBef>
              <a:spcAft>
                <a:spcPts val="1600"/>
              </a:spcAft>
              <a:buNone/>
            </a:pPr>
            <a:r>
              <a:rPr lang="en"/>
              <a:t>In the March 2015 report, it was noted that for the first time since 2000, more offenders were in local facilities than were in state operated facilities. </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Physical Security </a:t>
            </a:r>
            <a:endParaRPr/>
          </a:p>
        </p:txBody>
      </p:sp>
      <p:sp>
        <p:nvSpPr>
          <p:cNvPr id="232" name="Shape 232"/>
          <p:cNvSpPr txBox="1"/>
          <p:nvPr>
            <p:ph idx="1" type="body"/>
          </p:nvPr>
        </p:nvSpPr>
        <p:spPr>
          <a:xfrm>
            <a:off x="387900" y="1307475"/>
            <a:ext cx="8368200" cy="3468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degree of security present in juvenile facilities tends to vary widely between jurisdictions.  </a:t>
            </a:r>
            <a:endParaRPr/>
          </a:p>
          <a:p>
            <a:pPr indent="0" lvl="0" marL="0" algn="just">
              <a:spcBef>
                <a:spcPts val="1600"/>
              </a:spcBef>
              <a:spcAft>
                <a:spcPts val="0"/>
              </a:spcAft>
              <a:buNone/>
            </a:pPr>
            <a:r>
              <a:rPr lang="en"/>
              <a:t>An important measure of security used in OJJDP reports is locking youth in "sleeping rooms."  </a:t>
            </a:r>
            <a:endParaRPr/>
          </a:p>
          <a:p>
            <a:pPr indent="0" lvl="0" marL="0" algn="just">
              <a:spcBef>
                <a:spcPts val="1600"/>
              </a:spcBef>
              <a:spcAft>
                <a:spcPts val="0"/>
              </a:spcAft>
              <a:buNone/>
            </a:pPr>
            <a:r>
              <a:rPr lang="en"/>
              <a:t> More than half of all facilities reported that they had one or more confinement features in addition to locking juveniles in their sleeping room (which usually happens at night).   </a:t>
            </a:r>
            <a:endParaRPr/>
          </a:p>
          <a:p>
            <a:pPr indent="0" lvl="0" marL="0" algn="just">
              <a:spcBef>
                <a:spcPts val="1600"/>
              </a:spcBef>
              <a:spcAft>
                <a:spcPts val="1600"/>
              </a:spcAft>
              <a:buNone/>
            </a:pPr>
            <a:r>
              <a:rPr lang="en"/>
              <a:t>These security features usually consist of locked doors and gates designed to keep juveniles within the facility.</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Juvenile Facilities </a:t>
            </a:r>
            <a:endParaRPr/>
          </a:p>
        </p:txBody>
      </p:sp>
      <p:sp>
        <p:nvSpPr>
          <p:cNvPr id="239" name="Shape 239"/>
          <p:cNvSpPr txBox="1"/>
          <p:nvPr>
            <p:ph idx="1" type="body"/>
          </p:nvPr>
        </p:nvSpPr>
        <p:spPr>
          <a:xfrm>
            <a:off x="387900" y="1329100"/>
            <a:ext cx="8368200" cy="34794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Unlike adult jails, juvenile detention takes place in a variety of different environments.  </a:t>
            </a:r>
            <a:endParaRPr/>
          </a:p>
          <a:p>
            <a:pPr indent="0" lvl="0" marL="0" algn="just">
              <a:spcBef>
                <a:spcPts val="1600"/>
              </a:spcBef>
              <a:spcAft>
                <a:spcPts val="0"/>
              </a:spcAft>
              <a:buNone/>
            </a:pPr>
            <a:r>
              <a:rPr lang="en"/>
              <a:t>According to the OJJDP study, the most common type of facility were facilities that considered themselves to be "residential treatment centers," followed by those that considered themselves to be "detention centers."  </a:t>
            </a:r>
            <a:endParaRPr/>
          </a:p>
          <a:p>
            <a:pPr indent="0" lvl="0" marL="0" algn="just">
              <a:spcBef>
                <a:spcPts val="1600"/>
              </a:spcBef>
              <a:spcAft>
                <a:spcPts val="0"/>
              </a:spcAft>
              <a:buNone/>
            </a:pPr>
            <a:r>
              <a:rPr lang="en"/>
              <a:t>The classifications of "group home," "training school," "shelter," "wilderness camp," and "diagnostic center" are also used.  </a:t>
            </a:r>
            <a:endParaRPr/>
          </a:p>
          <a:p>
            <a:pPr indent="0" lvl="0" marL="0" algn="just">
              <a:spcBef>
                <a:spcPts val="1600"/>
              </a:spcBef>
              <a:spcAft>
                <a:spcPts val="1600"/>
              </a:spcAft>
              <a:buNone/>
            </a:pPr>
            <a:r>
              <a:rPr lang="en"/>
              <a:t>Group homes and shelters tended to be privately owned, and detention centers tended to be state run facilities.</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Evolved Role of Jails</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Their function was extended to housing those convicted of minor offenses and sentenced to short terms of incarceration.  </a:t>
            </a:r>
            <a:endParaRPr/>
          </a:p>
          <a:p>
            <a:pPr indent="0" lvl="0" marL="0" algn="just">
              <a:spcBef>
                <a:spcPts val="1600"/>
              </a:spcBef>
              <a:spcAft>
                <a:spcPts val="0"/>
              </a:spcAft>
              <a:buNone/>
            </a:pPr>
            <a:r>
              <a:rPr lang="en"/>
              <a:t>They were also used for other purposes, such as holding the mentally ill and vagrants.  </a:t>
            </a:r>
            <a:endParaRPr/>
          </a:p>
          <a:p>
            <a:pPr indent="0" lvl="0" marL="0" algn="just">
              <a:spcBef>
                <a:spcPts val="1600"/>
              </a:spcBef>
              <a:spcAft>
                <a:spcPts val="1600"/>
              </a:spcAft>
              <a:buNone/>
            </a:pPr>
            <a:r>
              <a:rPr lang="en"/>
              <a:t>The advent of a separate juvenile justice system and the development of state hospitals alleviated the burden of taking care of these later categories.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Today’s Jails</a:t>
            </a:r>
            <a:endParaRPr/>
          </a:p>
        </p:txBody>
      </p:sp>
      <p:sp>
        <p:nvSpPr>
          <p:cNvPr id="85" name="Shape 85"/>
          <p:cNvSpPr txBox="1"/>
          <p:nvPr>
            <p:ph idx="1" type="body"/>
          </p:nvPr>
        </p:nvSpPr>
        <p:spPr>
          <a:xfrm>
            <a:off x="387900" y="1333500"/>
            <a:ext cx="8368200" cy="3235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Today's jails are critical components of local criminal justice systems.  </a:t>
            </a:r>
            <a:endParaRPr/>
          </a:p>
          <a:p>
            <a:pPr indent="0" lvl="0" marL="0" algn="just">
              <a:spcBef>
                <a:spcPts val="1600"/>
              </a:spcBef>
              <a:spcAft>
                <a:spcPts val="0"/>
              </a:spcAft>
              <a:buNone/>
            </a:pPr>
            <a:r>
              <a:rPr lang="en"/>
              <a:t>They are used to address the need for secure detention at various points in the criminal justice process.  </a:t>
            </a:r>
            <a:endParaRPr/>
          </a:p>
          <a:p>
            <a:pPr indent="0" lvl="0" marL="0" algn="just">
              <a:spcBef>
                <a:spcPts val="1600"/>
              </a:spcBef>
              <a:spcAft>
                <a:spcPts val="0"/>
              </a:spcAft>
              <a:buNone/>
            </a:pPr>
            <a:r>
              <a:rPr lang="en"/>
              <a:t>Jails typically serve several law enforcement agencies in the community, including local law enforcement, state police, wildlife conservation officers, and federal authorities.  </a:t>
            </a:r>
            <a:endParaRPr/>
          </a:p>
          <a:p>
            <a:pPr indent="0" lvl="0" marL="0" algn="just">
              <a:spcBef>
                <a:spcPts val="1600"/>
              </a:spcBef>
              <a:spcAft>
                <a:spcPts val="1600"/>
              </a:spcAft>
              <a:buNone/>
            </a:pPr>
            <a:r>
              <a:rPr lang="en"/>
              <a:t>Jails respond to many needs in the criminal justice system and play an integral role within every tier of American criminal justice.</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Need</a:t>
            </a:r>
            <a:endParaRPr/>
          </a:p>
        </p:txBody>
      </p:sp>
      <p:sp>
        <p:nvSpPr>
          <p:cNvPr id="92" name="Shape 9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These needs are ever changing and influenced by the policies, practices, and philosophies of the many different users of the jail.  </a:t>
            </a:r>
            <a:endParaRPr/>
          </a:p>
          <a:p>
            <a:pPr indent="0" lvl="0" marL="0" algn="just">
              <a:spcBef>
                <a:spcPts val="1600"/>
              </a:spcBef>
              <a:spcAft>
                <a:spcPts val="0"/>
              </a:spcAft>
              <a:buNone/>
            </a:pPr>
            <a:r>
              <a:rPr lang="en"/>
              <a:t>Running a jail is a tough business, usually undertaken by a county sheriff.  </a:t>
            </a:r>
            <a:endParaRPr/>
          </a:p>
          <a:p>
            <a:pPr indent="0" lvl="0" marL="0" algn="just">
              <a:spcBef>
                <a:spcPts val="1600"/>
              </a:spcBef>
              <a:spcAft>
                <a:spcPts val="1600"/>
              </a:spcAft>
              <a:buNone/>
            </a:pPr>
            <a:r>
              <a:rPr lang="en"/>
              <a:t>Often, much of the Sheriff's authority is delegated to a jail administrator.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Population Diversity</a:t>
            </a:r>
            <a:endParaRPr/>
          </a:p>
        </p:txBody>
      </p:sp>
      <p:sp>
        <p:nvSpPr>
          <p:cNvPr id="99" name="Shape 99"/>
          <p:cNvSpPr txBox="1"/>
          <p:nvPr>
            <p:ph idx="1" type="body"/>
          </p:nvPr>
        </p:nvSpPr>
        <p:spPr>
          <a:xfrm>
            <a:off x="387900" y="1315350"/>
            <a:ext cx="8368200" cy="3492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Running a jail is such a complicated endeavor partly because jails serve an extremely diverse population.  </a:t>
            </a:r>
            <a:endParaRPr/>
          </a:p>
          <a:p>
            <a:pPr indent="0" lvl="0" marL="0" algn="just">
              <a:spcBef>
                <a:spcPts val="1600"/>
              </a:spcBef>
              <a:spcAft>
                <a:spcPts val="0"/>
              </a:spcAft>
              <a:buNone/>
            </a:pPr>
            <a:r>
              <a:rPr lang="en"/>
              <a:t>Unlike prisons where inmate populations are somewhat homogenous, fails hold vastly different individuals.  </a:t>
            </a:r>
            <a:endParaRPr/>
          </a:p>
          <a:p>
            <a:pPr indent="0" lvl="0" marL="0" algn="just">
              <a:spcBef>
                <a:spcPts val="1600"/>
              </a:spcBef>
              <a:spcAft>
                <a:spcPts val="0"/>
              </a:spcAft>
              <a:buNone/>
            </a:pPr>
            <a:r>
              <a:rPr lang="en"/>
              <a:t>Jails hold both men and women, and both children and adults.  Most state prisoners are serious offenders, whereas jails old both serious offenders as well as minor offenders who may be vulnerable to predatory criminals.  </a:t>
            </a:r>
            <a:endParaRPr/>
          </a:p>
          <a:p>
            <a:pPr indent="0" lvl="0" marL="0" algn="just">
              <a:spcBef>
                <a:spcPts val="1600"/>
              </a:spcBef>
              <a:spcAft>
                <a:spcPts val="1600"/>
              </a:spcAft>
              <a:buNone/>
            </a:pPr>
            <a:r>
              <a:rPr lang="en"/>
              <a:t>Those suffering from mental illness, alcoholism, and drug addiction often find themselves in jail.</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Major Functions</a:t>
            </a:r>
            <a:endParaRPr/>
          </a:p>
        </p:txBody>
      </p:sp>
      <p:sp>
        <p:nvSpPr>
          <p:cNvPr id="106" name="Shape 10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It is in this environment that jail staff must accomplish the two major functions of jails:  </a:t>
            </a:r>
            <a:endParaRPr/>
          </a:p>
          <a:p>
            <a:pPr indent="-342900" lvl="0" marL="457200">
              <a:spcBef>
                <a:spcPts val="1600"/>
              </a:spcBef>
              <a:spcAft>
                <a:spcPts val="0"/>
              </a:spcAft>
              <a:buSzPts val="1800"/>
              <a:buAutoNum type="arabicPeriod"/>
            </a:pPr>
            <a:r>
              <a:rPr lang="en"/>
              <a:t>Intake </a:t>
            </a:r>
            <a:endParaRPr/>
          </a:p>
          <a:p>
            <a:pPr indent="-342900" lvl="0" marL="457200">
              <a:spcBef>
                <a:spcPts val="0"/>
              </a:spcBef>
              <a:spcAft>
                <a:spcPts val="0"/>
              </a:spcAft>
              <a:buSzPts val="1800"/>
              <a:buAutoNum type="arabicPeriod"/>
            </a:pPr>
            <a:r>
              <a:rPr lang="en"/>
              <a:t>Custody</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Booking and Intake </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The booking and intake function of jails serves a vital public safety function by providing a secure environment in which potentially dangerous persons can be assessed, and the risk these individuals pose the public can be determined.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Custody </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second major function of jails is the idea of custody.  </a:t>
            </a:r>
            <a:endParaRPr/>
          </a:p>
          <a:p>
            <a:pPr indent="0" lvl="0" marL="0">
              <a:spcBef>
                <a:spcPts val="1600"/>
              </a:spcBef>
              <a:spcAft>
                <a:spcPts val="0"/>
              </a:spcAft>
              <a:buNone/>
            </a:pPr>
            <a:r>
              <a:rPr lang="en"/>
              <a:t>That is, people are deprived of their liberty for various reasons.  </a:t>
            </a:r>
            <a:endParaRPr/>
          </a:p>
          <a:p>
            <a:pPr indent="0" lvl="0" marL="0">
              <a:spcBef>
                <a:spcPts val="1600"/>
              </a:spcBef>
              <a:spcAft>
                <a:spcPts val="0"/>
              </a:spcAft>
              <a:buNone/>
            </a:pPr>
            <a:r>
              <a:rPr lang="en"/>
              <a:t>The two most common of these reasons are </a:t>
            </a:r>
            <a:endParaRPr/>
          </a:p>
          <a:p>
            <a:pPr indent="-342900" lvl="0" marL="457200">
              <a:spcBef>
                <a:spcPts val="1600"/>
              </a:spcBef>
              <a:spcAft>
                <a:spcPts val="0"/>
              </a:spcAft>
              <a:buSzPts val="1800"/>
              <a:buAutoNum type="arabicPeriod"/>
            </a:pPr>
            <a:r>
              <a:rPr lang="en"/>
              <a:t>pretrial detention</a:t>
            </a:r>
            <a:endParaRPr/>
          </a:p>
          <a:p>
            <a:pPr indent="-342900" lvl="0" marL="457200">
              <a:spcBef>
                <a:spcPts val="0"/>
              </a:spcBef>
              <a:spcAft>
                <a:spcPts val="0"/>
              </a:spcAft>
              <a:buSzPts val="1800"/>
              <a:buAutoNum type="arabicPeriod"/>
            </a:pPr>
            <a:r>
              <a:rPr lang="en"/>
              <a:t>punishment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