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Lst>
  <p:sldSz cy="5143500" cx="9144000"/>
  <p:notesSz cx="6858000" cy="9144000"/>
  <p:embeddedFontLst>
    <p:embeddedFont>
      <p:font typeface="Economica"/>
      <p:regular r:id="rId39"/>
      <p:bold r:id="rId40"/>
      <p:italic r:id="rId41"/>
      <p:boldItalic r:id="rId42"/>
    </p:embeddedFont>
    <p:embeddedFont>
      <p:font typeface="Roboto"/>
      <p:regular r:id="rId43"/>
      <p:bold r:id="rId44"/>
      <p:italic r:id="rId45"/>
      <p:boldItalic r:id="rId46"/>
    </p:embeddedFont>
    <p:embeddedFont>
      <p:font typeface="Open Sans"/>
      <p:regular r:id="rId47"/>
      <p:bold r:id="rId48"/>
      <p:italic r:id="rId49"/>
      <p:boldItalic r:id="rId5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Economica-bold.fntdata"/><Relationship Id="rId42" Type="http://schemas.openxmlformats.org/officeDocument/2006/relationships/font" Target="fonts/Economica-boldItalic.fntdata"/><Relationship Id="rId41" Type="http://schemas.openxmlformats.org/officeDocument/2006/relationships/font" Target="fonts/Economica-italic.fntdata"/><Relationship Id="rId44" Type="http://schemas.openxmlformats.org/officeDocument/2006/relationships/font" Target="fonts/Roboto-bold.fntdata"/><Relationship Id="rId43" Type="http://schemas.openxmlformats.org/officeDocument/2006/relationships/font" Target="fonts/Roboto-regular.fntdata"/><Relationship Id="rId46" Type="http://schemas.openxmlformats.org/officeDocument/2006/relationships/font" Target="fonts/Roboto-boldItalic.fntdata"/><Relationship Id="rId45" Type="http://schemas.openxmlformats.org/officeDocument/2006/relationships/font" Target="fonts/Roboto-italic.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font" Target="fonts/OpenSans-bold.fntdata"/><Relationship Id="rId47" Type="http://schemas.openxmlformats.org/officeDocument/2006/relationships/font" Target="fonts/OpenSans-regular.fntdata"/><Relationship Id="rId49" Type="http://schemas.openxmlformats.org/officeDocument/2006/relationships/font" Target="fonts/OpenSans-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font" Target="fonts/Economica-regular.fntdata"/><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0" Type="http://schemas.openxmlformats.org/officeDocument/2006/relationships/font" Target="fonts/OpenSans-boldItalic.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5/16/2016</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nSpc>
                <a:spcPct val="115000"/>
              </a:lnSpc>
              <a:spcBef>
                <a:spcPts val="0"/>
              </a:spcBef>
              <a:spcAft>
                <a:spcPts val="0"/>
              </a:spcAft>
              <a:buNone/>
            </a:pPr>
            <a:r>
              <a:rPr lang="en" sz="1800">
                <a:solidFill>
                  <a:schemeClr val="dk1"/>
                </a:solidFill>
                <a:latin typeface="Roboto"/>
                <a:ea typeface="Roboto"/>
                <a:cs typeface="Roboto"/>
                <a:sym typeface="Roboto"/>
              </a:rPr>
              <a:t>Most prison inmates are felons serving sentences of longer than one year.</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gn="just">
              <a:lnSpc>
                <a:spcPct val="115000"/>
              </a:lnSpc>
              <a:spcBef>
                <a:spcPts val="0"/>
              </a:spcBef>
              <a:spcAft>
                <a:spcPts val="0"/>
              </a:spcAft>
              <a:buNone/>
            </a:pPr>
            <a:r>
              <a:rPr lang="en" sz="1800">
                <a:solidFill>
                  <a:schemeClr val="dk1"/>
                </a:solidFill>
                <a:latin typeface="Roboto"/>
                <a:ea typeface="Roboto"/>
                <a:cs typeface="Roboto"/>
                <a:sym typeface="Roboto"/>
              </a:rPr>
              <a:t>The Special Curfew Program was the federal courts’ first use of home confinement.  It was part of an experimental program–a cooperative venture of the Bureau of Prisons, the U.S. Parole Commission, and the federal probation system–as an alternative to Bureau of Prisons Community Treatment Center (CTC) residence for eligible inmates.  These inmates, instead of CTC placement, received parole dates advanced a maximum of 60 days and were subject to a curfew and minimum weekly contact with a probation officer.  Electronic monitoring became part of the home confinement program several years later.  In 1988, a pilot program was launched in two districts to evaluate the use of electronic equipment to monitor persons in the curfew program.  The program was expanded nationally in 1991 and grew to include offenders on probation and supervised release and defendants on pretrial supervision as those who may be eligible to be placed on home confinement with electronic monitoring.</a:t>
            </a:r>
            <a:br>
              <a:rPr lang="en" sz="1800">
                <a:solidFill>
                  <a:schemeClr val="dk1"/>
                </a:solidFill>
                <a:latin typeface="Roboto"/>
                <a:ea typeface="Roboto"/>
                <a:cs typeface="Roboto"/>
                <a:sym typeface="Roboto"/>
              </a:rPr>
            </a:b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7" name="Shape 18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range of fine units varies greatly by country.  </a:t>
            </a:r>
            <a:endParaRPr sz="1800">
              <a:solidFill>
                <a:schemeClr val="dk1"/>
              </a:solidFill>
              <a:latin typeface="Roboto"/>
              <a:ea typeface="Roboto"/>
              <a:cs typeface="Roboto"/>
              <a:sym typeface="Roboto"/>
            </a:endParaRPr>
          </a:p>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For example, </a:t>
            </a:r>
            <a:endParaRPr sz="1800">
              <a:solidFill>
                <a:schemeClr val="dk1"/>
              </a:solidFill>
              <a:latin typeface="Roboto"/>
              <a:ea typeface="Roboto"/>
              <a:cs typeface="Roboto"/>
              <a:sym typeface="Roboto"/>
            </a:endParaRPr>
          </a:p>
          <a:p>
            <a:pPr indent="-342900" lvl="1" marL="9144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In Sweden the range is from 1 to 120 units.  </a:t>
            </a:r>
            <a:endParaRPr sz="1800">
              <a:solidFill>
                <a:schemeClr val="dk1"/>
              </a:solidFill>
              <a:latin typeface="Roboto"/>
              <a:ea typeface="Roboto"/>
              <a:cs typeface="Roboto"/>
              <a:sym typeface="Roboto"/>
            </a:endParaRPr>
          </a:p>
          <a:p>
            <a:pPr indent="-342900" lvl="1" marL="9144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In Germany, the range is from 1 to 360 units.</a:t>
            </a:r>
            <a:endParaRPr sz="1800">
              <a:solidFill>
                <a:schemeClr val="dk1"/>
              </a:solidFill>
              <a:latin typeface="Roboto"/>
              <a:ea typeface="Roboto"/>
              <a:cs typeface="Roboto"/>
              <a:sym typeface="Roboto"/>
            </a:endParaRPr>
          </a:p>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most common process is for court personnel to determine the daily income of the offender.  </a:t>
            </a:r>
            <a:endParaRPr sz="1800">
              <a:solidFill>
                <a:schemeClr val="dk1"/>
              </a:solidFill>
              <a:latin typeface="Roboto"/>
              <a:ea typeface="Roboto"/>
              <a:cs typeface="Roboto"/>
              <a:sym typeface="Roboto"/>
            </a:endParaRPr>
          </a:p>
          <a:p>
            <a:pPr indent="-342900" lvl="0" marL="45720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It is common for family size and certain other expenses to be taken into account. </a:t>
            </a:r>
            <a:br>
              <a:rPr lang="en" sz="1800">
                <a:solidFill>
                  <a:schemeClr val="dk1"/>
                </a:solidFill>
                <a:latin typeface="Roboto"/>
                <a:ea typeface="Roboto"/>
                <a:cs typeface="Roboto"/>
                <a:sym typeface="Roboto"/>
              </a:rPr>
            </a:b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major problem with restitution is actually collecting the money on behalf of the victim.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Some jurisdictions allow practices such as wage garnishment to ensure the integrity of the process.  </a:t>
            </a:r>
            <a:endParaRPr sz="1800">
              <a:solidFill>
                <a:schemeClr val="dk1"/>
              </a:solidFill>
              <a:latin typeface="Roboto"/>
              <a:ea typeface="Roboto"/>
              <a:cs typeface="Roboto"/>
              <a:sym typeface="Roboto"/>
            </a:endParaRPr>
          </a:p>
          <a:p>
            <a:pPr indent="-342900" lvl="0" marL="45720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Restitution can also be made a condition of probation, whereby the offender is imprisoned for a probation violation is the restitution is not paid.</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Appeals have been made because such punishments violate the Eighth Amendment ban on cruel and unusual punishment.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Others have been based on the idea that they violate the First Amendment by compelling defendants to convey a judicially scripted message in the form of forced apologies, warning signs, newspaper ads, and sandwich boards.  </a:t>
            </a:r>
            <a:endParaRPr sz="1800">
              <a:solidFill>
                <a:schemeClr val="dk1"/>
              </a:solidFill>
              <a:latin typeface="Roboto"/>
              <a:ea typeface="Roboto"/>
              <a:cs typeface="Roboto"/>
              <a:sym typeface="Roboto"/>
            </a:endParaRPr>
          </a:p>
          <a:p>
            <a:pPr indent="-342900" lvl="0" marL="45720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Still other appeals have been based on the notion that shaming punishments are not specifically authorized by State sentencing guidelines and therefore constitute an abuse of judicial discretion.</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2" name="Shape 2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Asset forfeiture can be both a criminal and a civil matter.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Civil forfeitures are easier on law enforcement because they do not require a criminal conviction.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As a civil matter, the standard of proof is much lower than it would be if the forfeiture was a criminal penalty.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Commonly, the standard for such a seizure is probable cause.  </a:t>
            </a:r>
            <a:endParaRPr sz="1800">
              <a:solidFill>
                <a:schemeClr val="dk1"/>
              </a:solidFill>
              <a:latin typeface="Roboto"/>
              <a:ea typeface="Roboto"/>
              <a:cs typeface="Roboto"/>
              <a:sym typeface="Roboto"/>
            </a:endParaRPr>
          </a:p>
          <a:p>
            <a:pPr indent="-342900" lvl="0" marL="45720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With criminal asset forfeitures, law enforcement cannot take control of the assets until the suspect has been convicted in criminal court. </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Shape 2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9" name="Shape 22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Shape 2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3" name="Shape 24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Shape 2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0" name="Shape 25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Shape 2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7" name="Shape 25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Shape 2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4" name="Shape 2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Shape 2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1" name="Shape 27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6" name="Shape 276"/>
        <p:cNvGrpSpPr/>
        <p:nvPr/>
      </p:nvGrpSpPr>
      <p:grpSpPr>
        <a:xfrm>
          <a:off x="0" y="0"/>
          <a:ext cx="0" cy="0"/>
          <a:chOff x="0" y="0"/>
          <a:chExt cx="0" cy="0"/>
        </a:xfrm>
      </p:grpSpPr>
      <p:sp>
        <p:nvSpPr>
          <p:cNvPr id="277" name="Shape 2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8" name="Shape 27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When federal sentencing guidelines went into effect in 1987, they significantly altered judges’ sentencing discretion, probation officers’ preparation of the presentence investigation report, and officers’ overall role in the sentencing process.  </a:t>
            </a:r>
            <a:endParaRPr sz="1800">
              <a:solidFill>
                <a:schemeClr val="dk1"/>
              </a:solidFill>
              <a:latin typeface="Roboto"/>
              <a:ea typeface="Roboto"/>
              <a:cs typeface="Roboto"/>
              <a:sym typeface="Roboto"/>
            </a:endParaRPr>
          </a:p>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new sentencing scheme also placed officers in a more adversarial environment in the courtroom, where attorneys might dispute facts, question guideline calculations, and object to the information in the presentence report.  </a:t>
            </a:r>
            <a:endParaRPr sz="1800">
              <a:solidFill>
                <a:schemeClr val="dk1"/>
              </a:solidFill>
              <a:latin typeface="Roboto"/>
              <a:ea typeface="Roboto"/>
              <a:cs typeface="Roboto"/>
              <a:sym typeface="Roboto"/>
            </a:endParaRPr>
          </a:p>
          <a:p>
            <a:pPr indent="-342900" lvl="0" marL="45720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In addition to providing for a new sentencing process, the Act also replaced parole with "supervised release," a term of community supervision to be served by prisoners after they completed prison terms.</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3" name="Shape 283"/>
        <p:cNvGrpSpPr/>
        <p:nvPr/>
      </p:nvGrpSpPr>
      <p:grpSpPr>
        <a:xfrm>
          <a:off x="0" y="0"/>
          <a:ext cx="0" cy="0"/>
          <a:chOff x="0" y="0"/>
          <a:chExt cx="0" cy="0"/>
        </a:xfrm>
      </p:grpSpPr>
      <p:sp>
        <p:nvSpPr>
          <p:cNvPr id="284" name="Shape 28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5" name="Shape 28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Several sentencing guidelines use a grid system, where the severity of the offense runs down one axis, and the criminal history of the offender runs across the other.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more serious the offense, the longer the sentence the offender receives.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longer the criminal history of the offender, the longer the sentence imposed.  </a:t>
            </a:r>
            <a:endParaRPr sz="1800">
              <a:solidFill>
                <a:schemeClr val="dk1"/>
              </a:solidFill>
              <a:latin typeface="Roboto"/>
              <a:ea typeface="Roboto"/>
              <a:cs typeface="Roboto"/>
              <a:sym typeface="Roboto"/>
            </a:endParaRPr>
          </a:p>
          <a:p>
            <a:pPr indent="-342900" lvl="0" marL="45720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Some systems allow judges to go outside of the guidelines when aggravating or mitigating circumstances exist.</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0" name="Shape 290"/>
        <p:cNvGrpSpPr/>
        <p:nvPr/>
      </p:nvGrpSpPr>
      <p:grpSpPr>
        <a:xfrm>
          <a:off x="0" y="0"/>
          <a:ext cx="0" cy="0"/>
          <a:chOff x="0" y="0"/>
          <a:chExt cx="0" cy="0"/>
        </a:xfrm>
      </p:grpSpPr>
      <p:sp>
        <p:nvSpPr>
          <p:cNvPr id="291" name="Shape 2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2" name="Shape 29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report usually contains a recommendation as to the sentence that the court should impose.  </a:t>
            </a:r>
            <a:endParaRPr sz="1800">
              <a:solidFill>
                <a:schemeClr val="dk1"/>
              </a:solidFill>
              <a:latin typeface="Roboto"/>
              <a:ea typeface="Roboto"/>
              <a:cs typeface="Roboto"/>
              <a:sym typeface="Roboto"/>
            </a:endParaRPr>
          </a:p>
          <a:p>
            <a:pPr indent="-342900" lvl="0" marL="45720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These reports are a major influence on the judge’s final decision.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2744013" y="756700"/>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Shape 11"/>
          <p:cNvSpPr/>
          <p:nvPr/>
        </p:nvSpPr>
        <p:spPr>
          <a:xfrm rot="10800000">
            <a:off x="5318350" y="32667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Shape 12"/>
          <p:cNvSpPr txBox="1"/>
          <p:nvPr>
            <p:ph type="ctrTitle"/>
          </p:nvPr>
        </p:nvSpPr>
        <p:spPr>
          <a:xfrm>
            <a:off x="3044700" y="1444255"/>
            <a:ext cx="3054600" cy="1537200"/>
          </a:xfrm>
          <a:prstGeom prst="rect">
            <a:avLst/>
          </a:prstGeom>
        </p:spPr>
        <p:txBody>
          <a:bodyPr anchorCtr="0" anchor="b"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Shape 13"/>
          <p:cNvSpPr txBox="1"/>
          <p:nvPr>
            <p:ph idx="1" type="subTitle"/>
          </p:nvPr>
        </p:nvSpPr>
        <p:spPr>
          <a:xfrm>
            <a:off x="3044700" y="3116580"/>
            <a:ext cx="3054600" cy="701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Shape 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3" name="Shape 53"/>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Shape 54"/>
          <p:cNvSpPr txBox="1"/>
          <p:nvPr>
            <p:ph idx="1" type="body"/>
          </p:nvPr>
        </p:nvSpPr>
        <p:spPr>
          <a:xfrm>
            <a:off x="311700" y="316200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Shape 16"/>
          <p:cNvSpPr/>
          <p:nvPr/>
        </p:nvSpPr>
        <p:spPr>
          <a:xfrm flipH="1">
            <a:off x="7595938" y="4602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Shape 17"/>
          <p:cNvSpPr/>
          <p:nvPr/>
        </p:nvSpPr>
        <p:spPr>
          <a:xfrm flipH="1" rot="10800000">
            <a:off x="466425" y="35583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Shape 18"/>
          <p:cNvSpPr txBox="1"/>
          <p:nvPr>
            <p:ph type="title"/>
          </p:nvPr>
        </p:nvSpPr>
        <p:spPr>
          <a:xfrm>
            <a:off x="773700" y="1806450"/>
            <a:ext cx="7596600" cy="1530600"/>
          </a:xfrm>
          <a:prstGeom prst="rect">
            <a:avLst/>
          </a:prstGeom>
        </p:spPr>
        <p:txBody>
          <a:bodyPr anchorCtr="0" anchor="ctr"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 name="Shape 22"/>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Shape 23"/>
          <p:cNvSpPr txBox="1"/>
          <p:nvPr>
            <p:ph idx="1" type="body"/>
          </p:nvPr>
        </p:nvSpPr>
        <p:spPr>
          <a:xfrm>
            <a:off x="311700" y="1225225"/>
            <a:ext cx="8520600" cy="3354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Shape 26"/>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Shape 27"/>
          <p:cNvSpPr txBox="1"/>
          <p:nvPr>
            <p:ph idx="1" type="body"/>
          </p:nvPr>
        </p:nvSpPr>
        <p:spPr>
          <a:xfrm>
            <a:off x="3117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Shape 28"/>
          <p:cNvSpPr txBox="1"/>
          <p:nvPr>
            <p:ph idx="2" type="body"/>
          </p:nvPr>
        </p:nvSpPr>
        <p:spPr>
          <a:xfrm>
            <a:off x="48324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Shape 31"/>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Shape 34"/>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Shape 35"/>
          <p:cNvSpPr txBox="1"/>
          <p:nvPr>
            <p:ph idx="1" type="body"/>
          </p:nvPr>
        </p:nvSpPr>
        <p:spPr>
          <a:xfrm>
            <a:off x="311700" y="1399400"/>
            <a:ext cx="2808000" cy="2784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Shape 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 name="Shape 39"/>
          <p:cNvSpPr txBox="1"/>
          <p:nvPr>
            <p:ph type="title"/>
          </p:nvPr>
        </p:nvSpPr>
        <p:spPr>
          <a:xfrm>
            <a:off x="490250" y="450150"/>
            <a:ext cx="5878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3" name="Shape 43"/>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Shape 44"/>
          <p:cNvSpPr txBox="1"/>
          <p:nvPr>
            <p:ph type="title"/>
          </p:nvPr>
        </p:nvSpPr>
        <p:spPr>
          <a:xfrm>
            <a:off x="265500" y="929275"/>
            <a:ext cx="4045200" cy="1786200"/>
          </a:xfrm>
          <a:prstGeom prst="rect">
            <a:avLst/>
          </a:prstGeom>
        </p:spPr>
        <p:txBody>
          <a:bodyPr anchorCtr="0" anchor="b" bIns="91425" lIns="91425" spcFirstLastPara="1" rIns="91425" wrap="square" tIns="91425"/>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Shape 45"/>
          <p:cNvSpPr txBox="1"/>
          <p:nvPr>
            <p:ph idx="1" type="subTitle"/>
          </p:nvPr>
        </p:nvSpPr>
        <p:spPr>
          <a:xfrm>
            <a:off x="265500" y="2769001"/>
            <a:ext cx="4045200" cy="1574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Shape 46"/>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Shape 49"/>
          <p:cNvSpPr txBox="1"/>
          <p:nvPr>
            <p:ph idx="1" type="body"/>
          </p:nvPr>
        </p:nvSpPr>
        <p:spPr>
          <a:xfrm>
            <a:off x="319500" y="42189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Shape 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Shape 7"/>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3" name="Shape 6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5.5:  Sentencing</a:t>
            </a:r>
            <a:endParaRPr/>
          </a:p>
        </p:txBody>
      </p:sp>
      <p:sp>
        <p:nvSpPr>
          <p:cNvPr id="64" name="Shape 64"/>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5" name="Shape 6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Types of Sentences</a:t>
            </a:r>
            <a:endParaRPr/>
          </a:p>
        </p:txBody>
      </p:sp>
      <p:sp>
        <p:nvSpPr>
          <p:cNvPr id="127" name="Shape 12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 sentence is the punishment ordered by the court for a convicted defendant.  </a:t>
            </a:r>
            <a:endParaRPr/>
          </a:p>
          <a:p>
            <a:pPr indent="0" lvl="0" marL="0" algn="just">
              <a:spcBef>
                <a:spcPts val="1600"/>
              </a:spcBef>
              <a:spcAft>
                <a:spcPts val="0"/>
              </a:spcAft>
              <a:buNone/>
            </a:pPr>
            <a:r>
              <a:rPr lang="en"/>
              <a:t>Statutes usually prescribe punishments at both the state and federal level.  </a:t>
            </a:r>
            <a:endParaRPr/>
          </a:p>
          <a:p>
            <a:pPr indent="0" lvl="0" marL="0" algn="just">
              <a:spcBef>
                <a:spcPts val="1600"/>
              </a:spcBef>
              <a:spcAft>
                <a:spcPts val="1600"/>
              </a:spcAft>
              <a:buNone/>
            </a:pPr>
            <a:r>
              <a:rPr lang="en"/>
              <a:t>The most important limit on the severity of punishments in the United States is the Eighth Amendment. </a:t>
            </a:r>
            <a:endParaRPr/>
          </a:p>
        </p:txBody>
      </p:sp>
      <p:sp>
        <p:nvSpPr>
          <p:cNvPr id="128" name="Shape 1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Death Penalty</a:t>
            </a:r>
            <a:endParaRPr/>
          </a:p>
        </p:txBody>
      </p:sp>
      <p:sp>
        <p:nvSpPr>
          <p:cNvPr id="134" name="Shape 13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death penalty is a sentencing option in thirty-eight states and the federal government.  </a:t>
            </a:r>
            <a:endParaRPr/>
          </a:p>
          <a:p>
            <a:pPr indent="0" lvl="0" marL="0" algn="just">
              <a:spcBef>
                <a:spcPts val="1600"/>
              </a:spcBef>
              <a:spcAft>
                <a:spcPts val="0"/>
              </a:spcAft>
              <a:buNone/>
            </a:pPr>
            <a:r>
              <a:rPr lang="en"/>
              <a:t>It is usually reserved for those convicted of murders with aggravating circumstances.  </a:t>
            </a:r>
            <a:endParaRPr/>
          </a:p>
          <a:p>
            <a:pPr indent="0" lvl="0" marL="0" algn="just">
              <a:spcBef>
                <a:spcPts val="1600"/>
              </a:spcBef>
              <a:spcAft>
                <a:spcPts val="0"/>
              </a:spcAft>
              <a:buNone/>
            </a:pPr>
            <a:r>
              <a:rPr lang="en"/>
              <a:t>Because of the severity and irrevocability of the death penalty, its use has heavily circumscribed by statutes and controlled by case law.  </a:t>
            </a:r>
            <a:endParaRPr/>
          </a:p>
          <a:p>
            <a:pPr indent="0" lvl="0" marL="0" algn="just">
              <a:spcBef>
                <a:spcPts val="1600"/>
              </a:spcBef>
              <a:spcAft>
                <a:spcPts val="1600"/>
              </a:spcAft>
              <a:buNone/>
            </a:pPr>
            <a:r>
              <a:rPr lang="en"/>
              <a:t>Included among these safeguards is an automatic review by appellate courts.</a:t>
            </a:r>
            <a:endParaRPr/>
          </a:p>
        </p:txBody>
      </p:sp>
      <p:sp>
        <p:nvSpPr>
          <p:cNvPr id="135" name="Shape 1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Incarceration </a:t>
            </a:r>
            <a:endParaRPr/>
          </a:p>
        </p:txBody>
      </p:sp>
      <p:sp>
        <p:nvSpPr>
          <p:cNvPr id="141" name="Shape 14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most common punishment after fines in the United States is the deprivation of liberty known as </a:t>
            </a:r>
            <a:r>
              <a:rPr b="1" lang="en"/>
              <a:t>incarceration</a:t>
            </a:r>
            <a:r>
              <a:rPr lang="en"/>
              <a:t>.  </a:t>
            </a:r>
            <a:endParaRPr/>
          </a:p>
          <a:p>
            <a:pPr indent="0" lvl="0" marL="0">
              <a:spcBef>
                <a:spcPts val="1600"/>
              </a:spcBef>
              <a:spcAft>
                <a:spcPts val="0"/>
              </a:spcAft>
              <a:buNone/>
            </a:pPr>
            <a:r>
              <a:rPr lang="en"/>
              <a:t>Jails are short-term facilities, most often run by counties under the auspices of the sheriff’s department.  </a:t>
            </a:r>
            <a:endParaRPr/>
          </a:p>
          <a:p>
            <a:pPr indent="0" lvl="0" marL="0">
              <a:spcBef>
                <a:spcPts val="1600"/>
              </a:spcBef>
              <a:spcAft>
                <a:spcPts val="0"/>
              </a:spcAft>
              <a:buNone/>
            </a:pPr>
            <a:r>
              <a:rPr lang="en"/>
              <a:t>Jails house those awaiting trial and unable to make bail, and convicted offenders serving short sentences or waiting on a bed in a prison.  </a:t>
            </a:r>
            <a:endParaRPr/>
          </a:p>
          <a:p>
            <a:pPr indent="0" lvl="0" marL="0">
              <a:spcBef>
                <a:spcPts val="1600"/>
              </a:spcBef>
              <a:spcAft>
                <a:spcPts val="1600"/>
              </a:spcAft>
              <a:buNone/>
            </a:pPr>
            <a:r>
              <a:rPr lang="en"/>
              <a:t>Prisons are long-term facilities operated by state and federal governments.  </a:t>
            </a:r>
            <a:endParaRPr/>
          </a:p>
        </p:txBody>
      </p:sp>
      <p:sp>
        <p:nvSpPr>
          <p:cNvPr id="142" name="Shape 1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Probation </a:t>
            </a:r>
            <a:endParaRPr/>
          </a:p>
        </p:txBody>
      </p:sp>
      <p:sp>
        <p:nvSpPr>
          <p:cNvPr id="148" name="Shape 148"/>
          <p:cNvSpPr txBox="1"/>
          <p:nvPr>
            <p:ph idx="1" type="body"/>
          </p:nvPr>
        </p:nvSpPr>
        <p:spPr>
          <a:xfrm>
            <a:off x="387900" y="1338075"/>
            <a:ext cx="8368200" cy="34353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b="1" lang="en"/>
              <a:t>Probation</a:t>
            </a:r>
            <a:r>
              <a:rPr lang="en"/>
              <a:t> serves as a middle ground between no punishment and incarceration.  </a:t>
            </a:r>
            <a:endParaRPr/>
          </a:p>
          <a:p>
            <a:pPr indent="0" lvl="0" marL="0" algn="just">
              <a:spcBef>
                <a:spcPts val="1600"/>
              </a:spcBef>
              <a:spcAft>
                <a:spcPts val="0"/>
              </a:spcAft>
              <a:buNone/>
            </a:pPr>
            <a:r>
              <a:rPr lang="en"/>
              <a:t>Convicts receiving probation are supervised within the community, and must abide by certain rules and restrictions.  </a:t>
            </a:r>
            <a:endParaRPr/>
          </a:p>
          <a:p>
            <a:pPr indent="0" lvl="0" marL="0" algn="just">
              <a:spcBef>
                <a:spcPts val="1600"/>
              </a:spcBef>
              <a:spcAft>
                <a:spcPts val="0"/>
              </a:spcAft>
              <a:buNone/>
            </a:pPr>
            <a:r>
              <a:rPr lang="en"/>
              <a:t>If they violate the conditions of their probation, they can have their probation revoked and can be sent to prison.  </a:t>
            </a:r>
            <a:endParaRPr/>
          </a:p>
          <a:p>
            <a:pPr indent="0" lvl="0" marL="0" algn="just">
              <a:spcBef>
                <a:spcPts val="1600"/>
              </a:spcBef>
              <a:spcAft>
                <a:spcPts val="1600"/>
              </a:spcAft>
              <a:buNone/>
            </a:pPr>
            <a:r>
              <a:rPr lang="en"/>
              <a:t>Common conditions of probation include obeying all laws, paying fines and restitution as ordered by the court, reporting to a probation officer, not associating with criminals, not using drugs, submitting to searches, and submitting to drug tests.</a:t>
            </a:r>
            <a:endParaRPr/>
          </a:p>
        </p:txBody>
      </p:sp>
      <p:sp>
        <p:nvSpPr>
          <p:cNvPr id="149" name="Shape 1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Intensive Supervision Probation (ISP)</a:t>
            </a:r>
            <a:endParaRPr/>
          </a:p>
        </p:txBody>
      </p:sp>
      <p:sp>
        <p:nvSpPr>
          <p:cNvPr id="155" name="Shape 15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b="1" lang="en"/>
              <a:t>Intensive Supervision Probation (ISP)</a:t>
            </a:r>
            <a:r>
              <a:rPr lang="en"/>
              <a:t> is similar to standard probation, but requires much more contact with probation officers and usually has more rigorous conditions of probation.  </a:t>
            </a:r>
            <a:endParaRPr/>
          </a:p>
          <a:p>
            <a:pPr indent="0" lvl="0" marL="0" algn="just">
              <a:spcBef>
                <a:spcPts val="1600"/>
              </a:spcBef>
              <a:spcAft>
                <a:spcPts val="0"/>
              </a:spcAft>
              <a:buNone/>
            </a:pPr>
            <a:r>
              <a:rPr lang="en"/>
              <a:t>The primary focus of adult ISP is to provide protection of the public safety through close supervision of the offender.  </a:t>
            </a:r>
            <a:endParaRPr/>
          </a:p>
          <a:p>
            <a:pPr indent="0" lvl="0" marL="0" algn="just">
              <a:spcBef>
                <a:spcPts val="1600"/>
              </a:spcBef>
              <a:spcAft>
                <a:spcPts val="1600"/>
              </a:spcAft>
              <a:buNone/>
            </a:pPr>
            <a:r>
              <a:rPr lang="en"/>
              <a:t>Many juvenile programs, and an increasing number of adult programs, also have a treatment component that is designed to reduce recidivism. </a:t>
            </a:r>
            <a:endParaRPr/>
          </a:p>
        </p:txBody>
      </p:sp>
      <p:sp>
        <p:nvSpPr>
          <p:cNvPr id="156" name="Shape 1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Boot Camps</a:t>
            </a:r>
            <a:endParaRPr/>
          </a:p>
        </p:txBody>
      </p:sp>
      <p:sp>
        <p:nvSpPr>
          <p:cNvPr id="162" name="Shape 162"/>
          <p:cNvSpPr txBox="1"/>
          <p:nvPr>
            <p:ph idx="1" type="body"/>
          </p:nvPr>
        </p:nvSpPr>
        <p:spPr>
          <a:xfrm>
            <a:off x="387900" y="1489825"/>
            <a:ext cx="8368200" cy="32265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Convicts, often young men, sentenced to boot camps live in a military style environment complete with barracks and rigorous physical training.  </a:t>
            </a:r>
            <a:endParaRPr/>
          </a:p>
          <a:p>
            <a:pPr indent="0" lvl="0" marL="0" algn="just">
              <a:spcBef>
                <a:spcPts val="1600"/>
              </a:spcBef>
              <a:spcAft>
                <a:spcPts val="0"/>
              </a:spcAft>
              <a:buNone/>
            </a:pPr>
            <a:r>
              <a:rPr lang="en"/>
              <a:t>These camps usually last from three to six months, depending on the particular program.  </a:t>
            </a:r>
            <a:endParaRPr/>
          </a:p>
          <a:p>
            <a:pPr indent="0" lvl="0" marL="0" algn="just">
              <a:spcBef>
                <a:spcPts val="1600"/>
              </a:spcBef>
              <a:spcAft>
                <a:spcPts val="0"/>
              </a:spcAft>
              <a:buNone/>
            </a:pPr>
            <a:r>
              <a:rPr lang="en"/>
              <a:t>The core ideas of boot camp programs are to teach wayward youths discipline and accountability.  </a:t>
            </a:r>
            <a:endParaRPr/>
          </a:p>
          <a:p>
            <a:pPr indent="0" lvl="0" marL="0" algn="just">
              <a:spcBef>
                <a:spcPts val="1600"/>
              </a:spcBef>
              <a:spcAft>
                <a:spcPts val="1600"/>
              </a:spcAft>
              <a:buNone/>
            </a:pPr>
            <a:r>
              <a:rPr lang="en"/>
              <a:t>While a popular idea among some reformers, the research shows little to no impact on recidivism.     </a:t>
            </a:r>
            <a:endParaRPr/>
          </a:p>
        </p:txBody>
      </p:sp>
      <p:sp>
        <p:nvSpPr>
          <p:cNvPr id="163" name="Shape 1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House Arrest and Electronic Monitoring </a:t>
            </a:r>
            <a:endParaRPr/>
          </a:p>
        </p:txBody>
      </p:sp>
      <p:sp>
        <p:nvSpPr>
          <p:cNvPr id="169" name="Shape 169"/>
          <p:cNvSpPr txBox="1"/>
          <p:nvPr>
            <p:ph idx="1" type="body"/>
          </p:nvPr>
        </p:nvSpPr>
        <p:spPr>
          <a:xfrm>
            <a:off x="387900" y="1269376"/>
            <a:ext cx="8368200" cy="34851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Today, most jurisdictions stipulate that offenders sentenced to house arrest must spend all or most of the day in their own homes.  </a:t>
            </a:r>
            <a:endParaRPr/>
          </a:p>
          <a:p>
            <a:pPr indent="0" lvl="0" marL="0" algn="just">
              <a:spcBef>
                <a:spcPts val="1600"/>
              </a:spcBef>
              <a:spcAft>
                <a:spcPts val="0"/>
              </a:spcAft>
              <a:buNone/>
            </a:pPr>
            <a:r>
              <a:rPr lang="en"/>
              <a:t>The popularity of house arrest has increased in recent years due to monitoring technology that allows a transmitter to be placed on the convict’s ankle, allowing compliance to be remotely monitored.  </a:t>
            </a:r>
            <a:endParaRPr/>
          </a:p>
          <a:p>
            <a:pPr indent="0" lvl="0" marL="0" algn="just">
              <a:spcBef>
                <a:spcPts val="1600"/>
              </a:spcBef>
              <a:spcAft>
                <a:spcPts val="0"/>
              </a:spcAft>
              <a:buNone/>
            </a:pPr>
            <a:r>
              <a:rPr lang="en"/>
              <a:t>House arrest is often coupled with other sanctions, such as fines and community service.  </a:t>
            </a:r>
            <a:endParaRPr/>
          </a:p>
          <a:p>
            <a:pPr indent="0" lvl="0" marL="0" algn="just">
              <a:spcBef>
                <a:spcPts val="1600"/>
              </a:spcBef>
              <a:spcAft>
                <a:spcPts val="1600"/>
              </a:spcAft>
              <a:buNone/>
            </a:pPr>
            <a:r>
              <a:rPr lang="en"/>
              <a:t>Some jurisdictions have a work requirement, where the offender on house arrest is allowed to leave home for a specified window of time in order to work.  </a:t>
            </a:r>
            <a:endParaRPr/>
          </a:p>
        </p:txBody>
      </p:sp>
      <p:sp>
        <p:nvSpPr>
          <p:cNvPr id="170" name="Shape 1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Fines</a:t>
            </a:r>
            <a:endParaRPr/>
          </a:p>
        </p:txBody>
      </p:sp>
      <p:sp>
        <p:nvSpPr>
          <p:cNvPr id="176" name="Shape 17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Fines are very common for violations and minor misdemeanor offenses.  </a:t>
            </a:r>
            <a:endParaRPr/>
          </a:p>
          <a:p>
            <a:pPr indent="0" lvl="0" marL="0" algn="just">
              <a:spcBef>
                <a:spcPts val="1600"/>
              </a:spcBef>
              <a:spcAft>
                <a:spcPts val="0"/>
              </a:spcAft>
              <a:buNone/>
            </a:pPr>
            <a:r>
              <a:rPr lang="en"/>
              <a:t>First time offenders found guilty of simple assaults, minor drug possession, traffic violations and so forth are sentenced to fines alone.  </a:t>
            </a:r>
            <a:endParaRPr/>
          </a:p>
          <a:p>
            <a:pPr indent="0" lvl="0" marL="0" algn="just">
              <a:spcBef>
                <a:spcPts val="1600"/>
              </a:spcBef>
              <a:spcAft>
                <a:spcPts val="1600"/>
              </a:spcAft>
              <a:buNone/>
            </a:pPr>
            <a:r>
              <a:rPr lang="en"/>
              <a:t>If these fines are not paid according to the rules set by the court, the offender is jailed.</a:t>
            </a:r>
            <a:endParaRPr/>
          </a:p>
        </p:txBody>
      </p:sp>
      <p:sp>
        <p:nvSpPr>
          <p:cNvPr id="177" name="Shape 17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Shape 18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Criticisms of Fines</a:t>
            </a:r>
            <a:endParaRPr/>
          </a:p>
        </p:txBody>
      </p:sp>
      <p:sp>
        <p:nvSpPr>
          <p:cNvPr id="183" name="Shape 183"/>
          <p:cNvSpPr txBox="1"/>
          <p:nvPr>
            <p:ph idx="1" type="body"/>
          </p:nvPr>
        </p:nvSpPr>
        <p:spPr>
          <a:xfrm>
            <a:off x="387900" y="1380500"/>
            <a:ext cx="8368200" cy="33621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Many critics argue that fines discriminate against the poor.  </a:t>
            </a:r>
            <a:endParaRPr/>
          </a:p>
          <a:p>
            <a:pPr indent="0" lvl="0" marL="0" algn="just">
              <a:spcBef>
                <a:spcPts val="1600"/>
              </a:spcBef>
              <a:spcAft>
                <a:spcPts val="0"/>
              </a:spcAft>
              <a:buNone/>
            </a:pPr>
            <a:r>
              <a:rPr lang="en"/>
              <a:t>A $200 traffic fine means very little to a highly paid professional, but can be a serious burden on a college student with only a part-time job.  </a:t>
            </a:r>
            <a:endParaRPr/>
          </a:p>
          <a:p>
            <a:pPr indent="0" lvl="0" marL="0" algn="just">
              <a:spcBef>
                <a:spcPts val="1600"/>
              </a:spcBef>
              <a:spcAft>
                <a:spcPts val="0"/>
              </a:spcAft>
              <a:buNone/>
            </a:pPr>
            <a:r>
              <a:rPr lang="en"/>
              <a:t>Some jurisdictions use a sliding scale that bases fines on income known as </a:t>
            </a:r>
            <a:r>
              <a:rPr i="1" lang="en"/>
              <a:t>day fines</a:t>
            </a:r>
            <a:r>
              <a:rPr lang="en"/>
              <a:t>.  </a:t>
            </a:r>
            <a:endParaRPr/>
          </a:p>
          <a:p>
            <a:pPr indent="0" lvl="0" marL="0" algn="just">
              <a:spcBef>
                <a:spcPts val="1600"/>
              </a:spcBef>
              <a:spcAft>
                <a:spcPts val="1600"/>
              </a:spcAft>
              <a:buNone/>
            </a:pPr>
            <a:r>
              <a:rPr lang="en"/>
              <a:t>They are an outgrowth of traditional fining systems, which were seen as disproportionately punishing offenders with modest means while imposing no more than “slaps on the wrist” for affluent offenders.</a:t>
            </a:r>
            <a:endParaRPr/>
          </a:p>
        </p:txBody>
      </p:sp>
      <p:sp>
        <p:nvSpPr>
          <p:cNvPr id="184" name="Shape 18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Shape 18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Day Fines</a:t>
            </a:r>
            <a:endParaRPr/>
          </a:p>
        </p:txBody>
      </p:sp>
      <p:sp>
        <p:nvSpPr>
          <p:cNvPr id="190" name="Shape 19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This system has been very popular in European countries such as Sweden and Germany.  </a:t>
            </a:r>
            <a:endParaRPr/>
          </a:p>
          <a:p>
            <a:pPr indent="0" lvl="0" marL="0" algn="just">
              <a:spcBef>
                <a:spcPts val="1600"/>
              </a:spcBef>
              <a:spcAft>
                <a:spcPts val="0"/>
              </a:spcAft>
              <a:buNone/>
            </a:pPr>
            <a:r>
              <a:rPr lang="en"/>
              <a:t>Day fines take the financial circumstances of the offender into account.  </a:t>
            </a:r>
            <a:endParaRPr/>
          </a:p>
          <a:p>
            <a:pPr indent="0" lvl="0" marL="0" algn="just">
              <a:spcBef>
                <a:spcPts val="1600"/>
              </a:spcBef>
              <a:spcAft>
                <a:spcPts val="0"/>
              </a:spcAft>
              <a:buNone/>
            </a:pPr>
            <a:r>
              <a:rPr lang="en"/>
              <a:t>They are calculated using two major factors: The seriousness of the offense and the offender’s daily income.  </a:t>
            </a:r>
            <a:endParaRPr/>
          </a:p>
          <a:p>
            <a:pPr indent="0" lvl="0" marL="0" algn="just">
              <a:spcBef>
                <a:spcPts val="1600"/>
              </a:spcBef>
              <a:spcAft>
                <a:spcPts val="1600"/>
              </a:spcAft>
              <a:buNone/>
            </a:pPr>
            <a:r>
              <a:rPr lang="en"/>
              <a:t>The European nations that use this system have established guidelines that assign points (“fine units”) to different offenses based on the seriousness of the offense.  </a:t>
            </a:r>
            <a:endParaRPr/>
          </a:p>
        </p:txBody>
      </p:sp>
      <p:sp>
        <p:nvSpPr>
          <p:cNvPr id="191" name="Shape 19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Sentencing </a:t>
            </a:r>
            <a:endParaRPr/>
          </a:p>
        </p:txBody>
      </p:sp>
      <p:sp>
        <p:nvSpPr>
          <p:cNvPr id="71" name="Shape 7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In most jurisdictions, the judge holds the responsibility of imposing criminal sentences on convicted offenders.  </a:t>
            </a:r>
            <a:endParaRPr/>
          </a:p>
          <a:p>
            <a:pPr indent="0" lvl="0" marL="0" algn="just">
              <a:spcBef>
                <a:spcPts val="1600"/>
              </a:spcBef>
              <a:spcAft>
                <a:spcPts val="0"/>
              </a:spcAft>
              <a:buNone/>
            </a:pPr>
            <a:r>
              <a:rPr lang="en"/>
              <a:t>Often, this is a difficult process that defines the application of simple sentencing principles.  </a:t>
            </a:r>
            <a:endParaRPr/>
          </a:p>
          <a:p>
            <a:pPr indent="0" lvl="0" marL="0" algn="just">
              <a:spcBef>
                <a:spcPts val="1600"/>
              </a:spcBef>
              <a:spcAft>
                <a:spcPts val="0"/>
              </a:spcAft>
              <a:buNone/>
            </a:pPr>
            <a:r>
              <a:rPr lang="en"/>
              <a:t>The latitude that a judge has in imposing sentences can vary widely from state to state.  </a:t>
            </a:r>
            <a:endParaRPr/>
          </a:p>
          <a:p>
            <a:pPr indent="0" lvl="0" marL="0">
              <a:spcBef>
                <a:spcPts val="1600"/>
              </a:spcBef>
              <a:spcAft>
                <a:spcPts val="1600"/>
              </a:spcAft>
              <a:buNone/>
            </a:pPr>
            <a:r>
              <a:t/>
            </a:r>
            <a:endParaRPr/>
          </a:p>
        </p:txBody>
      </p:sp>
      <p:sp>
        <p:nvSpPr>
          <p:cNvPr id="72" name="Shape 7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Restitution </a:t>
            </a:r>
            <a:endParaRPr/>
          </a:p>
        </p:txBody>
      </p:sp>
      <p:sp>
        <p:nvSpPr>
          <p:cNvPr id="197" name="Shape 19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When an offender is sentenced to a fine, the money goes to the state.  </a:t>
            </a:r>
            <a:endParaRPr/>
          </a:p>
          <a:p>
            <a:pPr indent="0" lvl="0" marL="0" algn="just">
              <a:spcBef>
                <a:spcPts val="1600"/>
              </a:spcBef>
              <a:spcAft>
                <a:spcPts val="0"/>
              </a:spcAft>
              <a:buNone/>
            </a:pPr>
            <a:r>
              <a:rPr lang="en"/>
              <a:t>Restitution requires the offender to pay money to the victim.  </a:t>
            </a:r>
            <a:endParaRPr/>
          </a:p>
          <a:p>
            <a:pPr indent="0" lvl="0" marL="0" algn="just">
              <a:spcBef>
                <a:spcPts val="1600"/>
              </a:spcBef>
              <a:spcAft>
                <a:spcPts val="0"/>
              </a:spcAft>
              <a:buNone/>
            </a:pPr>
            <a:r>
              <a:rPr lang="en"/>
              <a:t>The idea is to replace the economic losses suffered by the victim because of the crime.  </a:t>
            </a:r>
            <a:endParaRPr/>
          </a:p>
          <a:p>
            <a:pPr indent="0" lvl="0" marL="0" algn="just">
              <a:spcBef>
                <a:spcPts val="1600"/>
              </a:spcBef>
              <a:spcAft>
                <a:spcPts val="1600"/>
              </a:spcAft>
              <a:buNone/>
            </a:pPr>
            <a:r>
              <a:rPr lang="en"/>
              <a:t>Judges may order offenders to compensate victims for medical bills, lost wages, and the value of property that was stolen or destroyed.  </a:t>
            </a:r>
            <a:endParaRPr/>
          </a:p>
        </p:txBody>
      </p:sp>
      <p:sp>
        <p:nvSpPr>
          <p:cNvPr id="198" name="Shape 19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Community Service </a:t>
            </a:r>
            <a:endParaRPr/>
          </a:p>
        </p:txBody>
      </p:sp>
      <p:sp>
        <p:nvSpPr>
          <p:cNvPr id="204" name="Shape 204"/>
          <p:cNvSpPr txBox="1"/>
          <p:nvPr>
            <p:ph idx="1" type="body"/>
          </p:nvPr>
        </p:nvSpPr>
        <p:spPr>
          <a:xfrm>
            <a:off x="387900" y="1489825"/>
            <a:ext cx="8368200" cy="32862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As a matter of legal theory, crimes harm the entire community, not just the immediate victim.  </a:t>
            </a:r>
            <a:endParaRPr/>
          </a:p>
          <a:p>
            <a:pPr indent="0" lvl="0" marL="0" algn="just">
              <a:spcBef>
                <a:spcPts val="1600"/>
              </a:spcBef>
              <a:spcAft>
                <a:spcPts val="0"/>
              </a:spcAft>
              <a:buNone/>
            </a:pPr>
            <a:r>
              <a:rPr lang="en"/>
              <a:t>Advocates see community service as the violator paying the community back for the harm caused.  </a:t>
            </a:r>
            <a:endParaRPr/>
          </a:p>
          <a:p>
            <a:pPr indent="0" lvl="0" marL="0" algn="just">
              <a:spcBef>
                <a:spcPts val="1600"/>
              </a:spcBef>
              <a:spcAft>
                <a:spcPts val="0"/>
              </a:spcAft>
              <a:buNone/>
            </a:pPr>
            <a:r>
              <a:rPr lang="en"/>
              <a:t>Community service can include a wide variety of tasks such as picking up trash along roadways, cleaning up graffiti, and cleaning up parks.  </a:t>
            </a:r>
            <a:endParaRPr/>
          </a:p>
          <a:p>
            <a:pPr indent="0" lvl="0" marL="0" algn="just">
              <a:spcBef>
                <a:spcPts val="1600"/>
              </a:spcBef>
              <a:spcAft>
                <a:spcPts val="1600"/>
              </a:spcAft>
              <a:buNone/>
            </a:pPr>
            <a:r>
              <a:rPr lang="en"/>
              <a:t>Programs based on community service have been popular, but little is known about the impact of these programs on recidivism rates.   </a:t>
            </a:r>
            <a:endParaRPr/>
          </a:p>
        </p:txBody>
      </p:sp>
      <p:sp>
        <p:nvSpPr>
          <p:cNvPr id="205" name="Shape 20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“Scarlet-letter” Punishments</a:t>
            </a:r>
            <a:endParaRPr/>
          </a:p>
        </p:txBody>
      </p:sp>
      <p:sp>
        <p:nvSpPr>
          <p:cNvPr id="211" name="Shape 21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While exact practices vary widely, the idea of scarlet-letter punishments is to shame the offender.  </a:t>
            </a:r>
            <a:endParaRPr/>
          </a:p>
          <a:p>
            <a:pPr indent="0" lvl="0" marL="0" algn="just">
              <a:spcBef>
                <a:spcPts val="1600"/>
              </a:spcBef>
              <a:spcAft>
                <a:spcPts val="0"/>
              </a:spcAft>
              <a:buNone/>
            </a:pPr>
            <a:r>
              <a:rPr lang="en"/>
              <a:t>Advocates view shaming as a cheap and satisfying alternative to incarceration.  </a:t>
            </a:r>
            <a:endParaRPr/>
          </a:p>
          <a:p>
            <a:pPr indent="0" lvl="0" marL="0" algn="just">
              <a:spcBef>
                <a:spcPts val="1600"/>
              </a:spcBef>
              <a:spcAft>
                <a:spcPts val="0"/>
              </a:spcAft>
              <a:buNone/>
            </a:pPr>
            <a:r>
              <a:rPr lang="en"/>
              <a:t>Critics argue that criminals are not likely to mend their behavior because of shame.  </a:t>
            </a:r>
            <a:endParaRPr/>
          </a:p>
          <a:p>
            <a:pPr indent="0" lvl="0" marL="0" algn="just">
              <a:spcBef>
                <a:spcPts val="1600"/>
              </a:spcBef>
              <a:spcAft>
                <a:spcPts val="1600"/>
              </a:spcAft>
              <a:buNone/>
            </a:pPr>
            <a:r>
              <a:rPr lang="en"/>
              <a:t>There are legal challenges that of kept this sort of punishment from being widely accepted.  </a:t>
            </a:r>
            <a:endParaRPr/>
          </a:p>
        </p:txBody>
      </p:sp>
      <p:sp>
        <p:nvSpPr>
          <p:cNvPr id="212" name="Shape 2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Shape 21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Forfeitures</a:t>
            </a:r>
            <a:endParaRPr/>
          </a:p>
        </p:txBody>
      </p:sp>
      <p:sp>
        <p:nvSpPr>
          <p:cNvPr id="218" name="Shape 21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Many jurisdictions have laws that allow the government to seize property and assets used in criminal enterprises.  </a:t>
            </a:r>
            <a:endParaRPr/>
          </a:p>
          <a:p>
            <a:pPr indent="0" lvl="0" marL="0" rtl="0" algn="just">
              <a:spcBef>
                <a:spcPts val="1600"/>
              </a:spcBef>
              <a:spcAft>
                <a:spcPts val="0"/>
              </a:spcAft>
              <a:buNone/>
            </a:pPr>
            <a:r>
              <a:rPr lang="en"/>
              <a:t>Such a seizure is known as </a:t>
            </a:r>
            <a:r>
              <a:rPr b="1" lang="en"/>
              <a:t>forfeiture</a:t>
            </a:r>
            <a:r>
              <a:rPr lang="en"/>
              <a:t>.  </a:t>
            </a:r>
            <a:endParaRPr/>
          </a:p>
          <a:p>
            <a:pPr indent="0" lvl="0" marL="0" rtl="0" algn="just">
              <a:spcBef>
                <a:spcPts val="1600"/>
              </a:spcBef>
              <a:spcAft>
                <a:spcPts val="0"/>
              </a:spcAft>
              <a:buNone/>
            </a:pPr>
            <a:r>
              <a:rPr lang="en"/>
              <a:t>Automobiles, airplanes, and boats used in illegal drug smuggling are all subject to seizure.  </a:t>
            </a:r>
            <a:endParaRPr/>
          </a:p>
          <a:p>
            <a:pPr indent="0" lvl="0" marL="0" algn="just">
              <a:spcBef>
                <a:spcPts val="1600"/>
              </a:spcBef>
              <a:spcAft>
                <a:spcPts val="1600"/>
              </a:spcAft>
              <a:buNone/>
            </a:pPr>
            <a:r>
              <a:rPr lang="en"/>
              <a:t>The assets are often given over to law enforcement.  </a:t>
            </a:r>
            <a:endParaRPr/>
          </a:p>
        </p:txBody>
      </p:sp>
      <p:sp>
        <p:nvSpPr>
          <p:cNvPr id="219" name="Shape 2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Shape 22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FBI’s Reasoning </a:t>
            </a:r>
            <a:endParaRPr/>
          </a:p>
        </p:txBody>
      </p:sp>
      <p:sp>
        <p:nvSpPr>
          <p:cNvPr id="225" name="Shape 22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According to the FBI, </a:t>
            </a:r>
            <a:endParaRPr/>
          </a:p>
          <a:p>
            <a:pPr indent="0" lvl="0" marL="0" algn="just">
              <a:spcBef>
                <a:spcPts val="1600"/>
              </a:spcBef>
              <a:spcAft>
                <a:spcPts val="1600"/>
              </a:spcAft>
              <a:buNone/>
            </a:pPr>
            <a:r>
              <a:rPr i="1" lang="en" sz="2000">
                <a:latin typeface="Times New Roman"/>
                <a:ea typeface="Times New Roman"/>
                <a:cs typeface="Times New Roman"/>
                <a:sym typeface="Times New Roman"/>
              </a:rPr>
              <a:t>"Many criminals are motivated by greed and the acquisition of material goods.  Therefore, the ability of the government to forfeit property connected with criminal activity can be an effective law enforcement tool by reducing the incentive for illegal conduct.  Asset forfeiture takes the profit out of crime by helping to eliminate the ability of the offender to command resources necessary to continue illegal activities"</a:t>
            </a:r>
            <a:br>
              <a:rPr i="1" lang="en" sz="2000">
                <a:latin typeface="Times New Roman"/>
                <a:ea typeface="Times New Roman"/>
                <a:cs typeface="Times New Roman"/>
                <a:sym typeface="Times New Roman"/>
              </a:rPr>
            </a:br>
            <a:endParaRPr i="1" sz="2000">
              <a:latin typeface="Times New Roman"/>
              <a:ea typeface="Times New Roman"/>
              <a:cs typeface="Times New Roman"/>
              <a:sym typeface="Times New Roman"/>
            </a:endParaRPr>
          </a:p>
        </p:txBody>
      </p:sp>
      <p:sp>
        <p:nvSpPr>
          <p:cNvPr id="226" name="Shape 2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Shape 23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Appeals </a:t>
            </a:r>
            <a:endParaRPr/>
          </a:p>
        </p:txBody>
      </p:sp>
      <p:sp>
        <p:nvSpPr>
          <p:cNvPr id="232" name="Shape 23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An appeal is a claim that some procedural or legal error was made in the prior handling of the case.  </a:t>
            </a:r>
            <a:endParaRPr/>
          </a:p>
          <a:p>
            <a:pPr indent="0" lvl="0" marL="0">
              <a:spcBef>
                <a:spcPts val="1600"/>
              </a:spcBef>
              <a:spcAft>
                <a:spcPts val="0"/>
              </a:spcAft>
              <a:buNone/>
            </a:pPr>
            <a:r>
              <a:rPr lang="en"/>
              <a:t>An appeal results in one of two outcomes.  </a:t>
            </a:r>
            <a:endParaRPr/>
          </a:p>
          <a:p>
            <a:pPr indent="0" lvl="0" marL="0">
              <a:spcBef>
                <a:spcPts val="1600"/>
              </a:spcBef>
              <a:spcAft>
                <a:spcPts val="0"/>
              </a:spcAft>
              <a:buNone/>
            </a:pPr>
            <a:r>
              <a:rPr lang="en"/>
              <a:t>If the appellate court agrees with the lower court, then the appellate court </a:t>
            </a:r>
            <a:r>
              <a:rPr b="1" lang="en"/>
              <a:t>affirms</a:t>
            </a:r>
            <a:r>
              <a:rPr lang="en"/>
              <a:t> the lower court’s decision.  </a:t>
            </a:r>
            <a:endParaRPr/>
          </a:p>
          <a:p>
            <a:pPr indent="0" lvl="0" marL="0">
              <a:spcBef>
                <a:spcPts val="1600"/>
              </a:spcBef>
              <a:spcAft>
                <a:spcPts val="1600"/>
              </a:spcAft>
              <a:buNone/>
            </a:pPr>
            <a:r>
              <a:rPr lang="en"/>
              <a:t>In such cases the appeals court is said to uphold the decision of the lower court.</a:t>
            </a:r>
            <a:endParaRPr/>
          </a:p>
        </p:txBody>
      </p:sp>
      <p:sp>
        <p:nvSpPr>
          <p:cNvPr id="233" name="Shape 2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Shape 23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Overturning Lower Court Decisions </a:t>
            </a:r>
            <a:endParaRPr/>
          </a:p>
        </p:txBody>
      </p:sp>
      <p:sp>
        <p:nvSpPr>
          <p:cNvPr id="239" name="Shape 23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If the appellate court agrees with the plaintiff that an error occurred, then the appellate court will </a:t>
            </a:r>
            <a:r>
              <a:rPr b="1" lang="en"/>
              <a:t>overturn</a:t>
            </a:r>
            <a:r>
              <a:rPr lang="en"/>
              <a:t> the conviction.  </a:t>
            </a:r>
            <a:endParaRPr/>
          </a:p>
          <a:p>
            <a:pPr indent="0" lvl="0" marL="0" algn="just">
              <a:spcBef>
                <a:spcPts val="1600"/>
              </a:spcBef>
              <a:spcAft>
                <a:spcPts val="0"/>
              </a:spcAft>
              <a:buNone/>
            </a:pPr>
            <a:r>
              <a:rPr lang="en"/>
              <a:t>This happens only when the error is determined to be substantial.  </a:t>
            </a:r>
            <a:endParaRPr/>
          </a:p>
          <a:p>
            <a:pPr indent="0" lvl="0" marL="0" algn="just">
              <a:spcBef>
                <a:spcPts val="1600"/>
              </a:spcBef>
              <a:spcAft>
                <a:spcPts val="1600"/>
              </a:spcAft>
              <a:buNone/>
            </a:pPr>
            <a:r>
              <a:rPr lang="en"/>
              <a:t>Trivial or insignificant errors will result in the appellate court affirming the decision of the lower court.</a:t>
            </a:r>
            <a:endParaRPr/>
          </a:p>
        </p:txBody>
      </p:sp>
      <p:sp>
        <p:nvSpPr>
          <p:cNvPr id="240" name="Shape 2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Shape 24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“Get Out of Jail Free Card?”</a:t>
            </a:r>
            <a:endParaRPr/>
          </a:p>
        </p:txBody>
      </p:sp>
      <p:sp>
        <p:nvSpPr>
          <p:cNvPr id="246" name="Shape 24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Winning an appeal is rarely a “get out of jail free” card for the defendant.  </a:t>
            </a:r>
            <a:endParaRPr/>
          </a:p>
          <a:p>
            <a:pPr indent="0" lvl="0" marL="0" algn="just">
              <a:spcBef>
                <a:spcPts val="1600"/>
              </a:spcBef>
              <a:spcAft>
                <a:spcPts val="0"/>
              </a:spcAft>
              <a:buNone/>
            </a:pPr>
            <a:r>
              <a:rPr lang="en"/>
              <a:t>Most often, the case is </a:t>
            </a:r>
            <a:r>
              <a:rPr b="1" lang="en"/>
              <a:t>remanded</a:t>
            </a:r>
            <a:r>
              <a:rPr lang="en"/>
              <a:t> to the lower court for rehearing.  </a:t>
            </a:r>
            <a:endParaRPr/>
          </a:p>
          <a:p>
            <a:pPr indent="0" lvl="0" marL="0" algn="just">
              <a:spcBef>
                <a:spcPts val="1600"/>
              </a:spcBef>
              <a:spcAft>
                <a:spcPts val="0"/>
              </a:spcAft>
              <a:buNone/>
            </a:pPr>
            <a:r>
              <a:rPr lang="en"/>
              <a:t>The decision to retry the case ultimately rests with the prosecutor.  </a:t>
            </a:r>
            <a:endParaRPr/>
          </a:p>
          <a:p>
            <a:pPr indent="0" lvl="0" marL="0" algn="just">
              <a:spcBef>
                <a:spcPts val="1600"/>
              </a:spcBef>
              <a:spcAft>
                <a:spcPts val="1600"/>
              </a:spcAft>
              <a:buNone/>
            </a:pPr>
            <a:r>
              <a:rPr lang="en"/>
              <a:t>If the decision of the appellate court requires the exclusion of important evidence, the prosecutor may decide that a conviction is not possible.       </a:t>
            </a:r>
            <a:endParaRPr/>
          </a:p>
        </p:txBody>
      </p:sp>
      <p:sp>
        <p:nvSpPr>
          <p:cNvPr id="247" name="Shape 2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Shape 25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Sentencing Statutes and Guidelines</a:t>
            </a:r>
            <a:endParaRPr/>
          </a:p>
        </p:txBody>
      </p:sp>
      <p:sp>
        <p:nvSpPr>
          <p:cNvPr id="253" name="Shape 253"/>
          <p:cNvSpPr txBox="1"/>
          <p:nvPr>
            <p:ph idx="1" type="body"/>
          </p:nvPr>
        </p:nvSpPr>
        <p:spPr>
          <a:xfrm>
            <a:off x="387900" y="1347875"/>
            <a:ext cx="8368200" cy="33153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In the United States, most jurisdictions hold that criminal sentencing is entirely a matter of statute.  </a:t>
            </a:r>
            <a:endParaRPr/>
          </a:p>
          <a:p>
            <a:pPr indent="0" lvl="0" marL="0" algn="just">
              <a:spcBef>
                <a:spcPts val="1600"/>
              </a:spcBef>
              <a:spcAft>
                <a:spcPts val="0"/>
              </a:spcAft>
              <a:buNone/>
            </a:pPr>
            <a:r>
              <a:rPr lang="en"/>
              <a:t>That is, legislative bodies determine the punishments that are associated with particular crimes.  </a:t>
            </a:r>
            <a:endParaRPr/>
          </a:p>
          <a:p>
            <a:pPr indent="0" lvl="0" marL="0" algn="just">
              <a:spcBef>
                <a:spcPts val="1600"/>
              </a:spcBef>
              <a:spcAft>
                <a:spcPts val="0"/>
              </a:spcAft>
              <a:buNone/>
            </a:pPr>
            <a:r>
              <a:rPr lang="en"/>
              <a:t>These legislative assemblies establish such sentencing schemes by passing sentencing statutes or establishing sentencing guidelines.  </a:t>
            </a:r>
            <a:endParaRPr/>
          </a:p>
          <a:p>
            <a:pPr indent="0" lvl="0" marL="0" algn="just">
              <a:spcBef>
                <a:spcPts val="1600"/>
              </a:spcBef>
              <a:spcAft>
                <a:spcPts val="1600"/>
              </a:spcAft>
              <a:buNone/>
            </a:pPr>
            <a:r>
              <a:rPr lang="en"/>
              <a:t>These sentences can be of different types that have a profound effect on both the administration of criminal justice and the life of the convicted offender.     </a:t>
            </a:r>
            <a:endParaRPr/>
          </a:p>
        </p:txBody>
      </p:sp>
      <p:sp>
        <p:nvSpPr>
          <p:cNvPr id="254" name="Shape 25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8" name="Shape 258"/>
        <p:cNvGrpSpPr/>
        <p:nvPr/>
      </p:nvGrpSpPr>
      <p:grpSpPr>
        <a:xfrm>
          <a:off x="0" y="0"/>
          <a:ext cx="0" cy="0"/>
          <a:chOff x="0" y="0"/>
          <a:chExt cx="0" cy="0"/>
        </a:xfrm>
      </p:grpSpPr>
      <p:sp>
        <p:nvSpPr>
          <p:cNvPr id="259" name="Shape 25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Indeterminate Sentencing</a:t>
            </a:r>
            <a:endParaRPr/>
          </a:p>
        </p:txBody>
      </p:sp>
      <p:sp>
        <p:nvSpPr>
          <p:cNvPr id="260" name="Shape 26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b="1" lang="en"/>
              <a:t>Indeterminate sentencing</a:t>
            </a:r>
            <a:r>
              <a:rPr lang="en"/>
              <a:t> is a type of criminal sentencing where the convict is not given a sentence of a certain period in prison.  </a:t>
            </a:r>
            <a:endParaRPr/>
          </a:p>
          <a:p>
            <a:pPr indent="0" lvl="0" marL="0" algn="just">
              <a:spcBef>
                <a:spcPts val="1600"/>
              </a:spcBef>
              <a:spcAft>
                <a:spcPts val="0"/>
              </a:spcAft>
              <a:buNone/>
            </a:pPr>
            <a:r>
              <a:rPr lang="en"/>
              <a:t>Rather, the amount of time served is based on the offender's conduct while incarcerated.  </a:t>
            </a:r>
            <a:endParaRPr/>
          </a:p>
          <a:p>
            <a:pPr indent="0" lvl="0" marL="0" algn="just">
              <a:spcBef>
                <a:spcPts val="1600"/>
              </a:spcBef>
              <a:spcAft>
                <a:spcPts val="1600"/>
              </a:spcAft>
              <a:buNone/>
            </a:pPr>
            <a:r>
              <a:rPr lang="en"/>
              <a:t>Most often, a broad range is specified during sentencing, and then a parole board will decide when the offender has earned release.   </a:t>
            </a:r>
            <a:endParaRPr/>
          </a:p>
        </p:txBody>
      </p:sp>
      <p:sp>
        <p:nvSpPr>
          <p:cNvPr id="261" name="Shape 26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Judicial Discretion </a:t>
            </a:r>
            <a:endParaRPr/>
          </a:p>
        </p:txBody>
      </p:sp>
      <p:sp>
        <p:nvSpPr>
          <p:cNvPr id="78" name="Shape 7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This is because state legislatures often set the minimum and maximum punishments for particular crimes in criminal statutes.  </a:t>
            </a:r>
            <a:endParaRPr/>
          </a:p>
          <a:p>
            <a:pPr indent="0" lvl="0" marL="0" algn="just">
              <a:spcBef>
                <a:spcPts val="1600"/>
              </a:spcBef>
              <a:spcAft>
                <a:spcPts val="1600"/>
              </a:spcAft>
              <a:buNone/>
            </a:pPr>
            <a:r>
              <a:rPr lang="en"/>
              <a:t>The law also specifies alternatives to incarceration that a judge may use to tailor a sentence to an individual offender. </a:t>
            </a:r>
            <a:br>
              <a:rPr lang="en"/>
            </a:br>
            <a:endParaRPr/>
          </a:p>
        </p:txBody>
      </p:sp>
      <p:sp>
        <p:nvSpPr>
          <p:cNvPr id="79" name="Shape 7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5" name="Shape 265"/>
        <p:cNvGrpSpPr/>
        <p:nvPr/>
      </p:nvGrpSpPr>
      <p:grpSpPr>
        <a:xfrm>
          <a:off x="0" y="0"/>
          <a:ext cx="0" cy="0"/>
          <a:chOff x="0" y="0"/>
          <a:chExt cx="0" cy="0"/>
        </a:xfrm>
      </p:grpSpPr>
      <p:sp>
        <p:nvSpPr>
          <p:cNvPr id="266" name="Shape 26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Determinate Sentences</a:t>
            </a:r>
            <a:endParaRPr/>
          </a:p>
        </p:txBody>
      </p:sp>
      <p:sp>
        <p:nvSpPr>
          <p:cNvPr id="267" name="Shape 26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 </a:t>
            </a:r>
            <a:r>
              <a:rPr b="1" lang="en"/>
              <a:t>determinate sentence</a:t>
            </a:r>
            <a:r>
              <a:rPr lang="en"/>
              <a:t> is of a fixed length, and is generally not subject to review by a parole board.  </a:t>
            </a:r>
            <a:endParaRPr/>
          </a:p>
          <a:p>
            <a:pPr indent="0" lvl="0" marL="0" algn="just">
              <a:spcBef>
                <a:spcPts val="1600"/>
              </a:spcBef>
              <a:spcAft>
                <a:spcPts val="1600"/>
              </a:spcAft>
              <a:buNone/>
            </a:pPr>
            <a:r>
              <a:rPr lang="en"/>
              <a:t>Convicts must serve all of the time sentenced, minus any good time earned while incarcerated. </a:t>
            </a:r>
            <a:endParaRPr/>
          </a:p>
        </p:txBody>
      </p:sp>
      <p:sp>
        <p:nvSpPr>
          <p:cNvPr id="268" name="Shape 26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Shape 27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Mandatory Sentences </a:t>
            </a:r>
            <a:endParaRPr/>
          </a:p>
        </p:txBody>
      </p:sp>
      <p:sp>
        <p:nvSpPr>
          <p:cNvPr id="274" name="Shape 27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b="1" lang="en"/>
              <a:t>Mandatory sentences</a:t>
            </a:r>
            <a:r>
              <a:rPr lang="en"/>
              <a:t> are a type of sentence where the absolute minimum sentence is established by a legislative body.  </a:t>
            </a:r>
            <a:endParaRPr/>
          </a:p>
          <a:p>
            <a:pPr indent="0" lvl="0" marL="0" algn="just">
              <a:spcBef>
                <a:spcPts val="1600"/>
              </a:spcBef>
              <a:spcAft>
                <a:spcPts val="0"/>
              </a:spcAft>
              <a:buNone/>
            </a:pPr>
            <a:r>
              <a:rPr lang="en"/>
              <a:t>This effectively limits judicial discretion in such cases.  </a:t>
            </a:r>
            <a:endParaRPr/>
          </a:p>
          <a:p>
            <a:pPr indent="0" lvl="0" marL="0" algn="just">
              <a:spcBef>
                <a:spcPts val="1600"/>
              </a:spcBef>
              <a:spcAft>
                <a:spcPts val="0"/>
              </a:spcAft>
              <a:buNone/>
            </a:pPr>
            <a:r>
              <a:rPr lang="en"/>
              <a:t>Mandatory sentences are often included in habitual offender laws, such as repeat drug offenders.  </a:t>
            </a:r>
            <a:endParaRPr/>
          </a:p>
          <a:p>
            <a:pPr indent="0" lvl="0" marL="0" algn="just">
              <a:spcBef>
                <a:spcPts val="1600"/>
              </a:spcBef>
              <a:spcAft>
                <a:spcPts val="1600"/>
              </a:spcAft>
              <a:buNone/>
            </a:pPr>
            <a:r>
              <a:rPr lang="en"/>
              <a:t>Under federal law, prosecutors have the powerful plea bargaining tool of agreeing not to file under the prior felony statute.</a:t>
            </a:r>
            <a:endParaRPr/>
          </a:p>
        </p:txBody>
      </p:sp>
      <p:sp>
        <p:nvSpPr>
          <p:cNvPr id="275" name="Shape 27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9" name="Shape 279"/>
        <p:cNvGrpSpPr/>
        <p:nvPr/>
      </p:nvGrpSpPr>
      <p:grpSpPr>
        <a:xfrm>
          <a:off x="0" y="0"/>
          <a:ext cx="0" cy="0"/>
          <a:chOff x="0" y="0"/>
          <a:chExt cx="0" cy="0"/>
        </a:xfrm>
      </p:grpSpPr>
      <p:sp>
        <p:nvSpPr>
          <p:cNvPr id="280" name="Shape 28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Sentencing Guidelines</a:t>
            </a:r>
            <a:endParaRPr/>
          </a:p>
        </p:txBody>
      </p:sp>
      <p:sp>
        <p:nvSpPr>
          <p:cNvPr id="281" name="Shape 28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a:t>
            </a:r>
            <a:r>
              <a:rPr b="1" lang="en"/>
              <a:t>Sentencing Reform Act of 1984</a:t>
            </a:r>
            <a:r>
              <a:rPr lang="en"/>
              <a:t> was passed in response to congressional concern about fairness in federal sentencing practices.  </a:t>
            </a:r>
            <a:endParaRPr/>
          </a:p>
          <a:p>
            <a:pPr indent="0" lvl="0" marL="0">
              <a:spcBef>
                <a:spcPts val="1600"/>
              </a:spcBef>
              <a:spcAft>
                <a:spcPts val="0"/>
              </a:spcAft>
              <a:buNone/>
            </a:pPr>
            <a:r>
              <a:rPr lang="en"/>
              <a:t>The Act completely changed the way courts sentenced federal offenders.  </a:t>
            </a:r>
            <a:endParaRPr/>
          </a:p>
          <a:p>
            <a:pPr indent="0" lvl="0" marL="0">
              <a:spcBef>
                <a:spcPts val="1600"/>
              </a:spcBef>
              <a:spcAft>
                <a:spcPts val="1600"/>
              </a:spcAft>
              <a:buNone/>
            </a:pPr>
            <a:r>
              <a:rPr lang="en"/>
              <a:t>The Act created a new federal agency, the </a:t>
            </a:r>
            <a:r>
              <a:rPr b="1" lang="en"/>
              <a:t>U.S. Sentencing Commission</a:t>
            </a:r>
            <a:r>
              <a:rPr lang="en"/>
              <a:t>, to set sentencing guidelines for every federal offense.  </a:t>
            </a:r>
            <a:endParaRPr/>
          </a:p>
        </p:txBody>
      </p:sp>
      <p:sp>
        <p:nvSpPr>
          <p:cNvPr id="282" name="Shape 28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6" name="Shape 286"/>
        <p:cNvGrpSpPr/>
        <p:nvPr/>
      </p:nvGrpSpPr>
      <p:grpSpPr>
        <a:xfrm>
          <a:off x="0" y="0"/>
          <a:ext cx="0" cy="0"/>
          <a:chOff x="0" y="0"/>
          <a:chExt cx="0" cy="0"/>
        </a:xfrm>
      </p:grpSpPr>
      <p:sp>
        <p:nvSpPr>
          <p:cNvPr id="287" name="Shape 28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State Guidelines </a:t>
            </a:r>
            <a:endParaRPr/>
          </a:p>
        </p:txBody>
      </p:sp>
      <p:sp>
        <p:nvSpPr>
          <p:cNvPr id="288" name="Shape 28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When the Federal Courts began using sentencing guidelines, about half of the states adopted the practice.  </a:t>
            </a:r>
            <a:endParaRPr/>
          </a:p>
          <a:p>
            <a:pPr indent="0" lvl="0" marL="0" algn="just">
              <a:spcBef>
                <a:spcPts val="1600"/>
              </a:spcBef>
              <a:spcAft>
                <a:spcPts val="0"/>
              </a:spcAft>
              <a:buNone/>
            </a:pPr>
            <a:r>
              <a:rPr lang="en"/>
              <a:t>Sentencing guidelines indicate to the sentencing judge a narrow range of expected punishments for specific offenses.  </a:t>
            </a:r>
            <a:endParaRPr/>
          </a:p>
          <a:p>
            <a:pPr indent="0" lvl="0" marL="0" algn="just">
              <a:spcBef>
                <a:spcPts val="1600"/>
              </a:spcBef>
              <a:spcAft>
                <a:spcPts val="1600"/>
              </a:spcAft>
              <a:buNone/>
            </a:pPr>
            <a:r>
              <a:rPr lang="en"/>
              <a:t>The purpose of these guidelines is to limit judicial discretion in sentencing.  </a:t>
            </a:r>
            <a:endParaRPr/>
          </a:p>
        </p:txBody>
      </p:sp>
      <p:sp>
        <p:nvSpPr>
          <p:cNvPr id="289" name="Shape 28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3" name="Shape 293"/>
        <p:cNvGrpSpPr/>
        <p:nvPr/>
      </p:nvGrpSpPr>
      <p:grpSpPr>
        <a:xfrm>
          <a:off x="0" y="0"/>
          <a:ext cx="0" cy="0"/>
          <a:chOff x="0" y="0"/>
          <a:chExt cx="0" cy="0"/>
        </a:xfrm>
      </p:grpSpPr>
      <p:sp>
        <p:nvSpPr>
          <p:cNvPr id="294" name="Shape 29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t/>
            </a:r>
            <a:endParaRPr/>
          </a:p>
        </p:txBody>
      </p:sp>
      <p:sp>
        <p:nvSpPr>
          <p:cNvPr id="295" name="Shape 29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t/>
            </a:r>
            <a:endParaRPr/>
          </a:p>
        </p:txBody>
      </p:sp>
      <p:sp>
        <p:nvSpPr>
          <p:cNvPr id="296" name="Shape 29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Presentence Investigation </a:t>
            </a:r>
            <a:endParaRPr/>
          </a:p>
        </p:txBody>
      </p:sp>
      <p:sp>
        <p:nvSpPr>
          <p:cNvPr id="85" name="Shape 8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Many jurisdictions require that a presentence investigation take place before a sentence is handed down.  </a:t>
            </a:r>
            <a:endParaRPr/>
          </a:p>
          <a:p>
            <a:pPr indent="0" lvl="0" marL="0" algn="just">
              <a:spcBef>
                <a:spcPts val="1600"/>
              </a:spcBef>
              <a:spcAft>
                <a:spcPts val="0"/>
              </a:spcAft>
              <a:buNone/>
            </a:pPr>
            <a:r>
              <a:rPr lang="en"/>
              <a:t>Most of the time, the presentence investigation is conducted by a probation officer, and results in a </a:t>
            </a:r>
            <a:r>
              <a:rPr b="1" lang="en"/>
              <a:t>presentence investigation report</a:t>
            </a:r>
            <a:r>
              <a:rPr lang="en"/>
              <a:t>.  </a:t>
            </a:r>
            <a:endParaRPr/>
          </a:p>
          <a:p>
            <a:pPr indent="0" lvl="0" marL="0" algn="just">
              <a:spcBef>
                <a:spcPts val="1600"/>
              </a:spcBef>
              <a:spcAft>
                <a:spcPts val="0"/>
              </a:spcAft>
              <a:buNone/>
            </a:pPr>
            <a:r>
              <a:rPr lang="en"/>
              <a:t>This document describes the convict’s education, employment record, criminal history, present offense, prospects for rehabilitation, and any personal issues, such as addiction, that may impact the court’s decision.  </a:t>
            </a:r>
            <a:endParaRPr/>
          </a:p>
          <a:p>
            <a:pPr indent="0" lvl="0" marL="0">
              <a:spcBef>
                <a:spcPts val="1600"/>
              </a:spcBef>
              <a:spcAft>
                <a:spcPts val="1600"/>
              </a:spcAft>
              <a:buNone/>
            </a:pPr>
            <a:r>
              <a:t/>
            </a:r>
            <a:endParaRPr/>
          </a:p>
        </p:txBody>
      </p:sp>
      <p:sp>
        <p:nvSpPr>
          <p:cNvPr id="86" name="Shape 8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Victim Impact Statements</a:t>
            </a:r>
            <a:endParaRPr/>
          </a:p>
        </p:txBody>
      </p:sp>
      <p:sp>
        <p:nvSpPr>
          <p:cNvPr id="92" name="Shape 9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Many states now consider the impact that a crime had on the victim when determining an appropriate sentence.  </a:t>
            </a:r>
            <a:endParaRPr/>
          </a:p>
          <a:p>
            <a:pPr indent="0" lvl="0" marL="0" algn="just">
              <a:spcBef>
                <a:spcPts val="1600"/>
              </a:spcBef>
              <a:spcAft>
                <a:spcPts val="0"/>
              </a:spcAft>
              <a:buNone/>
            </a:pPr>
            <a:r>
              <a:rPr lang="en"/>
              <a:t>A few states even allow the victims to appear in court and testify.  </a:t>
            </a:r>
            <a:endParaRPr/>
          </a:p>
          <a:p>
            <a:pPr indent="0" lvl="0" marL="0" algn="just">
              <a:spcBef>
                <a:spcPts val="1600"/>
              </a:spcBef>
              <a:spcAft>
                <a:spcPts val="1600"/>
              </a:spcAft>
              <a:buNone/>
            </a:pPr>
            <a:r>
              <a:rPr b="1" lang="en"/>
              <a:t>Victim impact statements</a:t>
            </a:r>
            <a:r>
              <a:rPr lang="en"/>
              <a:t> are usually read aloud in open court during the sentencing phase of a trial.  </a:t>
            </a:r>
            <a:endParaRPr/>
          </a:p>
        </p:txBody>
      </p:sp>
      <p:sp>
        <p:nvSpPr>
          <p:cNvPr id="93" name="Shape 9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Victim Statements &amp; the Constitution</a:t>
            </a:r>
            <a:endParaRPr/>
          </a:p>
        </p:txBody>
      </p:sp>
      <p:sp>
        <p:nvSpPr>
          <p:cNvPr id="99" name="Shape 9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1600"/>
              </a:spcAft>
              <a:buNone/>
            </a:pPr>
            <a:r>
              <a:rPr lang="en"/>
              <a:t>Criminal defendants have challenged the constitutionality of this process on the grounds that it violates the </a:t>
            </a:r>
            <a:r>
              <a:rPr b="1" lang="en"/>
              <a:t>Proportionality Doctrine</a:t>
            </a:r>
            <a:r>
              <a:rPr lang="en"/>
              <a:t> requirement of the Eighth Amendment, but the Supreme Court has rejected this argument and found the admission of victim statements constitutional.   </a:t>
            </a:r>
            <a:br>
              <a:rPr lang="en"/>
            </a:br>
            <a:endParaRPr/>
          </a:p>
        </p:txBody>
      </p:sp>
      <p:sp>
        <p:nvSpPr>
          <p:cNvPr id="100" name="Shape 10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Sentencing Hearings</a:t>
            </a:r>
            <a:endParaRPr/>
          </a:p>
        </p:txBody>
      </p:sp>
      <p:sp>
        <p:nvSpPr>
          <p:cNvPr id="106" name="Shape 106"/>
          <p:cNvSpPr txBox="1"/>
          <p:nvPr>
            <p:ph idx="1" type="body"/>
          </p:nvPr>
        </p:nvSpPr>
        <p:spPr>
          <a:xfrm>
            <a:off x="387900" y="1319100"/>
            <a:ext cx="8368200" cy="32496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Many jurisdictions pass final sentences in a phase of the trial process known as a </a:t>
            </a:r>
            <a:r>
              <a:rPr b="1" lang="en"/>
              <a:t>sentencing hearing</a:t>
            </a:r>
            <a:r>
              <a:rPr lang="en"/>
              <a:t>.  </a:t>
            </a:r>
            <a:endParaRPr/>
          </a:p>
          <a:p>
            <a:pPr indent="0" lvl="0" marL="0" algn="just">
              <a:spcBef>
                <a:spcPts val="1600"/>
              </a:spcBef>
              <a:spcAft>
                <a:spcPts val="0"/>
              </a:spcAft>
              <a:buNone/>
            </a:pPr>
            <a:r>
              <a:rPr lang="en"/>
              <a:t>The prosecutor will recommend a sentence in the name of the people, or defend the recommended sentence in the presentence investigation report, depending on the jurisdiction.  </a:t>
            </a:r>
            <a:endParaRPr/>
          </a:p>
          <a:p>
            <a:pPr indent="0" lvl="0" marL="0" algn="just">
              <a:spcBef>
                <a:spcPts val="1600"/>
              </a:spcBef>
              <a:spcAft>
                <a:spcPts val="0"/>
              </a:spcAft>
              <a:buNone/>
            </a:pPr>
            <a:r>
              <a:rPr lang="en"/>
              <a:t>Defendants retain the right to counsel during this phase of the process.  </a:t>
            </a:r>
            <a:endParaRPr/>
          </a:p>
          <a:p>
            <a:pPr indent="0" lvl="0" marL="0" algn="just">
              <a:spcBef>
                <a:spcPts val="1600"/>
              </a:spcBef>
              <a:spcAft>
                <a:spcPts val="1600"/>
              </a:spcAft>
              <a:buNone/>
            </a:pPr>
            <a:r>
              <a:rPr lang="en"/>
              <a:t>Defendants also have the right to make a statement to the judge before the sentence is handed down.   </a:t>
            </a:r>
            <a:endParaRPr/>
          </a:p>
        </p:txBody>
      </p:sp>
      <p:sp>
        <p:nvSpPr>
          <p:cNvPr id="107" name="Shape 10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Influences on Sentencing Decisions</a:t>
            </a:r>
            <a:endParaRPr/>
          </a:p>
        </p:txBody>
      </p:sp>
      <p:sp>
        <p:nvSpPr>
          <p:cNvPr id="113" name="Shape 11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severity of a sentence usually hinges on two major factors:  </a:t>
            </a:r>
            <a:endParaRPr/>
          </a:p>
          <a:p>
            <a:pPr indent="-342900" lvl="0" marL="457200">
              <a:spcBef>
                <a:spcPts val="1600"/>
              </a:spcBef>
              <a:spcAft>
                <a:spcPts val="0"/>
              </a:spcAft>
              <a:buSzPts val="1800"/>
              <a:buAutoNum type="arabicPeriod"/>
            </a:pPr>
            <a:r>
              <a:rPr lang="en"/>
              <a:t>The  seriousness of the offense  </a:t>
            </a:r>
            <a:endParaRPr/>
          </a:p>
          <a:p>
            <a:pPr indent="-342900" lvl="0" marL="457200">
              <a:spcBef>
                <a:spcPts val="0"/>
              </a:spcBef>
              <a:spcAft>
                <a:spcPts val="0"/>
              </a:spcAft>
              <a:buSzPts val="1800"/>
              <a:buAutoNum type="arabicPeriod"/>
            </a:pPr>
            <a:r>
              <a:rPr lang="en"/>
              <a:t>The presence of aggravating or mitigating circumstances  </a:t>
            </a:r>
            <a:endParaRPr/>
          </a:p>
          <a:p>
            <a:pPr indent="0" lvl="0" marL="0">
              <a:spcBef>
                <a:spcPts val="1600"/>
              </a:spcBef>
              <a:spcAft>
                <a:spcPts val="1600"/>
              </a:spcAft>
              <a:buNone/>
            </a:pPr>
            <a:r>
              <a:rPr lang="en"/>
              <a:t>In general, the more serious the crime, the harsher the punishment. </a:t>
            </a:r>
            <a:endParaRPr/>
          </a:p>
        </p:txBody>
      </p:sp>
      <p:sp>
        <p:nvSpPr>
          <p:cNvPr id="114" name="Shape 1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Concurrent v. Consecutive Sentences</a:t>
            </a:r>
            <a:endParaRPr/>
          </a:p>
        </p:txBody>
      </p:sp>
      <p:sp>
        <p:nvSpPr>
          <p:cNvPr id="120" name="Shape 12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It is not uncommon for a person to be indicted on multiple offenses.  </a:t>
            </a:r>
            <a:endParaRPr/>
          </a:p>
          <a:p>
            <a:pPr indent="0" lvl="0" marL="0" algn="just">
              <a:spcBef>
                <a:spcPts val="1600"/>
              </a:spcBef>
              <a:spcAft>
                <a:spcPts val="0"/>
              </a:spcAft>
              <a:buNone/>
            </a:pPr>
            <a:r>
              <a:rPr lang="en"/>
              <a:t>This can be several different offenses, or a repetition of the same offense.  </a:t>
            </a:r>
            <a:endParaRPr/>
          </a:p>
          <a:p>
            <a:pPr indent="0" lvl="0" marL="0" algn="just">
              <a:spcBef>
                <a:spcPts val="1600"/>
              </a:spcBef>
              <a:spcAft>
                <a:spcPts val="0"/>
              </a:spcAft>
              <a:buNone/>
            </a:pPr>
            <a:r>
              <a:rPr lang="en"/>
              <a:t>In many jurisdictions, the judge has the option to order the sentences to be served </a:t>
            </a:r>
            <a:r>
              <a:rPr b="1" lang="en"/>
              <a:t>concurrently</a:t>
            </a:r>
            <a:r>
              <a:rPr lang="en"/>
              <a:t> or </a:t>
            </a:r>
            <a:r>
              <a:rPr b="1" lang="en"/>
              <a:t>consecutively</a:t>
            </a:r>
            <a:r>
              <a:rPr lang="en"/>
              <a:t>.  </a:t>
            </a:r>
            <a:endParaRPr/>
          </a:p>
          <a:p>
            <a:pPr indent="0" lvl="0" marL="0" algn="just">
              <a:spcBef>
                <a:spcPts val="1600"/>
              </a:spcBef>
              <a:spcAft>
                <a:spcPts val="0"/>
              </a:spcAft>
              <a:buNone/>
            </a:pPr>
            <a:r>
              <a:rPr lang="en"/>
              <a:t>A </a:t>
            </a:r>
            <a:r>
              <a:rPr b="1" lang="en"/>
              <a:t>concurrent sentence</a:t>
            </a:r>
            <a:r>
              <a:rPr lang="en"/>
              <a:t> means that the sentences are served at the same time.  </a:t>
            </a:r>
            <a:endParaRPr/>
          </a:p>
          <a:p>
            <a:pPr indent="0" lvl="0" marL="0" algn="just">
              <a:spcBef>
                <a:spcPts val="1600"/>
              </a:spcBef>
              <a:spcAft>
                <a:spcPts val="1600"/>
              </a:spcAft>
              <a:buNone/>
            </a:pPr>
            <a:r>
              <a:rPr lang="en"/>
              <a:t>A </a:t>
            </a:r>
            <a:r>
              <a:rPr b="1" lang="en"/>
              <a:t>consecutive sentence</a:t>
            </a:r>
            <a:r>
              <a:rPr lang="en"/>
              <a:t> means that the defendant serves the sentences one after another.   </a:t>
            </a:r>
            <a:endParaRPr/>
          </a:p>
        </p:txBody>
      </p:sp>
      <p:sp>
        <p:nvSpPr>
          <p:cNvPr id="121" name="Shape 1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