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5143500" cx="9144000"/>
  <p:notesSz cx="6858000" cy="9144000"/>
  <p:embeddedFontLst>
    <p:embeddedFont>
      <p:font typeface="Economica"/>
      <p:regular r:id="rId38"/>
      <p:bold r:id="rId39"/>
      <p:italic r:id="rId40"/>
      <p:boldItalic r:id="rId41"/>
    </p:embeddedFont>
    <p:embeddedFont>
      <p:font typeface="Roboto"/>
      <p:regular r:id="rId42"/>
      <p:bold r:id="rId43"/>
      <p:italic r:id="rId44"/>
      <p:boldItalic r:id="rId45"/>
    </p:embeddedFont>
    <p:embeddedFont>
      <p:font typeface="Open Sans"/>
      <p:regular r:id="rId46"/>
      <p:bold r:id="rId47"/>
      <p:italic r:id="rId48"/>
      <p:boldItalic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Economica-italic.fntdata"/><Relationship Id="rId42" Type="http://schemas.openxmlformats.org/officeDocument/2006/relationships/font" Target="fonts/Roboto-regular.fntdata"/><Relationship Id="rId41" Type="http://schemas.openxmlformats.org/officeDocument/2006/relationships/font" Target="fonts/Economica-boldItalic.fntdata"/><Relationship Id="rId44" Type="http://schemas.openxmlformats.org/officeDocument/2006/relationships/font" Target="fonts/Roboto-italic.fntdata"/><Relationship Id="rId43" Type="http://schemas.openxmlformats.org/officeDocument/2006/relationships/font" Target="fonts/Roboto-bold.fntdata"/><Relationship Id="rId46" Type="http://schemas.openxmlformats.org/officeDocument/2006/relationships/font" Target="fonts/OpenSans-regular.fntdata"/><Relationship Id="rId45"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OpenSans-italic.fntdata"/><Relationship Id="rId47" Type="http://schemas.openxmlformats.org/officeDocument/2006/relationships/font" Target="fonts/OpenSans-bold.fntdata"/><Relationship Id="rId49" Type="http://schemas.openxmlformats.org/officeDocument/2006/relationships/font" Target="fonts/OpenSans-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font" Target="fonts/Economica-bold.fntdata"/><Relationship Id="rId38" Type="http://schemas.openxmlformats.org/officeDocument/2006/relationships/font" Target="fonts/Economica-regular.fnt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4/16/2016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Technically, both sides in the case are required to limit their comments to the facts and evidence that will be presented.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practice, lawyers will often infuse elements of argumentation and dramatic flair into their opening remarks.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Recall that the burden of proof in a criminal case is on the prosecution.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Technically, the defense does not have to prove anything to prevail.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Most defense attorneys, however, will present evidence to counter the evidence presented by the prosecution.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These rights are so fundamental to due process that the Supreme Court has applied them to the states via the Fourteenth Amendment’s due process clause.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defendant must make this decision; the state must offer a jury trial to defendants whenever a jail term is possible.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This means that there is no right to a jury trial for violations such as traffic citations.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In a perfect world, the laws would be completely just, the agents of the criminal justice system would be impartial, and sentences would always be proportional to the offense.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5.4:  The Trial</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Opening Statements</a:t>
            </a:r>
            <a:endParaRPr/>
          </a:p>
        </p:txBody>
      </p:sp>
      <p:sp>
        <p:nvSpPr>
          <p:cNvPr id="127" name="Shape 127"/>
          <p:cNvSpPr txBox="1"/>
          <p:nvPr>
            <p:ph idx="1" type="body"/>
          </p:nvPr>
        </p:nvSpPr>
        <p:spPr>
          <a:xfrm>
            <a:off x="387900" y="15097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criminal trial begins with both sides making statements to the jury.  </a:t>
            </a:r>
            <a:endParaRPr/>
          </a:p>
          <a:p>
            <a:pPr indent="0" lvl="0" marL="0" algn="just">
              <a:spcBef>
                <a:spcPts val="1600"/>
              </a:spcBef>
              <a:spcAft>
                <a:spcPts val="0"/>
              </a:spcAft>
              <a:buNone/>
            </a:pPr>
            <a:r>
              <a:rPr lang="en"/>
              <a:t>Generally, each side will make statements about what they intend to prove.  </a:t>
            </a:r>
            <a:endParaRPr/>
          </a:p>
          <a:p>
            <a:pPr indent="0" lvl="0" marL="0" algn="just">
              <a:spcBef>
                <a:spcPts val="1600"/>
              </a:spcBef>
              <a:spcAft>
                <a:spcPts val="0"/>
              </a:spcAft>
              <a:buNone/>
            </a:pPr>
            <a:r>
              <a:rPr lang="en"/>
              <a:t>As a matter of legal custom, the prosecution goes first because it has the burden of proof.  </a:t>
            </a:r>
            <a:endParaRPr/>
          </a:p>
          <a:p>
            <a:pPr indent="0" lvl="0" marL="0" algn="just">
              <a:spcBef>
                <a:spcPts val="1600"/>
              </a:spcBef>
              <a:spcAft>
                <a:spcPts val="0"/>
              </a:spcAft>
              <a:buNone/>
            </a:pPr>
            <a:r>
              <a:rPr lang="en"/>
              <a:t>The opening statements are not supposed to be argumentative in nature.  </a:t>
            </a:r>
            <a:endParaRPr/>
          </a:p>
          <a:p>
            <a:pPr indent="0" lvl="0" marL="0" algn="just">
              <a:spcBef>
                <a:spcPts val="1600"/>
              </a:spcBef>
              <a:spcAft>
                <a:spcPts val="1600"/>
              </a:spcAft>
              <a:buNone/>
            </a:pPr>
            <a:r>
              <a:rPr lang="en"/>
              <a:t>The idea of the opening statements is to provide a "road map" of the case to the jury.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6797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Evidence</a:t>
            </a:r>
            <a:endParaRPr/>
          </a:p>
        </p:txBody>
      </p:sp>
      <p:sp>
        <p:nvSpPr>
          <p:cNvPr id="134" name="Shape 1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Facts asserted by both sides in a criminal trial must be supported by evidence.  </a:t>
            </a:r>
            <a:endParaRPr/>
          </a:p>
          <a:p>
            <a:pPr indent="0" lvl="0" marL="0">
              <a:spcBef>
                <a:spcPts val="1600"/>
              </a:spcBef>
              <a:spcAft>
                <a:spcPts val="0"/>
              </a:spcAft>
              <a:buNone/>
            </a:pPr>
            <a:r>
              <a:rPr lang="en"/>
              <a:t>There are several types of evidence:  </a:t>
            </a:r>
            <a:endParaRPr/>
          </a:p>
          <a:p>
            <a:pPr indent="-342900" lvl="0" marL="457200">
              <a:spcBef>
                <a:spcPts val="1600"/>
              </a:spcBef>
              <a:spcAft>
                <a:spcPts val="0"/>
              </a:spcAft>
              <a:buSzPts val="1800"/>
              <a:buAutoNum type="arabicPeriod"/>
            </a:pPr>
            <a:r>
              <a:rPr b="1" lang="en"/>
              <a:t>Testimonial evidence</a:t>
            </a:r>
            <a:r>
              <a:rPr lang="en"/>
              <a:t> consists of statements made by anyone with knowledge of an event.  </a:t>
            </a:r>
            <a:endParaRPr/>
          </a:p>
          <a:p>
            <a:pPr indent="-342900" lvl="0" marL="457200">
              <a:spcBef>
                <a:spcPts val="0"/>
              </a:spcBef>
              <a:spcAft>
                <a:spcPts val="0"/>
              </a:spcAft>
              <a:buSzPts val="1800"/>
              <a:buAutoNum type="arabicPeriod"/>
            </a:pPr>
            <a:r>
              <a:rPr b="1" lang="en"/>
              <a:t>Direct evidence</a:t>
            </a:r>
            <a:r>
              <a:rPr lang="en"/>
              <a:t> is evidence that tends to prove directly a fact in question.  </a:t>
            </a:r>
            <a:endParaRPr/>
          </a:p>
          <a:p>
            <a:pPr indent="-342900" lvl="0" marL="457200">
              <a:spcBef>
                <a:spcPts val="0"/>
              </a:spcBef>
              <a:spcAft>
                <a:spcPts val="0"/>
              </a:spcAft>
              <a:buSzPts val="1800"/>
              <a:buAutoNum type="arabicPeriod"/>
            </a:pPr>
            <a:r>
              <a:rPr b="1" lang="en"/>
              <a:t>Circumstantial evidence</a:t>
            </a:r>
            <a:r>
              <a:rPr lang="en"/>
              <a:t> is evidence that creates an inference that a fact exists.  </a:t>
            </a:r>
            <a:endParaRPr/>
          </a:p>
          <a:p>
            <a:pPr indent="0" lvl="0" marL="0">
              <a:spcBef>
                <a:spcPts val="1600"/>
              </a:spcBef>
              <a:spcAft>
                <a:spcPts val="1600"/>
              </a:spcAft>
              <a:buNone/>
            </a:pPr>
            <a:r>
              <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Hearsay </a:t>
            </a:r>
            <a:endParaRPr/>
          </a:p>
        </p:txBody>
      </p:sp>
      <p:sp>
        <p:nvSpPr>
          <p:cNvPr id="141" name="Shape 1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a:t>Hearsay</a:t>
            </a:r>
            <a:r>
              <a:rPr lang="en"/>
              <a:t> is not generally admissible in court, but there are many exceptions to the hearsay rule.  </a:t>
            </a:r>
            <a:endParaRPr/>
          </a:p>
          <a:p>
            <a:pPr indent="0" lvl="0" marL="0">
              <a:spcBef>
                <a:spcPts val="1600"/>
              </a:spcBef>
              <a:spcAft>
                <a:spcPts val="0"/>
              </a:spcAft>
              <a:buNone/>
            </a:pPr>
            <a:r>
              <a:rPr lang="en"/>
              <a:t>Hearsay is testimony given when the person testifying has no direct knowledge of the facts.  </a:t>
            </a:r>
            <a:endParaRPr/>
          </a:p>
          <a:p>
            <a:pPr indent="0" lvl="0" marL="0">
              <a:spcBef>
                <a:spcPts val="1600"/>
              </a:spcBef>
              <a:spcAft>
                <a:spcPts val="0"/>
              </a:spcAft>
              <a:buNone/>
            </a:pPr>
            <a:r>
              <a:rPr lang="en"/>
              <a:t>In other words, it is second-hand information.  </a:t>
            </a:r>
            <a:endParaRPr/>
          </a:p>
          <a:p>
            <a:pPr indent="0" lvl="0" marL="0">
              <a:spcBef>
                <a:spcPts val="1600"/>
              </a:spcBef>
              <a:spcAft>
                <a:spcPts val="1600"/>
              </a:spcAft>
              <a:buNone/>
            </a:pPr>
            <a:r>
              <a:rPr lang="en"/>
              <a:t>One of the most commonly referenced exceptions to the hearsay rule is the </a:t>
            </a:r>
            <a:r>
              <a:rPr i="1" lang="en"/>
              <a:t>dying declaration</a:t>
            </a:r>
            <a:r>
              <a:rPr lang="en"/>
              <a:t>.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Dying Declaration </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 </a:t>
            </a:r>
            <a:r>
              <a:rPr b="1" lang="en"/>
              <a:t>dying declaration</a:t>
            </a:r>
            <a:r>
              <a:rPr lang="en"/>
              <a:t> is a statement made by a person that believes that they are about to die.  </a:t>
            </a:r>
            <a:endParaRPr/>
          </a:p>
          <a:p>
            <a:pPr indent="0" lvl="0" marL="0">
              <a:spcBef>
                <a:spcPts val="1600"/>
              </a:spcBef>
              <a:spcAft>
                <a:spcPts val="1600"/>
              </a:spcAft>
              <a:buNone/>
            </a:pPr>
            <a:r>
              <a:rPr lang="en"/>
              <a:t>The logic of this exception is that people who are about to die have no reason to lie, and that truthfulness can be safely assumed.</a:t>
            </a:r>
            <a:br>
              <a:rPr lang="en"/>
            </a:b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Rules of Evidence</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procedural rules for the admission of evidence at trial are complex.  </a:t>
            </a:r>
            <a:endParaRPr/>
          </a:p>
          <a:p>
            <a:pPr indent="0" lvl="0" marL="0" algn="just">
              <a:spcBef>
                <a:spcPts val="1600"/>
              </a:spcBef>
              <a:spcAft>
                <a:spcPts val="0"/>
              </a:spcAft>
              <a:buNone/>
            </a:pPr>
            <a:r>
              <a:rPr lang="en"/>
              <a:t>The courts have heavily regulated what evidence can be presented and how it can be presented in a long history of decisions, as well as rules of evidence.  </a:t>
            </a:r>
            <a:endParaRPr/>
          </a:p>
          <a:p>
            <a:pPr indent="0" lvl="0" marL="0" algn="just">
              <a:spcBef>
                <a:spcPts val="1600"/>
              </a:spcBef>
              <a:spcAft>
                <a:spcPts val="1600"/>
              </a:spcAft>
              <a:buNone/>
            </a:pPr>
            <a:r>
              <a:rPr lang="en"/>
              <a:t>Federal courts abide by the </a:t>
            </a:r>
            <a:r>
              <a:rPr b="1" lang="en"/>
              <a:t>federal rules of evidence</a:t>
            </a:r>
            <a:r>
              <a:rPr lang="en"/>
              <a:t>, which are a codified version of the rules that developed over hundreds of years from the common law tradition.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Prosecution's Case</a:t>
            </a:r>
            <a:endParaRPr/>
          </a:p>
        </p:txBody>
      </p:sp>
      <p:sp>
        <p:nvSpPr>
          <p:cNvPr id="162" name="Shape 16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next phase of a trial after the prosecution and defense has presented opening statements is the presentation of the state’s evidence by the prosecutor.  </a:t>
            </a:r>
            <a:endParaRPr/>
          </a:p>
          <a:p>
            <a:pPr indent="0" lvl="0" marL="0">
              <a:spcBef>
                <a:spcPts val="1600"/>
              </a:spcBef>
              <a:spcAft>
                <a:spcPts val="0"/>
              </a:spcAft>
              <a:buNone/>
            </a:pPr>
            <a:r>
              <a:rPr lang="en"/>
              <a:t>The prosecutor will call witnesses and conduct direct examinations.  </a:t>
            </a:r>
            <a:endParaRPr/>
          </a:p>
          <a:p>
            <a:pPr indent="0" lvl="0" marL="0">
              <a:spcBef>
                <a:spcPts val="1600"/>
              </a:spcBef>
              <a:spcAft>
                <a:spcPts val="0"/>
              </a:spcAft>
              <a:buNone/>
            </a:pPr>
            <a:r>
              <a:rPr lang="en"/>
              <a:t>The defense is permitted to conduct cross-examinations of the witnesses to discredit their testimony.  </a:t>
            </a:r>
            <a:endParaRPr/>
          </a:p>
          <a:p>
            <a:pPr indent="0" lvl="0" marL="0">
              <a:spcBef>
                <a:spcPts val="1600"/>
              </a:spcBef>
              <a:spcAft>
                <a:spcPts val="1600"/>
              </a:spcAft>
              <a:buNone/>
            </a:pPr>
            <a:r>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Confrontation Clause</a:t>
            </a:r>
            <a:endParaRPr/>
          </a:p>
        </p:txBody>
      </p:sp>
      <p:sp>
        <p:nvSpPr>
          <p:cNvPr id="169" name="Shape 16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courtroom testimony is mandatory because the Sixth Amendment guarantees criminal defendants the right to face and question those who give evidence against them.  </a:t>
            </a:r>
            <a:endParaRPr/>
          </a:p>
          <a:p>
            <a:pPr indent="0" lvl="0" marL="0" algn="just">
              <a:spcBef>
                <a:spcPts val="1600"/>
              </a:spcBef>
              <a:spcAft>
                <a:spcPts val="1600"/>
              </a:spcAft>
              <a:buNone/>
            </a:pPr>
            <a:r>
              <a:rPr lang="en"/>
              <a:t>This is often known as the C</a:t>
            </a:r>
            <a:r>
              <a:rPr b="1" lang="en"/>
              <a:t>onfrontation Clause</a:t>
            </a:r>
            <a:r>
              <a:rPr lang="en"/>
              <a:t>.  </a:t>
            </a:r>
            <a:br>
              <a:rPr lang="en"/>
            </a:b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Defense's Case</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 a legal matter, there is no requirement that the defense present any evidence:  The burden of proof is on the prosecutor.  </a:t>
            </a:r>
            <a:endParaRPr/>
          </a:p>
          <a:p>
            <a:pPr indent="0" lvl="0" marL="0">
              <a:spcBef>
                <a:spcPts val="1600"/>
              </a:spcBef>
              <a:spcAft>
                <a:spcPts val="0"/>
              </a:spcAft>
              <a:buNone/>
            </a:pPr>
            <a:r>
              <a:rPr lang="en"/>
              <a:t>In other words, the defense is under no obligation to prove innocence.  </a:t>
            </a:r>
            <a:endParaRPr/>
          </a:p>
          <a:p>
            <a:pPr indent="0" lvl="0" marL="0">
              <a:spcBef>
                <a:spcPts val="1600"/>
              </a:spcBef>
              <a:spcAft>
                <a:spcPts val="0"/>
              </a:spcAft>
              <a:buNone/>
            </a:pPr>
            <a:r>
              <a:rPr lang="en"/>
              <a:t>All the defense needs to do to prevail is to show that prosecution failed to prove every element of the offense beyond a reasonable doubt.  </a:t>
            </a:r>
            <a:endParaRPr/>
          </a:p>
          <a:p>
            <a:pPr indent="0" lvl="0" marL="0">
              <a:spcBef>
                <a:spcPts val="1600"/>
              </a:spcBef>
              <a:spcAft>
                <a:spcPts val="1600"/>
              </a:spcAft>
              <a:buNone/>
            </a:pPr>
            <a:r>
              <a:rPr lang="en"/>
              <a:t>This is no easy task; the beyond the reasonable doubt standard is the highest standard of proof known to American law.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Fifth Amendment </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Because of the Fifth Amendment protection, the defendant cannot be compelled to testify.  </a:t>
            </a:r>
            <a:endParaRPr/>
          </a:p>
          <a:p>
            <a:pPr indent="0" lvl="0" marL="0" algn="just">
              <a:spcBef>
                <a:spcPts val="1600"/>
              </a:spcBef>
              <a:spcAft>
                <a:spcPts val="0"/>
              </a:spcAft>
              <a:buNone/>
            </a:pPr>
            <a:r>
              <a:rPr lang="en"/>
              <a:t>Whether or not the defendant does testify is a matter of defense strategy.  </a:t>
            </a:r>
            <a:endParaRPr/>
          </a:p>
          <a:p>
            <a:pPr indent="0" lvl="0" marL="0" algn="just">
              <a:spcBef>
                <a:spcPts val="1600"/>
              </a:spcBef>
              <a:spcAft>
                <a:spcPts val="0"/>
              </a:spcAft>
              <a:buNone/>
            </a:pPr>
            <a:r>
              <a:rPr lang="en"/>
              <a:t>If the defendant does testify, he or she must face cross-examination.</a:t>
            </a:r>
            <a:endParaRPr/>
          </a:p>
          <a:p>
            <a:pPr indent="0" lvl="0" marL="0">
              <a:spcBef>
                <a:spcPts val="1600"/>
              </a:spcBef>
              <a:spcAft>
                <a:spcPts val="1600"/>
              </a:spcAft>
              <a:buNone/>
            </a:pPr>
            <a:r>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Raising Doubts </a:t>
            </a:r>
            <a:endParaRPr/>
          </a:p>
        </p:txBody>
      </p:sp>
      <p:sp>
        <p:nvSpPr>
          <p:cNvPr id="190" name="Shape 190"/>
          <p:cNvSpPr txBox="1"/>
          <p:nvPr>
            <p:ph idx="1" type="body"/>
          </p:nvPr>
        </p:nvSpPr>
        <p:spPr>
          <a:xfrm>
            <a:off x="387900" y="1273400"/>
            <a:ext cx="8368200" cy="33897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most important job of the defense attorney then is the creation of reasonable doubt in the minds of the jurors.  </a:t>
            </a:r>
            <a:endParaRPr/>
          </a:p>
          <a:p>
            <a:pPr indent="0" lvl="0" marL="0" algn="just">
              <a:spcBef>
                <a:spcPts val="1600"/>
              </a:spcBef>
              <a:spcAft>
                <a:spcPts val="0"/>
              </a:spcAft>
              <a:buNone/>
            </a:pPr>
            <a:r>
              <a:rPr lang="en"/>
              <a:t>This can be done using several strategies.  </a:t>
            </a:r>
            <a:endParaRPr/>
          </a:p>
          <a:p>
            <a:pPr indent="0" lvl="0" marL="0" algn="just">
              <a:spcBef>
                <a:spcPts val="1600"/>
              </a:spcBef>
              <a:spcAft>
                <a:spcPts val="0"/>
              </a:spcAft>
              <a:buNone/>
            </a:pPr>
            <a:r>
              <a:rPr lang="en"/>
              <a:t>Perhaps the most obvious defense strategy is to present an </a:t>
            </a:r>
            <a:r>
              <a:rPr b="1" lang="en"/>
              <a:t>alibi</a:t>
            </a:r>
            <a:r>
              <a:rPr lang="en"/>
              <a:t>.  </a:t>
            </a:r>
            <a:endParaRPr/>
          </a:p>
          <a:p>
            <a:pPr indent="0" lvl="0" marL="0" algn="just">
              <a:spcBef>
                <a:spcPts val="1600"/>
              </a:spcBef>
              <a:spcAft>
                <a:spcPts val="0"/>
              </a:spcAft>
              <a:buNone/>
            </a:pPr>
            <a:r>
              <a:rPr lang="en"/>
              <a:t>Another common strategy is to provide a different account from the prosecution of the evidence that links the defendant to the crime.  </a:t>
            </a:r>
            <a:endParaRPr/>
          </a:p>
          <a:p>
            <a:pPr indent="0" lvl="0" marL="0" algn="just">
              <a:spcBef>
                <a:spcPts val="1600"/>
              </a:spcBef>
              <a:spcAft>
                <a:spcPts val="1600"/>
              </a:spcAft>
              <a:buNone/>
            </a:pPr>
            <a:r>
              <a:rPr lang="en"/>
              <a:t>Another tactic is to attack the credibility and competence of the prosecution’s witnesses.</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Trial Rights</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a:t>
            </a:r>
            <a:r>
              <a:rPr b="1" lang="en"/>
              <a:t>Sixth Amendment</a:t>
            </a:r>
            <a:r>
              <a:rPr lang="en"/>
              <a:t> has an enormous impact on the criminal trial process.  </a:t>
            </a:r>
            <a:endParaRPr/>
          </a:p>
          <a:p>
            <a:pPr indent="0" lvl="0" marL="0">
              <a:spcBef>
                <a:spcPts val="1600"/>
              </a:spcBef>
              <a:spcAft>
                <a:spcPts val="0"/>
              </a:spcAft>
              <a:buNone/>
            </a:pPr>
            <a:r>
              <a:rPr lang="en"/>
              <a:t>Included among the guarantees are </a:t>
            </a:r>
            <a:endParaRPr/>
          </a:p>
          <a:p>
            <a:pPr indent="-342900" lvl="0" marL="457200">
              <a:spcBef>
                <a:spcPts val="1600"/>
              </a:spcBef>
              <a:spcAft>
                <a:spcPts val="0"/>
              </a:spcAft>
              <a:buSzPts val="1800"/>
              <a:buAutoNum type="arabicPeriod"/>
            </a:pPr>
            <a:r>
              <a:rPr lang="en"/>
              <a:t>the right to a speedy trial</a:t>
            </a:r>
            <a:endParaRPr/>
          </a:p>
          <a:p>
            <a:pPr indent="-342900" lvl="0" marL="457200">
              <a:spcBef>
                <a:spcPts val="0"/>
              </a:spcBef>
              <a:spcAft>
                <a:spcPts val="0"/>
              </a:spcAft>
              <a:buSzPts val="1800"/>
              <a:buAutoNum type="arabicPeriod"/>
            </a:pPr>
            <a:r>
              <a:rPr lang="en"/>
              <a:t>the right to a public trial</a:t>
            </a:r>
            <a:endParaRPr/>
          </a:p>
          <a:p>
            <a:pPr indent="-342900" lvl="0" marL="457200">
              <a:spcBef>
                <a:spcPts val="0"/>
              </a:spcBef>
              <a:spcAft>
                <a:spcPts val="0"/>
              </a:spcAft>
              <a:buSzPts val="1800"/>
              <a:buAutoNum type="arabicPeriod"/>
            </a:pPr>
            <a:r>
              <a:rPr lang="en"/>
              <a:t>the right to a trial by jury</a:t>
            </a:r>
            <a:endParaRPr/>
          </a:p>
          <a:p>
            <a:pPr indent="-342900" lvl="0" marL="457200">
              <a:spcBef>
                <a:spcPts val="0"/>
              </a:spcBef>
              <a:spcAft>
                <a:spcPts val="0"/>
              </a:spcAft>
              <a:buSzPts val="1800"/>
              <a:buAutoNum type="arabicPeriod"/>
            </a:pPr>
            <a:r>
              <a:rPr lang="en"/>
              <a:t>the right to notice of accusations</a:t>
            </a:r>
            <a:endParaRPr/>
          </a:p>
          <a:p>
            <a:pPr indent="-342900" lvl="0" marL="457200">
              <a:spcBef>
                <a:spcPts val="0"/>
              </a:spcBef>
              <a:spcAft>
                <a:spcPts val="0"/>
              </a:spcAft>
              <a:buSzPts val="1800"/>
              <a:buAutoNum type="arabicPeriod"/>
            </a:pPr>
            <a:r>
              <a:rPr lang="en"/>
              <a:t>the right to confront witnesses against the defense</a:t>
            </a:r>
            <a:endParaRPr/>
          </a:p>
          <a:p>
            <a:pPr indent="-342900" lvl="0" marL="457200">
              <a:spcBef>
                <a:spcPts val="0"/>
              </a:spcBef>
              <a:spcAft>
                <a:spcPts val="0"/>
              </a:spcAft>
              <a:buSzPts val="1800"/>
              <a:buAutoNum type="arabicPeriod"/>
            </a:pPr>
            <a:r>
              <a:rPr lang="en"/>
              <a:t>the assistance of counsel.  </a:t>
            </a:r>
            <a:endParaRPr/>
          </a:p>
          <a:p>
            <a:pPr indent="0" lvl="0" marL="0">
              <a:spcBef>
                <a:spcPts val="1600"/>
              </a:spcBef>
              <a:spcAft>
                <a:spcPts val="1600"/>
              </a:spcAft>
              <a:buNone/>
            </a:pPr>
            <a:r>
              <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Closing Arguments </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closing arguments provide each side the opportunity to summarize the evidence presented, and clarify the opposing theories as to what happened.  </a:t>
            </a:r>
            <a:endParaRPr/>
          </a:p>
          <a:p>
            <a:pPr indent="0" lvl="0" marL="0" algn="just">
              <a:spcBef>
                <a:spcPts val="1600"/>
              </a:spcBef>
              <a:spcAft>
                <a:spcPts val="1600"/>
              </a:spcAft>
              <a:buNone/>
            </a:pPr>
            <a:r>
              <a:rPr lang="en"/>
              <a:t>The lawyers are limited to talking about the evidence that has already been presented, and cannot introduce new evidence or refer to evidence that was not presented.</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Instructions </a:t>
            </a:r>
            <a:endParaRPr/>
          </a:p>
        </p:txBody>
      </p:sp>
      <p:sp>
        <p:nvSpPr>
          <p:cNvPr id="204" name="Shape 20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Judges will usually inform the attorneys of his decisions regarding the jury instructions prior to this phase.  </a:t>
            </a:r>
            <a:endParaRPr/>
          </a:p>
          <a:p>
            <a:pPr indent="0" lvl="0" marL="0" algn="just">
              <a:spcBef>
                <a:spcPts val="1600"/>
              </a:spcBef>
              <a:spcAft>
                <a:spcPts val="1600"/>
              </a:spcAft>
              <a:buNone/>
            </a:pPr>
            <a:r>
              <a:rPr lang="en"/>
              <a:t>Knowing what the instructions will be, the attorneys can use the closing argument to relate the instructions to specific pieces of evidence.</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Closing Arguments Work </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a criminal matter, the prosecution usually will present closing arguments first.  </a:t>
            </a:r>
            <a:endParaRPr/>
          </a:p>
          <a:p>
            <a:pPr indent="0" lvl="0" marL="0" algn="just">
              <a:spcBef>
                <a:spcPts val="1600"/>
              </a:spcBef>
              <a:spcAft>
                <a:spcPts val="0"/>
              </a:spcAft>
              <a:buNone/>
            </a:pPr>
            <a:r>
              <a:rPr lang="en"/>
              <a:t>The Defense attorney will then give closing arguments for the defense, and will usually speak to the statement made by the prosecutor in the State's closing arguments.  </a:t>
            </a:r>
            <a:endParaRPr/>
          </a:p>
          <a:p>
            <a:pPr indent="0" lvl="0" marL="0" algn="just">
              <a:spcBef>
                <a:spcPts val="1600"/>
              </a:spcBef>
              <a:spcAft>
                <a:spcPts val="1600"/>
              </a:spcAft>
              <a:buNone/>
            </a:pPr>
            <a:r>
              <a:rPr lang="en"/>
              <a:t>In many jurisdictions, the prosecution is allowed a final speech before the jury, known as a rebuttal.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Instructions </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Before the jury leaves the courtroom to deliberate, the judge will give them what are known as jury instructions.  </a:t>
            </a:r>
            <a:endParaRPr/>
          </a:p>
          <a:p>
            <a:pPr indent="0" lvl="0" marL="0" algn="just">
              <a:spcBef>
                <a:spcPts val="1600"/>
              </a:spcBef>
              <a:spcAft>
                <a:spcPts val="1600"/>
              </a:spcAft>
              <a:buNone/>
            </a:pPr>
            <a:r>
              <a:rPr lang="en"/>
              <a:t>These include the elements of the offense charged, how they should apply facts to the law, and defines pertinent legal concepts such as beyond a reasonable doubt.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Charge to the Jury </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Possible verdicts are usually part of the jury instructions.  </a:t>
            </a:r>
            <a:endParaRPr/>
          </a:p>
          <a:p>
            <a:pPr indent="0" lvl="0" marL="0" algn="just">
              <a:spcBef>
                <a:spcPts val="1600"/>
              </a:spcBef>
              <a:spcAft>
                <a:spcPts val="0"/>
              </a:spcAft>
              <a:buNone/>
            </a:pPr>
            <a:r>
              <a:rPr lang="en"/>
              <a:t>The basic idea is to provide the jury with the relevant law that they should consider in their deliberations.  </a:t>
            </a:r>
            <a:endParaRPr/>
          </a:p>
          <a:p>
            <a:pPr indent="0" lvl="0" marL="0" algn="just">
              <a:spcBef>
                <a:spcPts val="1600"/>
              </a:spcBef>
              <a:spcAft>
                <a:spcPts val="0"/>
              </a:spcAft>
              <a:buNone/>
            </a:pPr>
            <a:r>
              <a:rPr lang="en"/>
              <a:t>Because the jury instructions must meet certain legal requirements and may be grounds for later appeals, judges often read the instructions to the jury verbatim.  </a:t>
            </a:r>
            <a:endParaRPr/>
          </a:p>
          <a:p>
            <a:pPr indent="0" lvl="0" marL="0" algn="just">
              <a:spcBef>
                <a:spcPts val="1600"/>
              </a:spcBef>
              <a:spcAft>
                <a:spcPts val="1600"/>
              </a:spcAft>
              <a:buNone/>
            </a:pPr>
            <a:r>
              <a:rPr lang="en"/>
              <a:t>This reading of the instructions is known as the judge's </a:t>
            </a:r>
            <a:r>
              <a:rPr b="1" lang="en"/>
              <a:t>charge to the jury</a:t>
            </a:r>
            <a:r>
              <a:rPr lang="en"/>
              <a:t>.</a:t>
            </a:r>
            <a:br>
              <a:rPr lang="en"/>
            </a:b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Deliberations</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After the jury has been charged, the jurors will retire to a jury room for deliberations.  </a:t>
            </a:r>
            <a:endParaRPr/>
          </a:p>
          <a:p>
            <a:pPr indent="0" lvl="0" marL="0" algn="just">
              <a:spcBef>
                <a:spcPts val="1600"/>
              </a:spcBef>
              <a:spcAft>
                <a:spcPts val="0"/>
              </a:spcAft>
              <a:buNone/>
            </a:pPr>
            <a:r>
              <a:rPr lang="en"/>
              <a:t>The first order of business is to elect a </a:t>
            </a:r>
            <a:r>
              <a:rPr b="1" lang="en"/>
              <a:t>foreperson</a:t>
            </a:r>
            <a:r>
              <a:rPr lang="en"/>
              <a:t>.  </a:t>
            </a:r>
            <a:endParaRPr/>
          </a:p>
          <a:p>
            <a:pPr indent="0" lvl="0" marL="0" algn="just">
              <a:spcBef>
                <a:spcPts val="1600"/>
              </a:spcBef>
              <a:spcAft>
                <a:spcPts val="0"/>
              </a:spcAft>
              <a:buNone/>
            </a:pPr>
            <a:r>
              <a:rPr lang="en"/>
              <a:t>The foreperson will preside over the jury deliberations, and deliver the jury's final verdict.  </a:t>
            </a:r>
            <a:endParaRPr/>
          </a:p>
          <a:p>
            <a:pPr indent="0" lvl="0" marL="0" algn="just">
              <a:spcBef>
                <a:spcPts val="1600"/>
              </a:spcBef>
              <a:spcAft>
                <a:spcPts val="1600"/>
              </a:spcAft>
              <a:buNone/>
            </a:pPr>
            <a:r>
              <a:rPr lang="en"/>
              <a:t>Jury deliberations are conducted in secret, and a bailiff will usually be assigned to ensure that no one communicates with the jury during deliberations.</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Avoiding Outside Influences </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jury does not reach a verdict by the end of the first day of deliberations, it may be sequestered.  </a:t>
            </a:r>
            <a:endParaRPr/>
          </a:p>
          <a:p>
            <a:pPr indent="0" lvl="0" marL="0" algn="just">
              <a:spcBef>
                <a:spcPts val="1600"/>
              </a:spcBef>
              <a:spcAft>
                <a:spcPts val="0"/>
              </a:spcAft>
              <a:buNone/>
            </a:pPr>
            <a:r>
              <a:rPr b="1" lang="en"/>
              <a:t>Sequestration</a:t>
            </a:r>
            <a:r>
              <a:rPr lang="en"/>
              <a:t> means moving the jurors to a place where they will be secluded and compelled to avoid contact with people and media that might result in the jurors obtaining information about the case.  </a:t>
            </a:r>
            <a:endParaRPr/>
          </a:p>
          <a:p>
            <a:pPr indent="0" lvl="0" marL="0" algn="just">
              <a:spcBef>
                <a:spcPts val="1600"/>
              </a:spcBef>
              <a:spcAft>
                <a:spcPts val="1600"/>
              </a:spcAft>
              <a:buNone/>
            </a:pPr>
            <a:r>
              <a:rPr lang="en"/>
              <a:t>In most cases, the jurors are simply allowed to go home for the night and instructed not to read newspapers, watch news programs, or discuss the case.</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Unanimous Decisions </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Most states require that the final verdict reached by a jury in a criminal trial be unanimous.  </a:t>
            </a:r>
            <a:endParaRPr/>
          </a:p>
          <a:p>
            <a:pPr indent="0" lvl="0" marL="0" algn="just">
              <a:spcBef>
                <a:spcPts val="1600"/>
              </a:spcBef>
              <a:spcAft>
                <a:spcPts val="0"/>
              </a:spcAft>
              <a:buNone/>
            </a:pPr>
            <a:r>
              <a:rPr lang="en"/>
              <a:t>A jury that cannot reach a unanimous verdict is known as a </a:t>
            </a:r>
            <a:r>
              <a:rPr b="1" lang="en"/>
              <a:t>hung jury</a:t>
            </a:r>
            <a:r>
              <a:rPr lang="en"/>
              <a:t>.  </a:t>
            </a:r>
            <a:endParaRPr/>
          </a:p>
          <a:p>
            <a:pPr indent="0" lvl="0" marL="0" algn="just">
              <a:spcBef>
                <a:spcPts val="1600"/>
              </a:spcBef>
              <a:spcAft>
                <a:spcPts val="0"/>
              </a:spcAft>
              <a:buNone/>
            </a:pPr>
            <a:r>
              <a:rPr lang="en"/>
              <a:t>If the jury hangs, the judge has no choice but to dismiss the case.  </a:t>
            </a:r>
            <a:endParaRPr/>
          </a:p>
          <a:p>
            <a:pPr indent="0" lvl="0" marL="0" algn="just">
              <a:spcBef>
                <a:spcPts val="1600"/>
              </a:spcBef>
              <a:spcAft>
                <a:spcPts val="1600"/>
              </a:spcAft>
              <a:buNone/>
            </a:pPr>
            <a:r>
              <a:rPr lang="en"/>
              <a:t>If the case is dismissed because of a hung jury, the prosecutor has the option to retry the case in front of a new jury.</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Double Jeopardy </a:t>
            </a:r>
            <a:endParaRPr/>
          </a:p>
        </p:txBody>
      </p:sp>
      <p:sp>
        <p:nvSpPr>
          <p:cNvPr id="253" name="Shape 25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jury finds the defendant not guilty, then the same government cannot try the person again for the same charges.  </a:t>
            </a:r>
            <a:endParaRPr/>
          </a:p>
          <a:p>
            <a:pPr indent="0" lvl="0" marL="0" algn="just">
              <a:spcBef>
                <a:spcPts val="1600"/>
              </a:spcBef>
              <a:spcAft>
                <a:spcPts val="0"/>
              </a:spcAft>
              <a:buNone/>
            </a:pPr>
            <a:r>
              <a:rPr lang="en"/>
              <a:t>This prohibition against trying a person twice for the same offense is known as </a:t>
            </a:r>
            <a:r>
              <a:rPr b="1" lang="en"/>
              <a:t>double jeopardy</a:t>
            </a:r>
            <a:r>
              <a:rPr lang="en"/>
              <a:t>.  </a:t>
            </a:r>
            <a:endParaRPr/>
          </a:p>
          <a:p>
            <a:pPr indent="0" lvl="0" marL="0" algn="just">
              <a:spcBef>
                <a:spcPts val="1600"/>
              </a:spcBef>
              <a:spcAft>
                <a:spcPts val="1600"/>
              </a:spcAft>
              <a:buNone/>
            </a:pPr>
            <a:r>
              <a:rPr lang="en"/>
              <a:t>The Fifth Amendment prohibition against double jeopardy does </a:t>
            </a:r>
            <a:r>
              <a:rPr lang="en" u="sng"/>
              <a:t>not</a:t>
            </a:r>
            <a:r>
              <a:rPr lang="en"/>
              <a:t> prohibit the person from being sued in civil court, or being charged with the offense by another government entity, such as another state or the federal government.</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Death Penalty Juries</a:t>
            </a:r>
            <a:endParaRPr/>
          </a:p>
        </p:txBody>
      </p:sp>
      <p:sp>
        <p:nvSpPr>
          <p:cNvPr id="260" name="Shape 260"/>
          <p:cNvSpPr txBox="1"/>
          <p:nvPr>
            <p:ph idx="1" type="body"/>
          </p:nvPr>
        </p:nvSpPr>
        <p:spPr>
          <a:xfrm>
            <a:off x="387900" y="1489825"/>
            <a:ext cx="8368200" cy="325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death penalty is such a serious punishment that those faced with it are given certain extra procedural safeguards.  </a:t>
            </a:r>
            <a:endParaRPr/>
          </a:p>
          <a:p>
            <a:pPr indent="0" lvl="0" marL="0">
              <a:spcBef>
                <a:spcPts val="1600"/>
              </a:spcBef>
              <a:spcAft>
                <a:spcPts val="0"/>
              </a:spcAft>
              <a:buNone/>
            </a:pPr>
            <a:r>
              <a:rPr lang="en"/>
              <a:t>In capital cases, the trial is said to be </a:t>
            </a:r>
            <a:r>
              <a:rPr b="1" lang="en"/>
              <a:t>bifurcated</a:t>
            </a:r>
            <a:r>
              <a:rPr lang="en"/>
              <a:t>, or split into two parts.  </a:t>
            </a:r>
            <a:endParaRPr/>
          </a:p>
          <a:p>
            <a:pPr indent="0" lvl="0" marL="0">
              <a:spcBef>
                <a:spcPts val="1600"/>
              </a:spcBef>
              <a:spcAft>
                <a:spcPts val="0"/>
              </a:spcAft>
              <a:buNone/>
            </a:pPr>
            <a:r>
              <a:rPr lang="en"/>
              <a:t>The first part of the trial requires the jury to determine guilt or innocence, and the second part of the trial asks jurors to determine if the person deserves to be executed for his (or very rarely her) crimes.  </a:t>
            </a:r>
            <a:endParaRPr/>
          </a:p>
          <a:p>
            <a:pPr indent="0" lvl="0" marL="0">
              <a:spcBef>
                <a:spcPts val="1600"/>
              </a:spcBef>
              <a:spcAft>
                <a:spcPts val="1600"/>
              </a:spcAft>
              <a:buNone/>
            </a:pPr>
            <a:r>
              <a:rPr lang="en"/>
              <a:t>In such bifurcated proceedings, the proceedings move to the penalty phase only after a guilty verdict has been reached.</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Trial v. Bench Trial</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with most constitutional rights, the defendant can waive the right to a jury trial and opt to have a bench trial.  </a:t>
            </a:r>
            <a:endParaRPr/>
          </a:p>
          <a:p>
            <a:pPr indent="0" lvl="0" marL="0" algn="just">
              <a:spcBef>
                <a:spcPts val="1600"/>
              </a:spcBef>
              <a:spcAft>
                <a:spcPts val="0"/>
              </a:spcAft>
              <a:buNone/>
            </a:pPr>
            <a:r>
              <a:rPr lang="en"/>
              <a:t>A bench trial is a type of trial in which the judge serves as the finder of fact and determines the innocence or guilt of the defendant.  </a:t>
            </a:r>
            <a:endParaRPr/>
          </a:p>
          <a:p>
            <a:pPr indent="0" lvl="0" marL="0" algn="just">
              <a:spcBef>
                <a:spcPts val="1600"/>
              </a:spcBef>
              <a:spcAft>
                <a:spcPts val="1600"/>
              </a:spcAft>
              <a:buNone/>
            </a:pPr>
            <a:r>
              <a:rPr lang="en"/>
              <a:t>Such a trial can be advantageous to the defense when the circumstances of the case are likely to cause hostility in a jury such that emotional reactions are likely.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Penalty Phase </a:t>
            </a:r>
            <a:endParaRPr/>
          </a:p>
        </p:txBody>
      </p:sp>
      <p:sp>
        <p:nvSpPr>
          <p:cNvPr id="267" name="Shape 267"/>
          <p:cNvSpPr txBox="1"/>
          <p:nvPr>
            <p:ph idx="1" type="body"/>
          </p:nvPr>
        </p:nvSpPr>
        <p:spPr>
          <a:xfrm>
            <a:off x="387900" y="1347825"/>
            <a:ext cx="8368200" cy="3220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During the penalty phase, the jurors hear about </a:t>
            </a:r>
            <a:r>
              <a:rPr b="1" lang="en"/>
              <a:t>aggravating circumstances</a:t>
            </a:r>
            <a:r>
              <a:rPr lang="en"/>
              <a:t> and </a:t>
            </a:r>
            <a:r>
              <a:rPr b="1" lang="en"/>
              <a:t>mitigating circumstances</a:t>
            </a:r>
            <a:r>
              <a:rPr lang="en"/>
              <a:t>.  </a:t>
            </a:r>
            <a:endParaRPr/>
          </a:p>
          <a:p>
            <a:pPr indent="-342900" lvl="0" marL="457200" algn="just">
              <a:spcBef>
                <a:spcPts val="1600"/>
              </a:spcBef>
              <a:spcAft>
                <a:spcPts val="0"/>
              </a:spcAft>
              <a:buSzPts val="1800"/>
              <a:buChar char="●"/>
            </a:pPr>
            <a:r>
              <a:rPr i="1" lang="en"/>
              <a:t>Aggravating circumstances</a:t>
            </a:r>
            <a:r>
              <a:rPr lang="en"/>
              <a:t> are things that make the crime more offensive to the public, such as when the victim of a murder is a child or a police officer.  </a:t>
            </a:r>
            <a:endParaRPr/>
          </a:p>
          <a:p>
            <a:pPr indent="-342900" lvl="0" marL="457200" algn="just">
              <a:spcBef>
                <a:spcPts val="0"/>
              </a:spcBef>
              <a:spcAft>
                <a:spcPts val="0"/>
              </a:spcAft>
              <a:buSzPts val="1800"/>
              <a:buChar char="●"/>
            </a:pPr>
            <a:r>
              <a:rPr i="1" lang="en"/>
              <a:t>Mitigating circumstances </a:t>
            </a:r>
            <a:r>
              <a:rPr lang="en"/>
              <a:t>are things that make the defendant less culpable for his or her crimes.  </a:t>
            </a:r>
            <a:endParaRPr/>
          </a:p>
          <a:p>
            <a:pPr indent="0" lvl="0" marL="0" algn="just">
              <a:spcBef>
                <a:spcPts val="1600"/>
              </a:spcBef>
              <a:spcAft>
                <a:spcPts val="1600"/>
              </a:spcAft>
              <a:buNone/>
            </a:pPr>
            <a:r>
              <a:rPr lang="en"/>
              <a:t>If the jury cannot unanimously agree on the death penalty, then most jurisdictions have legislation that provides for an automatic life sentence.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Nullification </a:t>
            </a:r>
            <a:endParaRPr/>
          </a:p>
        </p:txBody>
      </p:sp>
      <p:sp>
        <p:nvSpPr>
          <p:cNvPr id="274" name="Shape 274"/>
          <p:cNvSpPr txBox="1"/>
          <p:nvPr>
            <p:ph idx="1" type="body"/>
          </p:nvPr>
        </p:nvSpPr>
        <p:spPr>
          <a:xfrm>
            <a:off x="387900" y="1489825"/>
            <a:ext cx="8368200" cy="3316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a matter of legal theory, the American system of justice proceeds under the rule of law.  </a:t>
            </a:r>
            <a:endParaRPr/>
          </a:p>
          <a:p>
            <a:pPr indent="0" lvl="0" marL="0" algn="just">
              <a:spcBef>
                <a:spcPts val="1600"/>
              </a:spcBef>
              <a:spcAft>
                <a:spcPts val="0"/>
              </a:spcAft>
              <a:buNone/>
            </a:pPr>
            <a:r>
              <a:rPr lang="en"/>
              <a:t>In reality, juries can take issue with the substance of the law, the administration of the law, or the sentence imposed by the law.  </a:t>
            </a:r>
            <a:endParaRPr/>
          </a:p>
          <a:p>
            <a:pPr indent="0" lvl="0" marL="0" algn="just">
              <a:spcBef>
                <a:spcPts val="1600"/>
              </a:spcBef>
              <a:spcAft>
                <a:spcPts val="0"/>
              </a:spcAft>
              <a:buNone/>
            </a:pPr>
            <a:r>
              <a:rPr lang="en"/>
              <a:t>When juries are dissatisfied in this way, they can sometimes disregard the letter of the law and acquit the defendant despite evidence that reaches the level of proof beyond a reasonable doubt.  </a:t>
            </a:r>
            <a:endParaRPr/>
          </a:p>
          <a:p>
            <a:pPr indent="0" lvl="0" marL="0" algn="just">
              <a:spcBef>
                <a:spcPts val="1600"/>
              </a:spcBef>
              <a:spcAft>
                <a:spcPts val="1600"/>
              </a:spcAft>
              <a:buNone/>
            </a:pPr>
            <a:r>
              <a:rPr lang="en"/>
              <a:t>This disregard of the law by jurors is known as </a:t>
            </a:r>
            <a:r>
              <a:rPr b="1" lang="en"/>
              <a:t>jury nullification</a:t>
            </a:r>
            <a:r>
              <a:rPr lang="en"/>
              <a:t>.     </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Posttrial Process</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most jurisdictions, the jury serves as a finder of fact, and are done with their service when a verdict is returned.  </a:t>
            </a:r>
            <a:endParaRPr/>
          </a:p>
          <a:p>
            <a:pPr indent="0" lvl="0" marL="0" algn="just">
              <a:spcBef>
                <a:spcPts val="1600"/>
              </a:spcBef>
              <a:spcAft>
                <a:spcPts val="0"/>
              </a:spcAft>
              <a:buNone/>
            </a:pPr>
            <a:r>
              <a:rPr lang="en"/>
              <a:t>If that verdict is guilty, the judge most often imposes sentence.  </a:t>
            </a:r>
            <a:endParaRPr/>
          </a:p>
          <a:p>
            <a:pPr indent="0" lvl="0" marL="0" algn="just">
              <a:spcBef>
                <a:spcPts val="1600"/>
              </a:spcBef>
              <a:spcAft>
                <a:spcPts val="1600"/>
              </a:spcAft>
              <a:buNone/>
            </a:pPr>
            <a:r>
              <a:rPr lang="en"/>
              <a:t>Some jurisdictions, however, use a bifurcated trial system where the jury participates in a sentencing phase and chooses the sentence. </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Posttrial Motions </a:t>
            </a:r>
            <a:endParaRPr/>
          </a:p>
        </p:txBody>
      </p:sp>
      <p:sp>
        <p:nvSpPr>
          <p:cNvPr id="288" name="Shape 28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After a guilty verdict is handed down and a sentence is imposed, the defense can still file a few motions.  </a:t>
            </a:r>
            <a:endParaRPr/>
          </a:p>
          <a:p>
            <a:pPr indent="0" lvl="0" marL="0" algn="just">
              <a:spcBef>
                <a:spcPts val="1600"/>
              </a:spcBef>
              <a:spcAft>
                <a:spcPts val="0"/>
              </a:spcAft>
              <a:buNone/>
            </a:pPr>
            <a:r>
              <a:rPr lang="en"/>
              <a:t>With any guilty verdict, the defense can file a motion for a new trial.  </a:t>
            </a:r>
            <a:endParaRPr/>
          </a:p>
          <a:p>
            <a:pPr indent="0" lvl="0" marL="0" algn="just">
              <a:spcBef>
                <a:spcPts val="1600"/>
              </a:spcBef>
              <a:spcAft>
                <a:spcPts val="1600"/>
              </a:spcAft>
              <a:buNone/>
            </a:pPr>
            <a:r>
              <a:rPr lang="en"/>
              <a:t>If the trial judge sustains this motion, a there will be a new trial, starting from scratch. </a:t>
            </a:r>
            <a:endParaRPr/>
          </a:p>
        </p:txBody>
      </p:sp>
      <p:sp>
        <p:nvSpPr>
          <p:cNvPr id="289" name="Shape 28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Jury</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While juries in criminal cases may consist of as few as six members, the most common jury composition in criminal cases is of twelve members.  </a:t>
            </a:r>
            <a:endParaRPr/>
          </a:p>
          <a:p>
            <a:pPr indent="0" lvl="0" marL="0" algn="just">
              <a:spcBef>
                <a:spcPts val="1600"/>
              </a:spcBef>
              <a:spcAft>
                <a:spcPts val="0"/>
              </a:spcAft>
              <a:buNone/>
            </a:pPr>
            <a:r>
              <a:rPr lang="en"/>
              <a:t>Jurors are selected from a jury pool. </a:t>
            </a:r>
            <a:endParaRPr/>
          </a:p>
          <a:p>
            <a:pPr indent="0" lvl="0" marL="0" algn="just">
              <a:spcBef>
                <a:spcPts val="1600"/>
              </a:spcBef>
              <a:spcAft>
                <a:spcPts val="1600"/>
              </a:spcAft>
              <a:buNone/>
            </a:pPr>
            <a:r>
              <a:rPr lang="en"/>
              <a:t> The jury pool is formed by selecting (usually randomly) potential jurors from a list created by listing citizens who live within the geographical jurisdiction of the court.</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Membership </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Potential jurors are identified in several different ways: Some courts prepare lists from voter registration records, motor vehicle registration records, property tax rolls, and so forth.  </a:t>
            </a:r>
            <a:endParaRPr/>
          </a:p>
          <a:p>
            <a:pPr indent="0" lvl="0" marL="0" algn="just">
              <a:spcBef>
                <a:spcPts val="1600"/>
              </a:spcBef>
              <a:spcAft>
                <a:spcPts val="0"/>
              </a:spcAft>
              <a:buNone/>
            </a:pPr>
            <a:r>
              <a:rPr lang="en"/>
              <a:t>Members of the jury pool must report for jury duty on a specified date and time.  </a:t>
            </a:r>
            <a:endParaRPr/>
          </a:p>
          <a:p>
            <a:pPr indent="0" lvl="0" marL="0" algn="just">
              <a:spcBef>
                <a:spcPts val="1600"/>
              </a:spcBef>
              <a:spcAft>
                <a:spcPts val="1600"/>
              </a:spcAft>
              <a:buNone/>
            </a:pPr>
            <a:r>
              <a:rPr lang="en"/>
              <a:t>When a case is scheduled for trial, each juror in the pool is assigned a number, and the first slate of potential jurors is randomly selected by number.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Selection</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Sixth Amendment stipulates that juries must be impartial.  </a:t>
            </a:r>
            <a:endParaRPr/>
          </a:p>
          <a:p>
            <a:pPr indent="0" lvl="0" marL="0">
              <a:spcBef>
                <a:spcPts val="1600"/>
              </a:spcBef>
              <a:spcAft>
                <a:spcPts val="0"/>
              </a:spcAft>
              <a:buNone/>
            </a:pPr>
            <a:r>
              <a:rPr lang="en"/>
              <a:t>In order to eliminate those jurors who might be biased, the court conducts a voir dire examination.  </a:t>
            </a:r>
            <a:endParaRPr/>
          </a:p>
          <a:p>
            <a:pPr indent="0" lvl="0" marL="0">
              <a:spcBef>
                <a:spcPts val="1600"/>
              </a:spcBef>
              <a:spcAft>
                <a:spcPts val="0"/>
              </a:spcAft>
              <a:buNone/>
            </a:pPr>
            <a:r>
              <a:rPr b="1" lang="en"/>
              <a:t>Voir Dire</a:t>
            </a:r>
            <a:r>
              <a:rPr lang="en"/>
              <a:t> is the process of questioning potential jurors and possibly eliminating some of them.  </a:t>
            </a:r>
            <a:endParaRPr/>
          </a:p>
          <a:p>
            <a:pPr indent="0" lvl="0" marL="0">
              <a:spcBef>
                <a:spcPts val="1600"/>
              </a:spcBef>
              <a:spcAft>
                <a:spcPts val="1600"/>
              </a:spcAft>
              <a:buNone/>
            </a:pPr>
            <a:r>
              <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Eliminating Jurors </a:t>
            </a:r>
            <a:endParaRPr/>
          </a:p>
        </p:txBody>
      </p:sp>
      <p:sp>
        <p:nvSpPr>
          <p:cNvPr id="106" name="Shape 10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 most state courts, both the prosecution and defense may eliminate potential jurors.  </a:t>
            </a:r>
            <a:endParaRPr/>
          </a:p>
          <a:p>
            <a:pPr indent="0" lvl="0" marL="0">
              <a:spcBef>
                <a:spcPts val="1600"/>
              </a:spcBef>
              <a:spcAft>
                <a:spcPts val="0"/>
              </a:spcAft>
              <a:buNone/>
            </a:pPr>
            <a:r>
              <a:rPr lang="en"/>
              <a:t>A </a:t>
            </a:r>
            <a:r>
              <a:rPr b="1" lang="en"/>
              <a:t>challenge for cause</a:t>
            </a:r>
            <a:r>
              <a:rPr lang="en"/>
              <a:t> can be made if it is demonstrated that the juror is biased in some way.</a:t>
            </a:r>
            <a:endParaRPr/>
          </a:p>
          <a:p>
            <a:pPr indent="0" lvl="0" marL="0">
              <a:spcBef>
                <a:spcPts val="1600"/>
              </a:spcBef>
              <a:spcAft>
                <a:spcPts val="1600"/>
              </a:spcAft>
              <a:buNone/>
            </a:pPr>
            <a:r>
              <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Peremptory Challenge</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Some jurisdictions allow a certain number of </a:t>
            </a:r>
            <a:r>
              <a:rPr i="1" lang="en"/>
              <a:t>peremptory challenges</a:t>
            </a:r>
            <a:r>
              <a:rPr lang="en"/>
              <a:t>.  </a:t>
            </a:r>
            <a:endParaRPr/>
          </a:p>
          <a:p>
            <a:pPr indent="0" lvl="0" marL="0" algn="just">
              <a:spcBef>
                <a:spcPts val="1600"/>
              </a:spcBef>
              <a:spcAft>
                <a:spcPts val="0"/>
              </a:spcAft>
              <a:buNone/>
            </a:pPr>
            <a:r>
              <a:rPr lang="en"/>
              <a:t>A </a:t>
            </a:r>
            <a:r>
              <a:rPr b="1" lang="en"/>
              <a:t>peremptory challenge</a:t>
            </a:r>
            <a:r>
              <a:rPr lang="en"/>
              <a:t> is the disqualification of a potential juror from jury service where no reason for the challenge is stated.  </a:t>
            </a:r>
            <a:endParaRPr/>
          </a:p>
          <a:p>
            <a:pPr indent="0" lvl="0" marL="0" algn="just">
              <a:spcBef>
                <a:spcPts val="1600"/>
              </a:spcBef>
              <a:spcAft>
                <a:spcPts val="0"/>
              </a:spcAft>
              <a:buNone/>
            </a:pPr>
            <a:r>
              <a:rPr lang="en"/>
              <a:t>The lawyers are prohibited, however, from excluding anyone from jury duty based on race or gender.  </a:t>
            </a:r>
            <a:endParaRPr/>
          </a:p>
          <a:p>
            <a:pPr indent="0" lvl="0" marL="0" algn="just">
              <a:spcBef>
                <a:spcPts val="1600"/>
              </a:spcBef>
              <a:spcAft>
                <a:spcPts val="1600"/>
              </a:spcAft>
              <a:buNone/>
            </a:pPr>
            <a:r>
              <a:rPr lang="en"/>
              <a:t>This is very difficult to enforce in practice since nearly any reason, no matter how trivial, can be offered to explain why a particular individual was excluded.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Elements of a Trial</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Going forward to a trial is serious business for the defendant.  </a:t>
            </a:r>
            <a:endParaRPr/>
          </a:p>
          <a:p>
            <a:pPr indent="0" lvl="0" marL="0" algn="just">
              <a:spcBef>
                <a:spcPts val="1600"/>
              </a:spcBef>
              <a:spcAft>
                <a:spcPts val="0"/>
              </a:spcAft>
              <a:buNone/>
            </a:pPr>
            <a:r>
              <a:rPr lang="en"/>
              <a:t>If the prosecution is willing to go that far, then they are convinced that they have a compelling case against the defendant.  </a:t>
            </a:r>
            <a:endParaRPr/>
          </a:p>
          <a:p>
            <a:pPr indent="0" lvl="0" marL="0" algn="just">
              <a:spcBef>
                <a:spcPts val="1600"/>
              </a:spcBef>
              <a:spcAft>
                <a:spcPts val="1600"/>
              </a:spcAft>
              <a:buNone/>
            </a:pPr>
            <a:r>
              <a:rPr lang="en"/>
              <a:t>Statistics show that most criminal defendants that take their case to trial will be found guilty.</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