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y="5143500" cx="9144000"/>
  <p:notesSz cx="6858000" cy="9144000"/>
  <p:embeddedFontLst>
    <p:embeddedFont>
      <p:font typeface="Roboto Slab"/>
      <p:regular r:id="rId46"/>
      <p:bold r:id="rId47"/>
    </p:embeddedFont>
    <p:embeddedFont>
      <p:font typeface="Roboto"/>
      <p:regular r:id="rId48"/>
      <p:bold r:id="rId49"/>
      <p:italic r:id="rId50"/>
      <p:boldItalic r:id="rId5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font" Target="fonts/RobotoSlab-regular.fntdata"/><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Roboto-regular.fntdata"/><Relationship Id="rId47" Type="http://schemas.openxmlformats.org/officeDocument/2006/relationships/font" Target="fonts/RobotoSlab-bold.fntdata"/><Relationship Id="rId49" Type="http://schemas.openxmlformats.org/officeDocument/2006/relationships/font" Target="fonts/Roboto-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Roboto-boldItalic.fntdata"/><Relationship Id="rId50" Type="http://schemas.openxmlformats.org/officeDocument/2006/relationships/font" Target="fonts/Roboto-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 In those districts with a defender organization, panel attorneys are typically assigned between 30 percent and 40 percent of the CJA cases, generally those where a conflict of interest or some other factor precludes federal defender representation.  Nationwide, federal defenders receive approximately 60 percent of CJA appointments, and the remaining 40 percent are assigned to the CJA panel.</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grand jury has its origins in antiquity, when citizens needed protection from potentially overzealous prosecution by the Crown.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system began as a protection of civil rights, but now, critics argue, it has become a tool of oppression by the government because the rules so favor the prosecution.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Many of the procedural safeguards that are present at criminal trials are not present at grand jury proceedings, such as the exclusionary rule.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They argue that because the proceedings are so one sided, they are nothing more than a rubber stamp for the prosecutor.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3" name="Shape 2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0" name="Shape 3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Shape 3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7" name="Shape 3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Shape 3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4" name="Shape 3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1" name="Shape 3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Shape 3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8" name="Shape 3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Shape 3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5" name="Shape 3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Prior to the disposition hearing, a juvenile parole officer will thoroughly assess the juvenile, often with the assistance of mental health professionals.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Shape 3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2" name="Shape 3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5.3:  Pretrial Process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Two Methods</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Federal defender organizations, together with the more than 10,000 private “panel attorneys” who accept CJA assignments annually, represent the vast majority of individuals who are prosecuted in our nation's federal courts.  </a:t>
            </a:r>
            <a:endParaRPr/>
          </a:p>
          <a:p>
            <a:pPr indent="0" lvl="0" marL="0" algn="just">
              <a:spcBef>
                <a:spcPts val="1600"/>
              </a:spcBef>
              <a:spcAft>
                <a:spcPts val="1600"/>
              </a:spcAft>
              <a:buNone/>
            </a:pPr>
            <a:r>
              <a:rPr lang="en"/>
              <a:t>CJA panel attorneys accept appointments in all CJA cases in the four districts not served by a federal defender organization. </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Decision to Charge </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police may be the gatekeepers of the criminal justice system, but ultimately the decision to prosecute the suspect is up to the prosecutor.  </a:t>
            </a:r>
            <a:endParaRPr/>
          </a:p>
          <a:p>
            <a:pPr indent="0" lvl="0" marL="0" algn="just">
              <a:spcBef>
                <a:spcPts val="1600"/>
              </a:spcBef>
              <a:spcAft>
                <a:spcPts val="1600"/>
              </a:spcAft>
              <a:buNone/>
            </a:pPr>
            <a:r>
              <a:rPr lang="en"/>
              <a:t>Recall that all criminal prosecutions are brought forward by the government, and the prosecutor is the government’s lawyer.</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Charging Documents</a:t>
            </a:r>
            <a:endParaRPr/>
          </a:p>
        </p:txBody>
      </p:sp>
      <p:sp>
        <p:nvSpPr>
          <p:cNvPr id="142" name="Shape 142"/>
          <p:cNvSpPr txBox="1"/>
          <p:nvPr>
            <p:ph idx="1" type="body"/>
          </p:nvPr>
        </p:nvSpPr>
        <p:spPr>
          <a:xfrm>
            <a:off x="387900" y="1258850"/>
            <a:ext cx="8368200" cy="34674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prosecutor decides to move forward with a case, a </a:t>
            </a:r>
            <a:r>
              <a:rPr b="1" lang="en"/>
              <a:t>charging document</a:t>
            </a:r>
            <a:r>
              <a:rPr lang="en"/>
              <a:t> is filed with the court.  </a:t>
            </a:r>
            <a:endParaRPr/>
          </a:p>
          <a:p>
            <a:pPr indent="0" lvl="0" marL="0" algn="just">
              <a:spcBef>
                <a:spcPts val="1600"/>
              </a:spcBef>
              <a:spcAft>
                <a:spcPts val="0"/>
              </a:spcAft>
              <a:buNone/>
            </a:pPr>
            <a:r>
              <a:rPr lang="en"/>
              <a:t>A charging document formally accuses the suspect with committing a crime.  </a:t>
            </a:r>
            <a:endParaRPr/>
          </a:p>
          <a:p>
            <a:pPr indent="0" lvl="0" marL="0" algn="just">
              <a:spcBef>
                <a:spcPts val="1600"/>
              </a:spcBef>
              <a:spcAft>
                <a:spcPts val="0"/>
              </a:spcAft>
              <a:buNone/>
            </a:pPr>
            <a:r>
              <a:rPr lang="en"/>
              <a:t>There are two basic types of charging document:  </a:t>
            </a:r>
            <a:endParaRPr/>
          </a:p>
          <a:p>
            <a:pPr indent="-342900" lvl="0" marL="457200" algn="just">
              <a:spcBef>
                <a:spcPts val="1600"/>
              </a:spcBef>
              <a:spcAft>
                <a:spcPts val="0"/>
              </a:spcAft>
              <a:buSzPts val="1800"/>
              <a:buAutoNum type="arabicPeriod"/>
            </a:pPr>
            <a:r>
              <a:rPr lang="en"/>
              <a:t>An information originates with the prosecutor</a:t>
            </a:r>
            <a:endParaRPr/>
          </a:p>
          <a:p>
            <a:pPr indent="-342900" lvl="0" marL="457200" algn="just">
              <a:spcBef>
                <a:spcPts val="0"/>
              </a:spcBef>
              <a:spcAft>
                <a:spcPts val="0"/>
              </a:spcAft>
              <a:buSzPts val="1800"/>
              <a:buAutoNum type="arabicPeriod"/>
            </a:pPr>
            <a:r>
              <a:rPr lang="en"/>
              <a:t>An indictment originates with a grand jury</a:t>
            </a:r>
            <a:endParaRPr/>
          </a:p>
          <a:p>
            <a:pPr indent="0" lvl="0" marL="0" algn="just">
              <a:spcBef>
                <a:spcPts val="1600"/>
              </a:spcBef>
              <a:spcAft>
                <a:spcPts val="1600"/>
              </a:spcAft>
              <a:buNone/>
            </a:pPr>
            <a:r>
              <a:rPr lang="en"/>
              <a:t>While these documents differ in many respects, they both contain a formal statement of the charge against the suspect.  </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Reviewing the Charge</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Before criminal cases can move forward to trial, there must be a judicial determination that such a move is justified by the evidence.  </a:t>
            </a:r>
            <a:endParaRPr/>
          </a:p>
          <a:p>
            <a:pPr indent="0" lvl="0" marL="0" rtl="0" algn="just">
              <a:spcBef>
                <a:spcPts val="1600"/>
              </a:spcBef>
              <a:spcAft>
                <a:spcPts val="0"/>
              </a:spcAft>
              <a:buNone/>
            </a:pPr>
            <a:r>
              <a:rPr lang="en"/>
              <a:t>Often, a lower court judge rather than a judge with jurisdiction in a felony case make this determination.  </a:t>
            </a:r>
            <a:endParaRPr/>
          </a:p>
          <a:p>
            <a:pPr indent="0" lvl="0" marL="0" algn="just">
              <a:spcBef>
                <a:spcPts val="1600"/>
              </a:spcBef>
              <a:spcAft>
                <a:spcPts val="1600"/>
              </a:spcAft>
              <a:buNone/>
            </a:pPr>
            <a:r>
              <a:rPr lang="en"/>
              <a:t>As with many criminal justice tasks, the standard of proof here is </a:t>
            </a:r>
            <a:r>
              <a:rPr b="1" lang="en"/>
              <a:t>probable cause</a:t>
            </a:r>
            <a:r>
              <a:rPr lang="en"/>
              <a:t>.   </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First Appearance </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Several important functions are served by a first appearance:  </a:t>
            </a:r>
            <a:endParaRPr/>
          </a:p>
          <a:p>
            <a:pPr indent="-342900" lvl="0" marL="457200">
              <a:spcBef>
                <a:spcPts val="1600"/>
              </a:spcBef>
              <a:spcAft>
                <a:spcPts val="0"/>
              </a:spcAft>
              <a:buSzPts val="1800"/>
              <a:buChar char="●"/>
            </a:pPr>
            <a:r>
              <a:rPr lang="en"/>
              <a:t>Defendants are informed of the nature of the charges against them.  </a:t>
            </a:r>
            <a:endParaRPr/>
          </a:p>
          <a:p>
            <a:pPr indent="-342900" lvl="0" marL="457200">
              <a:spcBef>
                <a:spcPts val="0"/>
              </a:spcBef>
              <a:spcAft>
                <a:spcPts val="0"/>
              </a:spcAft>
              <a:buSzPts val="1800"/>
              <a:buChar char="●"/>
            </a:pPr>
            <a:r>
              <a:rPr lang="en"/>
              <a:t>Defendants have their constitutional rights explained to them.  </a:t>
            </a:r>
            <a:endParaRPr/>
          </a:p>
          <a:p>
            <a:pPr indent="-342900" lvl="0" marL="457200">
              <a:spcBef>
                <a:spcPts val="0"/>
              </a:spcBef>
              <a:spcAft>
                <a:spcPts val="0"/>
              </a:spcAft>
              <a:buSzPts val="1800"/>
              <a:buChar char="●"/>
            </a:pPr>
            <a:r>
              <a:rPr lang="en"/>
              <a:t>If the defendant is indigent (too poor to afford a lawyer), counsel is appointed.  </a:t>
            </a:r>
            <a:endParaRPr/>
          </a:p>
          <a:p>
            <a:pPr indent="-342900" lvl="0" marL="457200">
              <a:spcBef>
                <a:spcPts val="0"/>
              </a:spcBef>
              <a:spcAft>
                <a:spcPts val="0"/>
              </a:spcAft>
              <a:buSzPts val="1800"/>
              <a:buChar char="●"/>
            </a:pPr>
            <a:r>
              <a:rPr lang="en"/>
              <a:t>The judge also determines if bail will be granted, and if so, how much.       </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Bail</a:t>
            </a:r>
            <a:endParaRPr/>
          </a:p>
        </p:txBody>
      </p:sp>
      <p:sp>
        <p:nvSpPr>
          <p:cNvPr id="163" name="Shape 163"/>
          <p:cNvSpPr txBox="1"/>
          <p:nvPr>
            <p:ph idx="1" type="body"/>
          </p:nvPr>
        </p:nvSpPr>
        <p:spPr>
          <a:xfrm>
            <a:off x="387900" y="1333500"/>
            <a:ext cx="8368200" cy="3235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Conventionally, </a:t>
            </a:r>
            <a:r>
              <a:rPr b="1" lang="en"/>
              <a:t>bail</a:t>
            </a:r>
            <a:r>
              <a:rPr lang="en"/>
              <a:t> entailed money or other valuable property that defendants deposit with the court in order to ensure their appearance in court if they are released prior to trial.  </a:t>
            </a:r>
            <a:endParaRPr/>
          </a:p>
          <a:p>
            <a:pPr indent="0" lvl="0" marL="0" algn="just">
              <a:spcBef>
                <a:spcPts val="1600"/>
              </a:spcBef>
              <a:spcAft>
                <a:spcPts val="0"/>
              </a:spcAft>
              <a:buNone/>
            </a:pPr>
            <a:r>
              <a:rPr lang="en"/>
              <a:t>If the defendant failed to appear at trial, the money or property was forfeited to the court.  </a:t>
            </a:r>
            <a:endParaRPr/>
          </a:p>
          <a:p>
            <a:pPr indent="0" lvl="0" marL="0" algn="just">
              <a:spcBef>
                <a:spcPts val="1600"/>
              </a:spcBef>
              <a:spcAft>
                <a:spcPts val="0"/>
              </a:spcAft>
              <a:buNone/>
            </a:pPr>
            <a:r>
              <a:rPr lang="en"/>
              <a:t>Often, courts do not require a cash bail.  </a:t>
            </a:r>
            <a:endParaRPr/>
          </a:p>
          <a:p>
            <a:pPr indent="0" lvl="0" marL="0" algn="just">
              <a:spcBef>
                <a:spcPts val="1600"/>
              </a:spcBef>
              <a:spcAft>
                <a:spcPts val="0"/>
              </a:spcAft>
              <a:buNone/>
            </a:pPr>
            <a:r>
              <a:rPr lang="en"/>
              <a:t>They release the defendant on a mere personal promise to appear--”</a:t>
            </a:r>
            <a:r>
              <a:rPr b="1" lang="en"/>
              <a:t>released on their own recognizance</a:t>
            </a:r>
            <a:r>
              <a:rPr lang="en"/>
              <a:t>” (</a:t>
            </a:r>
            <a:r>
              <a:rPr b="1" lang="en"/>
              <a:t>ROR</a:t>
            </a:r>
            <a:r>
              <a:rPr lang="en"/>
              <a:t>).</a:t>
            </a:r>
            <a:endParaRPr/>
          </a:p>
          <a:p>
            <a:pPr indent="0" lvl="0" marL="0">
              <a:spcBef>
                <a:spcPts val="1600"/>
              </a:spcBef>
              <a:spcAft>
                <a:spcPts val="0"/>
              </a:spcAft>
              <a:buNone/>
            </a:pPr>
            <a:r>
              <a:t/>
            </a:r>
            <a:endParaRPr/>
          </a:p>
          <a:p>
            <a:pPr indent="0" lvl="0" marL="0">
              <a:spcBef>
                <a:spcPts val="1600"/>
              </a:spcBef>
              <a:spcAft>
                <a:spcPts val="1600"/>
              </a:spcAft>
              <a:buNone/>
            </a:pPr>
            <a:r>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Denial of Bail</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Not all criminal defendants are granted bail.  </a:t>
            </a:r>
            <a:endParaRPr/>
          </a:p>
          <a:p>
            <a:pPr indent="0" lvl="0" marL="0" algn="just">
              <a:spcBef>
                <a:spcPts val="1600"/>
              </a:spcBef>
              <a:spcAft>
                <a:spcPts val="0"/>
              </a:spcAft>
              <a:buNone/>
            </a:pPr>
            <a:r>
              <a:rPr lang="en"/>
              <a:t>Recall that the constitution prohibits excessive bail, but does not guarantee bail in general.  </a:t>
            </a:r>
            <a:endParaRPr/>
          </a:p>
          <a:p>
            <a:pPr indent="0" lvl="0" marL="0" algn="just">
              <a:spcBef>
                <a:spcPts val="1600"/>
              </a:spcBef>
              <a:spcAft>
                <a:spcPts val="0"/>
              </a:spcAft>
              <a:buNone/>
            </a:pPr>
            <a:r>
              <a:rPr lang="en"/>
              <a:t>The Supreme Court has determined that when criminal defendants are a flight risk or that they are a danger to the community, then they can be held in jail to await trial.  </a:t>
            </a:r>
            <a:endParaRPr/>
          </a:p>
          <a:p>
            <a:pPr indent="0" lvl="0" marL="0" algn="just">
              <a:spcBef>
                <a:spcPts val="1600"/>
              </a:spcBef>
              <a:spcAft>
                <a:spcPts val="1600"/>
              </a:spcAft>
              <a:buNone/>
            </a:pPr>
            <a:r>
              <a:rPr lang="en"/>
              <a:t>Still others wait on their trial date in jail because they cannot afford bail.</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Bail</a:t>
            </a:r>
            <a:endParaRPr/>
          </a:p>
        </p:txBody>
      </p:sp>
      <p:sp>
        <p:nvSpPr>
          <p:cNvPr id="177" name="Shape 177"/>
          <p:cNvSpPr txBox="1"/>
          <p:nvPr>
            <p:ph idx="1" type="body"/>
          </p:nvPr>
        </p:nvSpPr>
        <p:spPr>
          <a:xfrm>
            <a:off x="387900" y="1324425"/>
            <a:ext cx="8368200" cy="3546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According to the Bureau of Justice Statistics (2007), 62% of felony defendants in State courts in the 75 largest counties were released prior to the disposition of their case.  </a:t>
            </a:r>
            <a:endParaRPr/>
          </a:p>
          <a:p>
            <a:pPr indent="0" lvl="0" marL="0" algn="just">
              <a:spcBef>
                <a:spcPts val="1600"/>
              </a:spcBef>
              <a:spcAft>
                <a:spcPts val="0"/>
              </a:spcAft>
              <a:buNone/>
            </a:pPr>
            <a:r>
              <a:rPr lang="en"/>
              <a:t>Many critics argue that the current bail system, with an increasing reliance on commercial bail bonding, discriminates against the poor.  </a:t>
            </a:r>
            <a:endParaRPr/>
          </a:p>
          <a:p>
            <a:pPr indent="0" lvl="0" marL="0" algn="just">
              <a:spcBef>
                <a:spcPts val="1600"/>
              </a:spcBef>
              <a:spcAft>
                <a:spcPts val="0"/>
              </a:spcAft>
              <a:buNone/>
            </a:pPr>
            <a:r>
              <a:rPr lang="en"/>
              <a:t>As one would suspect, the higher the bail, the fewer defendants are released.  </a:t>
            </a:r>
            <a:endParaRPr/>
          </a:p>
          <a:p>
            <a:pPr indent="0" lvl="0" marL="0" algn="just">
              <a:spcBef>
                <a:spcPts val="1600"/>
              </a:spcBef>
              <a:spcAft>
                <a:spcPts val="1600"/>
              </a:spcAft>
              <a:buNone/>
            </a:pPr>
            <a:r>
              <a:rPr lang="en"/>
              <a:t>About 7 in 10 defendants secured release when bail was set at less than $5,000, but this proportion dropped to 1 in 10 when bail was set at $100,000 or more.</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Bail Decisions</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Perhaps the most important criterion for setting bail is the seriousness of the offense.  </a:t>
            </a:r>
            <a:endParaRPr/>
          </a:p>
          <a:p>
            <a:pPr indent="0" lvl="0" marL="0" algn="just">
              <a:spcBef>
                <a:spcPts val="1600"/>
              </a:spcBef>
              <a:spcAft>
                <a:spcPts val="0"/>
              </a:spcAft>
              <a:buNone/>
            </a:pPr>
            <a:r>
              <a:rPr lang="en"/>
              <a:t>Those charged with murder are the least likely to receive bail, followed by other serious crimes such as rape, robbery, and burglary.  </a:t>
            </a:r>
            <a:endParaRPr/>
          </a:p>
          <a:p>
            <a:pPr indent="0" lvl="0" marL="0" algn="just">
              <a:spcBef>
                <a:spcPts val="1600"/>
              </a:spcBef>
              <a:spcAft>
                <a:spcPts val="1600"/>
              </a:spcAft>
              <a:buNone/>
            </a:pPr>
            <a:r>
              <a:rPr lang="en"/>
              <a:t>Those charged with less serious offenses and white-collar offenses (e.g., fraud) are the most likely to be released on bail.</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Some People Never Learn!</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Another reason that so many defendants do not stay out of jail pending trial is the commission of new offenses.  </a:t>
            </a:r>
            <a:endParaRPr/>
          </a:p>
          <a:p>
            <a:pPr indent="0" lvl="0" marL="0" algn="just">
              <a:spcBef>
                <a:spcPts val="1600"/>
              </a:spcBef>
              <a:spcAft>
                <a:spcPts val="0"/>
              </a:spcAft>
              <a:buNone/>
            </a:pPr>
            <a:r>
              <a:rPr lang="en"/>
              <a:t>Approximately a third of released defendants were charged with one or more types of pretrial misconduct, and nearly a fourth had a bench warrant issued for failing to appear in court.  </a:t>
            </a:r>
            <a:endParaRPr/>
          </a:p>
          <a:p>
            <a:pPr indent="0" lvl="0" marL="0" algn="just">
              <a:spcBef>
                <a:spcPts val="1600"/>
              </a:spcBef>
              <a:spcAft>
                <a:spcPts val="1600"/>
              </a:spcAft>
              <a:buNone/>
            </a:pPr>
            <a:r>
              <a:rPr lang="en"/>
              <a:t>About a sixth were arrested for a new offense, with more than half of those new arrests were for felonies.</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Myth </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Television legal dramas have trained the American people to understand that all of the important legal maneuverings in a criminal case takes place in a courtroom in front of a judge and jury.  </a:t>
            </a:r>
            <a:endParaRPr/>
          </a:p>
          <a:p>
            <a:pPr indent="0" lvl="0" marL="0" algn="just">
              <a:spcBef>
                <a:spcPts val="1600"/>
              </a:spcBef>
              <a:spcAft>
                <a:spcPts val="1600"/>
              </a:spcAft>
              <a:buNone/>
            </a:pPr>
            <a:r>
              <a:rPr lang="en"/>
              <a:t>This conception can safely be included among the myths of criminal justice.</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Innocent Until Proven Guilty </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a rule, suspects are innocent until proven guilty and are deserving of bail.  </a:t>
            </a:r>
            <a:endParaRPr/>
          </a:p>
          <a:p>
            <a:pPr indent="0" lvl="0" marL="0">
              <a:spcBef>
                <a:spcPts val="1600"/>
              </a:spcBef>
              <a:spcAft>
                <a:spcPts val="1600"/>
              </a:spcAft>
              <a:buNone/>
            </a:pPr>
            <a:r>
              <a:rPr lang="en"/>
              <a:t>This is based not on an explicit statement of the right in the Bill of Rights, but was established by the Court in the landmark case of </a:t>
            </a:r>
            <a:r>
              <a:rPr b="1" i="1" lang="en"/>
              <a:t>Coffin v. U.S.</a:t>
            </a:r>
            <a:r>
              <a:rPr lang="en"/>
              <a:t> (1895).  </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Coffin v. U.S. (1895)</a:t>
            </a:r>
            <a:endParaRPr/>
          </a:p>
        </p:txBody>
      </p:sp>
      <p:sp>
        <p:nvSpPr>
          <p:cNvPr id="205" name="Shape 205"/>
          <p:cNvSpPr txBox="1"/>
          <p:nvPr>
            <p:ph idx="1" type="body"/>
          </p:nvPr>
        </p:nvSpPr>
        <p:spPr>
          <a:xfrm>
            <a:off x="387900" y="1324425"/>
            <a:ext cx="8368200" cy="3244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U.S. Supreme Court case clearly defined the principle of the presumption of innocence for the first time in U.S. history.  </a:t>
            </a:r>
            <a:endParaRPr/>
          </a:p>
          <a:p>
            <a:pPr indent="0" lvl="0" marL="0" algn="just">
              <a:spcBef>
                <a:spcPts val="1600"/>
              </a:spcBef>
              <a:spcAft>
                <a:spcPts val="0"/>
              </a:spcAft>
              <a:buNone/>
            </a:pPr>
            <a:r>
              <a:rPr lang="en"/>
              <a:t>Although believed to be inferred from the U.S. Constitution, no direct recognition of this presumption had been previously articulated.  </a:t>
            </a:r>
            <a:endParaRPr/>
          </a:p>
          <a:p>
            <a:pPr indent="0" lvl="0" marL="0" algn="just">
              <a:spcBef>
                <a:spcPts val="1600"/>
              </a:spcBef>
              <a:spcAft>
                <a:spcPts val="0"/>
              </a:spcAft>
              <a:buNone/>
            </a:pPr>
            <a:r>
              <a:rPr lang="en"/>
              <a:t>The significance of this case is that it places the burden of "proof beyond a reasonable doubt" on the prosecution in criminal proceedings.  </a:t>
            </a:r>
            <a:endParaRPr/>
          </a:p>
          <a:p>
            <a:pPr indent="0" lvl="0" marL="0" algn="just">
              <a:spcBef>
                <a:spcPts val="1600"/>
              </a:spcBef>
              <a:spcAft>
                <a:spcPts val="1600"/>
              </a:spcAft>
              <a:buNone/>
            </a:pPr>
            <a:r>
              <a:rPr lang="en"/>
              <a:t>In reference to setting bail, all defendants are to be presumed innocent prior to adjudication, and thus, not subject to criminal penalties prior to trial.</a:t>
            </a:r>
            <a:br>
              <a:rPr lang="en"/>
            </a:b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U.S. v. Salerno</a:t>
            </a:r>
            <a:r>
              <a:rPr lang="en"/>
              <a:t> (1987)</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a:t>
            </a:r>
            <a:r>
              <a:rPr b="1" i="1" lang="en"/>
              <a:t>U.S. v. Salerno</a:t>
            </a:r>
            <a:r>
              <a:rPr lang="en"/>
              <a:t> (1987), the U.S. Supreme Court upheld the constitutionality of the Bail Reform Act of 1984.  </a:t>
            </a:r>
            <a:endParaRPr/>
          </a:p>
          <a:p>
            <a:pPr indent="0" lvl="0" marL="0" algn="just">
              <a:spcBef>
                <a:spcPts val="1600"/>
              </a:spcBef>
              <a:spcAft>
                <a:spcPts val="0"/>
              </a:spcAft>
              <a:buNone/>
            </a:pPr>
            <a:r>
              <a:rPr lang="en"/>
              <a:t>This case consisted of an alleged member of an organized crime "mafia family" charged under the </a:t>
            </a:r>
            <a:r>
              <a:rPr b="1" lang="en"/>
              <a:t>Racketeering and Corrupt Influence Organization (RICO)</a:t>
            </a:r>
            <a:r>
              <a:rPr lang="en"/>
              <a:t> statute who was believed to pose a threat to governmental witnesses if released on bond.  </a:t>
            </a:r>
            <a:endParaRPr/>
          </a:p>
          <a:p>
            <a:pPr indent="0" lvl="0" marL="0" algn="just">
              <a:spcBef>
                <a:spcPts val="1600"/>
              </a:spcBef>
              <a:spcAft>
                <a:spcPts val="1600"/>
              </a:spcAft>
              <a:buNone/>
            </a:pPr>
            <a:r>
              <a:rPr lang="en"/>
              <a:t>The challenge was based on the provisions of the Fifth and Eighth Amendments to the U.S. Constitution. </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Limits of </a:t>
            </a:r>
            <a:r>
              <a:rPr i="1" lang="en"/>
              <a:t>Salerno</a:t>
            </a:r>
            <a:r>
              <a:rPr lang="en"/>
              <a:t> </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Court held that sufficient evidence was present to detain the subject prior to trial and that a "compelling interest" (i.e., public safety) aside from the risk of nonappearance was presented to warrant the defendant's detention.  </a:t>
            </a:r>
            <a:endParaRPr/>
          </a:p>
          <a:p>
            <a:pPr indent="0" lvl="0" marL="0" algn="just">
              <a:spcBef>
                <a:spcPts val="1600"/>
              </a:spcBef>
              <a:spcAft>
                <a:spcPts val="1600"/>
              </a:spcAft>
              <a:buNone/>
            </a:pPr>
            <a:r>
              <a:rPr lang="en"/>
              <a:t>However, the Court cautioned the judiciary and pretrial services agencies by noting that the United States' system of justice is based on the presumption of innocence and that pretrial release should be "the norm" in the vast majority of criminal cases.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Grand Jury</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An arrest by the police is by no means a guarantee that a suspect will go to trial.  </a:t>
            </a:r>
            <a:endParaRPr/>
          </a:p>
          <a:p>
            <a:pPr indent="0" lvl="0" marL="0" algn="just">
              <a:spcBef>
                <a:spcPts val="1600"/>
              </a:spcBef>
              <a:spcAft>
                <a:spcPts val="0"/>
              </a:spcAft>
              <a:buNone/>
            </a:pPr>
            <a:r>
              <a:rPr lang="en"/>
              <a:t>As previously discussed, a probable cause determination must be made.  </a:t>
            </a:r>
            <a:endParaRPr/>
          </a:p>
          <a:p>
            <a:pPr indent="0" lvl="0" marL="0" algn="just">
              <a:spcBef>
                <a:spcPts val="1600"/>
              </a:spcBef>
              <a:spcAft>
                <a:spcPts val="0"/>
              </a:spcAft>
              <a:buNone/>
            </a:pPr>
            <a:r>
              <a:rPr lang="en"/>
              <a:t>In some jurisdictions this determination is made by a judge, but in others the decision is made by a panel of citizens.  </a:t>
            </a:r>
            <a:endParaRPr/>
          </a:p>
          <a:p>
            <a:pPr indent="0" lvl="0" marL="0" algn="just">
              <a:spcBef>
                <a:spcPts val="1600"/>
              </a:spcBef>
              <a:spcAft>
                <a:spcPts val="1600"/>
              </a:spcAft>
              <a:buNone/>
            </a:pPr>
            <a:r>
              <a:rPr lang="en"/>
              <a:t>The federal government, along with about half the states, has such a panel of citizens that is known as a </a:t>
            </a:r>
            <a:r>
              <a:rPr b="1" lang="en"/>
              <a:t>grand jury</a:t>
            </a:r>
            <a:r>
              <a:rPr lang="en"/>
              <a:t>.</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Grand Jury Works</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size of the grand jury varies from jurisdiction to jurisdiction, but they are generally larger than trial (petit) juries, consisting of up to 23 members.  </a:t>
            </a:r>
            <a:endParaRPr/>
          </a:p>
          <a:p>
            <a:pPr indent="0" lvl="0" marL="0" algn="just">
              <a:spcBef>
                <a:spcPts val="1600"/>
              </a:spcBef>
              <a:spcAft>
                <a:spcPts val="1600"/>
              </a:spcAft>
              <a:buNone/>
            </a:pPr>
            <a:r>
              <a:rPr lang="en"/>
              <a:t>In cases where the prosecutor convinces a majority of the grand jury that there is probable cause to support the criminal allegations, the grand jury approves the indictment.</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the Grand Jury</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Critics of the grand jury system seem them as antithetical to due process and believe that they should be abolished altogether.  </a:t>
            </a:r>
            <a:endParaRPr/>
          </a:p>
          <a:p>
            <a:pPr indent="0" lvl="0" marL="0">
              <a:spcBef>
                <a:spcPts val="1600"/>
              </a:spcBef>
              <a:spcAft>
                <a:spcPts val="0"/>
              </a:spcAft>
              <a:buNone/>
            </a:pPr>
            <a:r>
              <a:rPr lang="en"/>
              <a:t>Grand jury hearings are held in private, and hearsay evidence is admissible.  </a:t>
            </a:r>
            <a:endParaRPr/>
          </a:p>
          <a:p>
            <a:pPr indent="0" lvl="0" marL="0">
              <a:spcBef>
                <a:spcPts val="1600"/>
              </a:spcBef>
              <a:spcAft>
                <a:spcPts val="0"/>
              </a:spcAft>
              <a:buNone/>
            </a:pPr>
            <a:r>
              <a:rPr lang="en"/>
              <a:t>There is no right of the defendant to have an attorney present at the hearing, and no right to cross-examine witnesses offering testimony against the accused.  </a:t>
            </a:r>
            <a:endParaRPr/>
          </a:p>
          <a:p>
            <a:pPr indent="0" lvl="0" marL="0">
              <a:spcBef>
                <a:spcPts val="1600"/>
              </a:spcBef>
              <a:spcAft>
                <a:spcPts val="1600"/>
              </a:spcAft>
              <a:buNone/>
            </a:pPr>
            <a:r>
              <a:rPr lang="en"/>
              <a:t>Grand jury hearings are known as </a:t>
            </a:r>
            <a:r>
              <a:rPr b="1" i="1" lang="en"/>
              <a:t>ex parte</a:t>
            </a:r>
            <a:r>
              <a:rPr lang="en"/>
              <a:t> proceedings because the defense is not represented.   </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Preliminary Hearing</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jurisdictions where grand juries are not used, the grand jury proceedings are replaced by a preliminary hearing.  </a:t>
            </a:r>
            <a:endParaRPr/>
          </a:p>
          <a:p>
            <a:pPr indent="0" lvl="0" marL="0" algn="just">
              <a:spcBef>
                <a:spcPts val="1600"/>
              </a:spcBef>
              <a:spcAft>
                <a:spcPts val="0"/>
              </a:spcAft>
              <a:buNone/>
            </a:pPr>
            <a:r>
              <a:rPr lang="en"/>
              <a:t>In most jurisdictions, attorneys from both sides are present, and a judge presides.  </a:t>
            </a:r>
            <a:endParaRPr/>
          </a:p>
          <a:p>
            <a:pPr indent="0" lvl="0" marL="0" algn="just">
              <a:spcBef>
                <a:spcPts val="1600"/>
              </a:spcBef>
              <a:spcAft>
                <a:spcPts val="0"/>
              </a:spcAft>
              <a:buNone/>
            </a:pPr>
            <a:r>
              <a:rPr lang="en"/>
              <a:t>For this reason, preliminary hearings are considered an adversarial process.  </a:t>
            </a:r>
            <a:endParaRPr/>
          </a:p>
          <a:p>
            <a:pPr indent="0" lvl="0" marL="0" algn="just">
              <a:spcBef>
                <a:spcPts val="1600"/>
              </a:spcBef>
              <a:spcAft>
                <a:spcPts val="1600"/>
              </a:spcAft>
              <a:buNone/>
            </a:pPr>
            <a:r>
              <a:rPr lang="en"/>
              <a:t>If, after hearing evidence from both sides, the judge determines that probable cause does exist, then he or she sends the case forward to trial.   </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Arraignment </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If a case moves past the probable cause determination process, it will move forward to a trial court that has jurisdiction over the offense charged.  </a:t>
            </a:r>
            <a:endParaRPr/>
          </a:p>
          <a:p>
            <a:pPr indent="0" lvl="0" marL="0">
              <a:spcBef>
                <a:spcPts val="1600"/>
              </a:spcBef>
              <a:spcAft>
                <a:spcPts val="1600"/>
              </a:spcAft>
              <a:buNone/>
            </a:pPr>
            <a:r>
              <a:rPr lang="en"/>
              <a:t>At an arraignment, the judge informs the defendant of the charges alleged by the prosecution and asks for a </a:t>
            </a:r>
            <a:r>
              <a:rPr b="1" lang="en"/>
              <a:t>plea</a:t>
            </a:r>
            <a:r>
              <a:rPr lang="en"/>
              <a:t> from the defendant.  </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Common Pleas </a:t>
            </a:r>
            <a:endParaRPr/>
          </a:p>
        </p:txBody>
      </p:sp>
      <p:sp>
        <p:nvSpPr>
          <p:cNvPr id="261" name="Shape 261"/>
          <p:cNvSpPr txBox="1"/>
          <p:nvPr>
            <p:ph idx="1" type="body"/>
          </p:nvPr>
        </p:nvSpPr>
        <p:spPr>
          <a:xfrm>
            <a:off x="387900" y="1330700"/>
            <a:ext cx="8368200" cy="3237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most common pleas available to criminal defendants are</a:t>
            </a:r>
            <a:endParaRPr/>
          </a:p>
          <a:p>
            <a:pPr indent="-342900" lvl="0" marL="457200" algn="just">
              <a:spcBef>
                <a:spcPts val="1600"/>
              </a:spcBef>
              <a:spcAft>
                <a:spcPts val="0"/>
              </a:spcAft>
              <a:buSzPts val="1800"/>
              <a:buAutoNum type="arabicPeriod"/>
            </a:pPr>
            <a:r>
              <a:rPr lang="en"/>
              <a:t>Guilty</a:t>
            </a:r>
            <a:endParaRPr/>
          </a:p>
          <a:p>
            <a:pPr indent="-342900" lvl="0" marL="457200" algn="just">
              <a:spcBef>
                <a:spcPts val="0"/>
              </a:spcBef>
              <a:spcAft>
                <a:spcPts val="0"/>
              </a:spcAft>
              <a:buSzPts val="1800"/>
              <a:buAutoNum type="arabicPeriod"/>
            </a:pPr>
            <a:r>
              <a:rPr lang="en"/>
              <a:t>not guilty</a:t>
            </a:r>
            <a:endParaRPr/>
          </a:p>
          <a:p>
            <a:pPr indent="-342900" lvl="0" marL="457200" algn="just">
              <a:spcBef>
                <a:spcPts val="0"/>
              </a:spcBef>
              <a:spcAft>
                <a:spcPts val="0"/>
              </a:spcAft>
              <a:buSzPts val="1800"/>
              <a:buAutoNum type="arabicPeriod"/>
            </a:pPr>
            <a:r>
              <a:rPr lang="en"/>
              <a:t>nolo contendere  </a:t>
            </a:r>
            <a:endParaRPr/>
          </a:p>
          <a:p>
            <a:pPr indent="0" lvl="0" marL="0" algn="just">
              <a:spcBef>
                <a:spcPts val="1600"/>
              </a:spcBef>
              <a:spcAft>
                <a:spcPts val="0"/>
              </a:spcAft>
              <a:buNone/>
            </a:pPr>
            <a:r>
              <a:rPr lang="en"/>
              <a:t>The </a:t>
            </a:r>
            <a:r>
              <a:rPr b="1" lang="en"/>
              <a:t>nolo contendere</a:t>
            </a:r>
            <a:r>
              <a:rPr lang="en"/>
              <a:t> plea, meaning “no contest”, has the same effect in a criminal trial as a guilty plea, but there is no admission of guilt that can be used against the defendant later in a civil trial.  </a:t>
            </a:r>
            <a:endParaRPr/>
          </a:p>
          <a:p>
            <a:pPr indent="0" lvl="0" marL="0" algn="just">
              <a:spcBef>
                <a:spcPts val="1600"/>
              </a:spcBef>
              <a:spcAft>
                <a:spcPts val="1600"/>
              </a:spcAft>
              <a:buNone/>
            </a:pPr>
            <a:r>
              <a:rPr lang="en"/>
              <a:t>If the defendant pleads not guilty, then the judge sets a trial date. </a:t>
            </a:r>
            <a:br>
              <a:rPr lang="en"/>
            </a:b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Truth </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Consider that over 90% of criminal charges result in a guilty plea and never go to trial.  </a:t>
            </a:r>
            <a:endParaRPr/>
          </a:p>
          <a:p>
            <a:pPr indent="0" lvl="0" marL="0" algn="just">
              <a:spcBef>
                <a:spcPts val="1600"/>
              </a:spcBef>
              <a:spcAft>
                <a:spcPts val="0"/>
              </a:spcAft>
              <a:buNone/>
            </a:pPr>
            <a:r>
              <a:rPr lang="en"/>
              <a:t>Most of these are the result of a plea bargain agreement hammered out between the prosecution (the state) and the defense.  </a:t>
            </a:r>
            <a:endParaRPr/>
          </a:p>
          <a:p>
            <a:pPr indent="0" lvl="0" marL="0" algn="just">
              <a:spcBef>
                <a:spcPts val="1600"/>
              </a:spcBef>
              <a:spcAft>
                <a:spcPts val="0"/>
              </a:spcAft>
              <a:buNone/>
            </a:pPr>
            <a:r>
              <a:rPr lang="en"/>
              <a:t>The fact is that many important legal steps are taken prior to trial.  </a:t>
            </a:r>
            <a:endParaRPr/>
          </a:p>
          <a:p>
            <a:pPr indent="0" lvl="0" marL="0" algn="just">
              <a:spcBef>
                <a:spcPts val="1600"/>
              </a:spcBef>
              <a:spcAft>
                <a:spcPts val="1600"/>
              </a:spcAft>
              <a:buNone/>
            </a:pPr>
            <a:r>
              <a:rPr lang="en"/>
              <a:t>These steps make for a functional criminal justice system but are not good drama, so they never get the spotlight on television.   </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Motions</a:t>
            </a:r>
            <a:endParaRPr/>
          </a:p>
        </p:txBody>
      </p:sp>
      <p:sp>
        <p:nvSpPr>
          <p:cNvPr id="268" name="Shape 268"/>
          <p:cNvSpPr txBox="1"/>
          <p:nvPr>
            <p:ph idx="1" type="body"/>
          </p:nvPr>
        </p:nvSpPr>
        <p:spPr>
          <a:xfrm>
            <a:off x="387900" y="1144125"/>
            <a:ext cx="8368200" cy="3519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Before the actual trial begins, both the prosecution and the defense can make several motions.  </a:t>
            </a:r>
            <a:endParaRPr/>
          </a:p>
          <a:p>
            <a:pPr indent="0" lvl="0" marL="0" algn="just">
              <a:spcBef>
                <a:spcPts val="1600"/>
              </a:spcBef>
              <a:spcAft>
                <a:spcPts val="0"/>
              </a:spcAft>
              <a:buNone/>
            </a:pPr>
            <a:r>
              <a:rPr lang="en"/>
              <a:t>One of the most common pretrial motions is a motion for discovery; </a:t>
            </a:r>
            <a:r>
              <a:rPr b="1" lang="en"/>
              <a:t>Discovery</a:t>
            </a:r>
            <a:r>
              <a:rPr lang="en"/>
              <a:t> is where the prosecution must make available all of the evidence it has to the defendant.  </a:t>
            </a:r>
            <a:endParaRPr/>
          </a:p>
          <a:p>
            <a:pPr indent="0" lvl="0" marL="0" algn="just">
              <a:spcBef>
                <a:spcPts val="1600"/>
              </a:spcBef>
              <a:spcAft>
                <a:spcPts val="0"/>
              </a:spcAft>
              <a:buNone/>
            </a:pPr>
            <a:r>
              <a:rPr lang="en"/>
              <a:t>The prosecutor is legally and ethically obligated to turn over any </a:t>
            </a:r>
            <a:r>
              <a:rPr b="1" lang="en"/>
              <a:t>exculpatory evidence</a:t>
            </a:r>
            <a:r>
              <a:rPr lang="en"/>
              <a:t>.  </a:t>
            </a:r>
            <a:endParaRPr/>
          </a:p>
          <a:p>
            <a:pPr indent="0" lvl="0" marL="0" algn="just">
              <a:spcBef>
                <a:spcPts val="1600"/>
              </a:spcBef>
              <a:spcAft>
                <a:spcPts val="1600"/>
              </a:spcAft>
              <a:buNone/>
            </a:pPr>
            <a:r>
              <a:rPr lang="en"/>
              <a:t>In other words, if the prosecution has any evidence that tends to prove the defendant’s innocence, then it must be turned over to the defense.</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Motion to Suppress</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Also common are </a:t>
            </a:r>
            <a:r>
              <a:rPr b="1" lang="en"/>
              <a:t>motions to suppress</a:t>
            </a:r>
            <a:r>
              <a:rPr lang="en"/>
              <a:t>.  </a:t>
            </a:r>
            <a:endParaRPr/>
          </a:p>
          <a:p>
            <a:pPr indent="0" lvl="0" marL="0" algn="just">
              <a:spcBef>
                <a:spcPts val="1600"/>
              </a:spcBef>
              <a:spcAft>
                <a:spcPts val="0"/>
              </a:spcAft>
              <a:buNone/>
            </a:pPr>
            <a:r>
              <a:rPr lang="en"/>
              <a:t>A motion to suppress is a request by the defense to disallow illegally obtained evidence from being admitted at trial.  </a:t>
            </a:r>
            <a:endParaRPr/>
          </a:p>
          <a:p>
            <a:pPr indent="0" lvl="0" marL="0" algn="just">
              <a:spcBef>
                <a:spcPts val="1600"/>
              </a:spcBef>
              <a:spcAft>
                <a:spcPts val="1600"/>
              </a:spcAft>
              <a:buNone/>
            </a:pPr>
            <a:r>
              <a:rPr lang="en"/>
              <a:t>If the defense prevails in this motion, the jury will never see the evidence.  In other words, a motion to suppress is an attempt by the defense to invoke the exclusionary rule.        </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Process</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When a juvenile breaks a criminal law, the process that is followed by the legal system is quite different from the adult criminal justice system's process. </a:t>
            </a:r>
            <a:endParaRPr/>
          </a:p>
          <a:p>
            <a:pPr indent="0" lvl="0" marL="0" algn="just">
              <a:spcBef>
                <a:spcPts val="1600"/>
              </a:spcBef>
              <a:spcAft>
                <a:spcPts val="1600"/>
              </a:spcAft>
              <a:buNone/>
            </a:pPr>
            <a:r>
              <a:rPr lang="en"/>
              <a:t>The idea that juvenile offenders are different from adults is so fundamental to the American philosophy of justice that separate courts have been established in every state to deal with juvenile issues.</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Shape 2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Key Differences</a:t>
            </a:r>
            <a:endParaRPr/>
          </a:p>
        </p:txBody>
      </p:sp>
      <p:sp>
        <p:nvSpPr>
          <p:cNvPr id="289" name="Shape 2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key difference between the juvenile process and the adult process is the enormous amount of discretion that each set of actors—police, courts, and corrections—has in a juvenile case.  </a:t>
            </a:r>
            <a:endParaRPr/>
          </a:p>
          <a:p>
            <a:pPr indent="0" lvl="0" marL="0" algn="just">
              <a:spcBef>
                <a:spcPts val="1600"/>
              </a:spcBef>
              <a:spcAft>
                <a:spcPts val="1600"/>
              </a:spcAft>
              <a:buNone/>
            </a:pPr>
            <a:r>
              <a:rPr lang="en"/>
              <a:t>While the precise process of dealing with juvenile cases varies from jurisdiction to jurisdiction, there are many common rules that must be followed because of constitutional rights that have been defined by the Supreme Court of the United States. </a:t>
            </a:r>
            <a:endParaRPr/>
          </a:p>
        </p:txBody>
      </p:sp>
      <p:sp>
        <p:nvSpPr>
          <p:cNvPr id="290" name="Shape 2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Going to Court</a:t>
            </a:r>
            <a:endParaRPr/>
          </a:p>
        </p:txBody>
      </p:sp>
      <p:sp>
        <p:nvSpPr>
          <p:cNvPr id="296" name="Shape 29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Once law enforcement has decided to turn a case over to the courts (rather than proceeding with an informal diversion), a prosecutor or juvenile intake officer (often a juvenile probation officer) is assigned to the case.  </a:t>
            </a:r>
            <a:endParaRPr/>
          </a:p>
          <a:p>
            <a:pPr indent="0" lvl="0" marL="0" algn="just">
              <a:spcBef>
                <a:spcPts val="1600"/>
              </a:spcBef>
              <a:spcAft>
                <a:spcPts val="1600"/>
              </a:spcAft>
              <a:buNone/>
            </a:pPr>
            <a:r>
              <a:rPr lang="en"/>
              <a:t>The intake officer may choose to dismiss the case, handle the case informally, or file a petition.</a:t>
            </a:r>
            <a:endParaRPr/>
          </a:p>
        </p:txBody>
      </p:sp>
      <p:sp>
        <p:nvSpPr>
          <p:cNvPr id="297" name="Shape 2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Shape 30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Petition </a:t>
            </a:r>
            <a:endParaRPr/>
          </a:p>
        </p:txBody>
      </p:sp>
      <p:sp>
        <p:nvSpPr>
          <p:cNvPr id="303" name="Shape 30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a:t>
            </a:r>
            <a:r>
              <a:rPr b="1" lang="en"/>
              <a:t>petition</a:t>
            </a:r>
            <a:r>
              <a:rPr lang="en"/>
              <a:t> is a formal document alleging wrongdoing by the juvenile, similar to a charging document (information or indictment) in adult criminal court.  </a:t>
            </a:r>
            <a:endParaRPr/>
          </a:p>
          <a:p>
            <a:pPr indent="0" lvl="0" marL="0" algn="just">
              <a:spcBef>
                <a:spcPts val="1600"/>
              </a:spcBef>
              <a:spcAft>
                <a:spcPts val="0"/>
              </a:spcAft>
              <a:buNone/>
            </a:pPr>
            <a:r>
              <a:rPr lang="en"/>
              <a:t>Depending on the rules of the particular jurisdiction, some juveniles must appear before a judge even though no formal proceedings are begun.  </a:t>
            </a:r>
            <a:endParaRPr/>
          </a:p>
          <a:p>
            <a:pPr indent="0" lvl="0" marL="0" algn="just">
              <a:spcBef>
                <a:spcPts val="1600"/>
              </a:spcBef>
              <a:spcAft>
                <a:spcPts val="1600"/>
              </a:spcAft>
              <a:buNone/>
            </a:pPr>
            <a:r>
              <a:rPr lang="en"/>
              <a:t>These informal appearances before the bench are calculated to help the juvenile understand the seriousness of delinquency.</a:t>
            </a:r>
            <a:endParaRPr/>
          </a:p>
        </p:txBody>
      </p:sp>
      <p:sp>
        <p:nvSpPr>
          <p:cNvPr id="304" name="Shape 3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Shape 30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Which Court?</a:t>
            </a:r>
            <a:endParaRPr/>
          </a:p>
        </p:txBody>
      </p:sp>
      <p:sp>
        <p:nvSpPr>
          <p:cNvPr id="310" name="Shape 31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prosecutor decides to begin formal charges, a petition is filed with the court.  </a:t>
            </a:r>
            <a:endParaRPr/>
          </a:p>
          <a:p>
            <a:pPr indent="0" lvl="0" marL="0" algn="just">
              <a:spcBef>
                <a:spcPts val="1600"/>
              </a:spcBef>
              <a:spcAft>
                <a:spcPts val="0"/>
              </a:spcAft>
              <a:buNone/>
            </a:pPr>
            <a:r>
              <a:rPr lang="en"/>
              <a:t>An arraignment is held, and the juvenile is informed of the charges.  </a:t>
            </a:r>
            <a:endParaRPr/>
          </a:p>
          <a:p>
            <a:pPr indent="0" lvl="0" marL="0" algn="just">
              <a:spcBef>
                <a:spcPts val="1600"/>
              </a:spcBef>
              <a:spcAft>
                <a:spcPts val="0"/>
              </a:spcAft>
              <a:buNone/>
            </a:pPr>
            <a:r>
              <a:rPr lang="en"/>
              <a:t>Many states have rules that allow older juveniles accused of serious crimes to be sent to adult court.  </a:t>
            </a:r>
            <a:endParaRPr/>
          </a:p>
          <a:p>
            <a:pPr indent="0" lvl="0" marL="0" algn="just">
              <a:spcBef>
                <a:spcPts val="1600"/>
              </a:spcBef>
              <a:spcAft>
                <a:spcPts val="1600"/>
              </a:spcAft>
              <a:buNone/>
            </a:pPr>
            <a:r>
              <a:rPr lang="en"/>
              <a:t>The most common of these </a:t>
            </a:r>
            <a:r>
              <a:rPr b="1" lang="en"/>
              <a:t>waivers</a:t>
            </a:r>
            <a:r>
              <a:rPr lang="en"/>
              <a:t> to adult court are for violent offenses.</a:t>
            </a:r>
            <a:endParaRPr/>
          </a:p>
        </p:txBody>
      </p:sp>
      <p:sp>
        <p:nvSpPr>
          <p:cNvPr id="311" name="Shape 3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Shape 3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Plea Bargaining </a:t>
            </a:r>
            <a:endParaRPr/>
          </a:p>
        </p:txBody>
      </p:sp>
      <p:sp>
        <p:nvSpPr>
          <p:cNvPr id="317" name="Shape 3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Like adults, juveniles can often enter into a plea agreement with the state.  </a:t>
            </a:r>
            <a:endParaRPr/>
          </a:p>
          <a:p>
            <a:pPr indent="0" lvl="0" marL="0" algn="just">
              <a:spcBef>
                <a:spcPts val="1600"/>
              </a:spcBef>
              <a:spcAft>
                <a:spcPts val="0"/>
              </a:spcAft>
              <a:buNone/>
            </a:pPr>
            <a:r>
              <a:rPr lang="en"/>
              <a:t>Such plea agreements usually result in the juvenile being placed on probation and being required to adhere to many rules and conditions.  </a:t>
            </a:r>
            <a:endParaRPr/>
          </a:p>
          <a:p>
            <a:pPr indent="0" lvl="0" marL="0" algn="just">
              <a:spcBef>
                <a:spcPts val="1600"/>
              </a:spcBef>
              <a:spcAft>
                <a:spcPts val="1600"/>
              </a:spcAft>
              <a:buNone/>
            </a:pPr>
            <a:r>
              <a:rPr lang="en"/>
              <a:t>Counseling, curfews, and maintaining certain academic standards are common requirements.</a:t>
            </a:r>
            <a:endParaRPr/>
          </a:p>
        </p:txBody>
      </p:sp>
      <p:sp>
        <p:nvSpPr>
          <p:cNvPr id="318" name="Shape 3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Shape 3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Diversion </a:t>
            </a:r>
            <a:endParaRPr/>
          </a:p>
        </p:txBody>
      </p:sp>
      <p:sp>
        <p:nvSpPr>
          <p:cNvPr id="324" name="Shape 3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juvenile cases are handled through a process of </a:t>
            </a:r>
            <a:r>
              <a:rPr b="1" lang="en"/>
              <a:t>judicial diversion</a:t>
            </a:r>
            <a:r>
              <a:rPr lang="en"/>
              <a:t>.  </a:t>
            </a:r>
            <a:endParaRPr/>
          </a:p>
          <a:p>
            <a:pPr indent="0" lvl="0" marL="0" algn="just">
              <a:spcBef>
                <a:spcPts val="1600"/>
              </a:spcBef>
              <a:spcAft>
                <a:spcPts val="0"/>
              </a:spcAft>
              <a:buNone/>
            </a:pPr>
            <a:r>
              <a:rPr lang="en"/>
              <a:t>When a juvenile judge diverts a case, some informal sanction or treatment option is usually ordered.  </a:t>
            </a:r>
            <a:endParaRPr/>
          </a:p>
          <a:p>
            <a:pPr indent="0" lvl="0" marL="0" algn="just">
              <a:spcBef>
                <a:spcPts val="1600"/>
              </a:spcBef>
              <a:spcAft>
                <a:spcPts val="0"/>
              </a:spcAft>
              <a:buNone/>
            </a:pPr>
            <a:r>
              <a:rPr lang="en"/>
              <a:t>Counseling, community service, and victim restitution are often ordered.  </a:t>
            </a:r>
            <a:endParaRPr/>
          </a:p>
          <a:p>
            <a:pPr indent="0" lvl="0" marL="0" algn="just">
              <a:spcBef>
                <a:spcPts val="1600"/>
              </a:spcBef>
              <a:spcAft>
                <a:spcPts val="1600"/>
              </a:spcAft>
              <a:buNone/>
            </a:pPr>
            <a:r>
              <a:rPr lang="en"/>
              <a:t>If the juvenile does not comply with the judge's orders, formal charges can be reinstated.</a:t>
            </a:r>
            <a:endParaRPr/>
          </a:p>
        </p:txBody>
      </p:sp>
      <p:sp>
        <p:nvSpPr>
          <p:cNvPr id="325" name="Shape 3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Shape 3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Adjudicatory Hearing</a:t>
            </a:r>
            <a:endParaRPr/>
          </a:p>
        </p:txBody>
      </p:sp>
      <p:sp>
        <p:nvSpPr>
          <p:cNvPr id="331" name="Shape 331"/>
          <p:cNvSpPr txBox="1"/>
          <p:nvPr>
            <p:ph idx="1" type="body"/>
          </p:nvPr>
        </p:nvSpPr>
        <p:spPr>
          <a:xfrm>
            <a:off x="387900" y="1321275"/>
            <a:ext cx="8368200" cy="34071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final option is for the judge to hold an </a:t>
            </a:r>
            <a:r>
              <a:rPr b="1" lang="en"/>
              <a:t>adjudicatory hearing</a:t>
            </a:r>
            <a:r>
              <a:rPr lang="en"/>
              <a:t>: This is the juvenile justice system's equivalent of a criminal trial.  </a:t>
            </a:r>
            <a:endParaRPr/>
          </a:p>
          <a:p>
            <a:pPr indent="0" lvl="0" marL="0" algn="just">
              <a:spcBef>
                <a:spcPts val="1600"/>
              </a:spcBef>
              <a:spcAft>
                <a:spcPts val="0"/>
              </a:spcAft>
              <a:buNone/>
            </a:pPr>
            <a:r>
              <a:rPr lang="en"/>
              <a:t>In most states, the hearing will be conducted before a juvenile judge, but there is generally no jury in a juvenile case.  </a:t>
            </a:r>
            <a:endParaRPr/>
          </a:p>
          <a:p>
            <a:pPr indent="0" lvl="0" marL="0" algn="just">
              <a:spcBef>
                <a:spcPts val="1600"/>
              </a:spcBef>
              <a:spcAft>
                <a:spcPts val="0"/>
              </a:spcAft>
              <a:buNone/>
            </a:pPr>
            <a:r>
              <a:rPr lang="en"/>
              <a:t>At the conclusion of the hearing, the judge will decide whether the allegations are true.  </a:t>
            </a:r>
            <a:endParaRPr/>
          </a:p>
          <a:p>
            <a:pPr indent="0" lvl="0" marL="0" algn="just">
              <a:spcBef>
                <a:spcPts val="1600"/>
              </a:spcBef>
              <a:spcAft>
                <a:spcPts val="0"/>
              </a:spcAft>
              <a:buNone/>
            </a:pPr>
            <a:r>
              <a:rPr lang="en"/>
              <a:t>If so, the juvenile will be </a:t>
            </a:r>
            <a:r>
              <a:rPr b="1" lang="en"/>
              <a:t>adjudicated delinquent</a:t>
            </a:r>
            <a:r>
              <a:rPr lang="en"/>
              <a:t>.  </a:t>
            </a:r>
            <a:endParaRPr/>
          </a:p>
          <a:p>
            <a:pPr indent="0" lvl="0" marL="0" algn="just">
              <a:spcBef>
                <a:spcPts val="1600"/>
              </a:spcBef>
              <a:spcAft>
                <a:spcPts val="1600"/>
              </a:spcAft>
              <a:buNone/>
            </a:pPr>
            <a:r>
              <a:rPr lang="en"/>
              <a:t>This result is commonly referred to as </a:t>
            </a:r>
            <a:r>
              <a:rPr b="1" lang="en"/>
              <a:t>sustaining the petition</a:t>
            </a:r>
            <a:r>
              <a:rPr lang="en"/>
              <a:t>.</a:t>
            </a:r>
            <a:endParaRPr/>
          </a:p>
        </p:txBody>
      </p:sp>
      <p:sp>
        <p:nvSpPr>
          <p:cNvPr id="332" name="Shape 3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Hired v. Appointed Counsel</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Counsel, either hired by the defendant or appointed by the court, represents almost every criminal defendant in both state and federal courts.  </a:t>
            </a:r>
            <a:endParaRPr/>
          </a:p>
          <a:p>
            <a:pPr indent="0" lvl="0" marL="0" algn="just">
              <a:spcBef>
                <a:spcPts val="1600"/>
              </a:spcBef>
              <a:spcAft>
                <a:spcPts val="0"/>
              </a:spcAft>
              <a:buNone/>
            </a:pPr>
            <a:r>
              <a:rPr lang="en"/>
              <a:t>Defendants representing themselves are far more common with misdemeanors. </a:t>
            </a:r>
            <a:endParaRPr/>
          </a:p>
          <a:p>
            <a:pPr indent="0" lvl="0" marL="0" algn="just">
              <a:spcBef>
                <a:spcPts val="1600"/>
              </a:spcBef>
              <a:spcAft>
                <a:spcPts val="1600"/>
              </a:spcAft>
              <a:buNone/>
            </a:pPr>
            <a:r>
              <a:rPr lang="en"/>
              <a:t>There is a common belief that appointed lawyers do not do as good a job defending their clients as do privately hired attorneys. </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Shape 3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Disposition Hearings</a:t>
            </a:r>
            <a:endParaRPr/>
          </a:p>
        </p:txBody>
      </p:sp>
      <p:sp>
        <p:nvSpPr>
          <p:cNvPr id="338" name="Shape 3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many cases, the adjudicatory hearing is </a:t>
            </a:r>
            <a:r>
              <a:rPr b="1" lang="en"/>
              <a:t>bifurcated</a:t>
            </a:r>
            <a:r>
              <a:rPr lang="en"/>
              <a:t>--This means that there is a separate disposition hearing, which is the juvenile court's equivalent of a sentencing hearing in adult court.  </a:t>
            </a:r>
            <a:endParaRPr/>
          </a:p>
          <a:p>
            <a:pPr indent="0" lvl="0" marL="0" algn="just">
              <a:spcBef>
                <a:spcPts val="1600"/>
              </a:spcBef>
              <a:spcAft>
                <a:spcPts val="0"/>
              </a:spcAft>
              <a:buNone/>
            </a:pPr>
            <a:r>
              <a:rPr lang="en"/>
              <a:t>The judge designs a disposition in the case based (at least theoretically) on what is in the best interest of the child.  </a:t>
            </a:r>
            <a:endParaRPr/>
          </a:p>
          <a:p>
            <a:pPr indent="0" lvl="0" marL="0" algn="just">
              <a:spcBef>
                <a:spcPts val="1600"/>
              </a:spcBef>
              <a:spcAft>
                <a:spcPts val="1600"/>
              </a:spcAft>
              <a:buNone/>
            </a:pPr>
            <a:r>
              <a:rPr lang="en"/>
              <a:t>Counseling, probation, confinement in a secure detention facility, and victim restitution are common in juvenile dispositions.</a:t>
            </a:r>
            <a:endParaRPr/>
          </a:p>
        </p:txBody>
      </p:sp>
      <p:sp>
        <p:nvSpPr>
          <p:cNvPr id="339" name="Shape 3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Shape 34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Post-disposition Hearings</a:t>
            </a:r>
            <a:endParaRPr/>
          </a:p>
        </p:txBody>
      </p:sp>
      <p:sp>
        <p:nvSpPr>
          <p:cNvPr id="345" name="Shape 34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Juveniles can also be ordered to reappear in court periodically for </a:t>
            </a:r>
            <a:r>
              <a:rPr b="1" lang="en"/>
              <a:t>post-disposition hearings</a:t>
            </a:r>
            <a:r>
              <a:rPr lang="en"/>
              <a:t>.  </a:t>
            </a:r>
            <a:endParaRPr/>
          </a:p>
          <a:p>
            <a:pPr indent="0" lvl="0" marL="0" algn="just">
              <a:spcBef>
                <a:spcPts val="1600"/>
              </a:spcBef>
              <a:spcAft>
                <a:spcPts val="1600"/>
              </a:spcAft>
              <a:buNone/>
            </a:pPr>
            <a:r>
              <a:rPr lang="en"/>
              <a:t>These hearings are designed to update the judge on the juvenile's progress toward reform.                         </a:t>
            </a:r>
            <a:endParaRPr/>
          </a:p>
        </p:txBody>
      </p:sp>
      <p:sp>
        <p:nvSpPr>
          <p:cNvPr id="346" name="Shape 3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Good of a Job?</a:t>
            </a:r>
            <a:endParaRPr/>
          </a:p>
        </p:txBody>
      </p:sp>
      <p:sp>
        <p:nvSpPr>
          <p:cNvPr id="93" name="Shape 93"/>
          <p:cNvSpPr txBox="1"/>
          <p:nvPr>
            <p:ph idx="1" type="body"/>
          </p:nvPr>
        </p:nvSpPr>
        <p:spPr>
          <a:xfrm>
            <a:off x="387900" y="1272100"/>
            <a:ext cx="8368200" cy="3526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a report issued by the Bureau of Justice Statistics it was found that there was very little difference between how counsel was obtained on the verdict of guilty.  </a:t>
            </a:r>
            <a:endParaRPr/>
          </a:p>
          <a:p>
            <a:pPr indent="0" lvl="0" marL="0" algn="just">
              <a:spcBef>
                <a:spcPts val="1600"/>
              </a:spcBef>
              <a:spcAft>
                <a:spcPts val="0"/>
              </a:spcAft>
              <a:buNone/>
            </a:pPr>
            <a:r>
              <a:rPr lang="en"/>
              <a:t>Among those receiving a guilty verdict, a higher percentage of defendants with appointed counsel were sentenced to incarceration.  </a:t>
            </a:r>
            <a:endParaRPr/>
          </a:p>
          <a:p>
            <a:pPr indent="0" lvl="0" marL="0" rtl="0" algn="just">
              <a:spcBef>
                <a:spcPts val="1600"/>
              </a:spcBef>
              <a:spcAft>
                <a:spcPts val="0"/>
              </a:spcAft>
              <a:buNone/>
            </a:pPr>
            <a:r>
              <a:rPr lang="en"/>
              <a:t>The BJS study also found that the rate of entering a guilty plea was higher with appointed counsel:   </a:t>
            </a:r>
            <a:endParaRPr/>
          </a:p>
          <a:p>
            <a:pPr indent="0" lvl="0" marL="0" algn="just">
              <a:spcBef>
                <a:spcPts val="1600"/>
              </a:spcBef>
              <a:spcAft>
                <a:spcPts val="0"/>
              </a:spcAft>
              <a:buNone/>
            </a:pPr>
            <a:r>
              <a:rPr lang="en"/>
              <a:t>About 75% of inmates with appointed counsel pleaded guilty, while around 66% of those with hired counsel pleaded guilty.     </a:t>
            </a:r>
            <a:endParaRPr/>
          </a:p>
          <a:p>
            <a:pPr indent="0" lvl="0" marL="0">
              <a:spcBef>
                <a:spcPts val="1600"/>
              </a:spcBef>
              <a:spcAft>
                <a:spcPts val="1600"/>
              </a:spcAft>
              <a:buNone/>
            </a:pPr>
            <a:r>
              <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Counsel in the Federal Courts</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responsibility for appointing counsel in federal criminal proceedings for those unable to bear the cost of representation has historically rested in the federal judiciary.  </a:t>
            </a:r>
            <a:endParaRPr/>
          </a:p>
          <a:p>
            <a:pPr indent="0" lvl="0" marL="0" algn="just">
              <a:spcBef>
                <a:spcPts val="1600"/>
              </a:spcBef>
              <a:spcAft>
                <a:spcPts val="1600"/>
              </a:spcAft>
              <a:buNone/>
            </a:pPr>
            <a:r>
              <a:rPr lang="en"/>
              <a:t>Before the enactment of the </a:t>
            </a:r>
            <a:r>
              <a:rPr b="1" lang="en"/>
              <a:t>Criminal Justice Act (CJA)</a:t>
            </a:r>
            <a:r>
              <a:rPr lang="en"/>
              <a:t>, however, there was no authority to compensate appointed counsel for their services or litigation expenses, and federal judges depended on the professional obligation of lawyers to provide </a:t>
            </a:r>
            <a:r>
              <a:rPr b="1" i="1" lang="en"/>
              <a:t>pro bono publico</a:t>
            </a:r>
            <a:r>
              <a:rPr lang="en"/>
              <a:t> representation to defendants unable to retain counsel.</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Criminal Justice Act (CJA)</a:t>
            </a:r>
            <a:endParaRPr/>
          </a:p>
        </p:txBody>
      </p:sp>
      <p:sp>
        <p:nvSpPr>
          <p:cNvPr id="107" name="Shape 107"/>
          <p:cNvSpPr txBox="1"/>
          <p:nvPr>
            <p:ph idx="1" type="body"/>
          </p:nvPr>
        </p:nvSpPr>
        <p:spPr>
          <a:xfrm>
            <a:off x="387900" y="1258850"/>
            <a:ext cx="8368200" cy="3309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1964, the CJA was enacted to establish a comprehensive system for appointing and compensating lawyers to represent defendants financially unable to retain counsel in federal criminal proceedings.  </a:t>
            </a:r>
            <a:endParaRPr/>
          </a:p>
          <a:p>
            <a:pPr indent="0" lvl="0" marL="0" algn="just">
              <a:spcBef>
                <a:spcPts val="1600"/>
              </a:spcBef>
              <a:spcAft>
                <a:spcPts val="0"/>
              </a:spcAft>
              <a:buNone/>
            </a:pPr>
            <a:r>
              <a:rPr lang="en"/>
              <a:t>The CJA authorized reimbursement of reasonable out-of-pocket expenses and payment of expert and investigative services necessary for an adequate defense.  </a:t>
            </a:r>
            <a:endParaRPr/>
          </a:p>
          <a:p>
            <a:pPr indent="0" lvl="0" marL="0" algn="just">
              <a:spcBef>
                <a:spcPts val="1600"/>
              </a:spcBef>
              <a:spcAft>
                <a:spcPts val="1600"/>
              </a:spcAft>
              <a:buNone/>
            </a:pPr>
            <a:r>
              <a:rPr lang="en"/>
              <a:t>While it provided for some compensation for appointed counsel (CJA panel attorneys), it did so at rates substantially below that which they would receive from their privately-retained clients.</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Defender Organizations</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In 1970, the CJA was amended to authorize districts to establish federal defender organizations as counterparts to federal prosecutors in U.S. Attorneys Offices and an institutional resource for providing defense counsel in those districts (or combinations of adjacent districts) where at least 200 persons annually require appointment of counsel.</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Size and Structure</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According to the Administrative Office of the United States Courts, there are now 81 authorized federal defender organizations.  </a:t>
            </a:r>
            <a:endParaRPr/>
          </a:p>
          <a:p>
            <a:pPr indent="0" lvl="0" marL="0">
              <a:spcBef>
                <a:spcPts val="1600"/>
              </a:spcBef>
              <a:spcAft>
                <a:spcPts val="0"/>
              </a:spcAft>
              <a:buNone/>
            </a:pPr>
            <a:r>
              <a:rPr lang="en"/>
              <a:t>They employ more than 3,100 lawyers, investigators, paralegals, and support personnel and serve 91 of the 94 federal judicial districts. </a:t>
            </a:r>
            <a:endParaRPr/>
          </a:p>
          <a:p>
            <a:pPr indent="0" lvl="0" marL="0">
              <a:spcBef>
                <a:spcPts val="1600"/>
              </a:spcBef>
              <a:spcAft>
                <a:spcPts val="1600"/>
              </a:spcAft>
              <a:buNone/>
            </a:pPr>
            <a:r>
              <a:rPr lang="en"/>
              <a:t>There are two types of federal defender organizations: federal public defender organizations and community defender organizations.</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