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Lst>
  <p:sldSz cy="5143500" cx="9144000"/>
  <p:notesSz cx="6858000" cy="9144000"/>
  <p:embeddedFontLst>
    <p:embeddedFont>
      <p:font typeface="Roboto Slab"/>
      <p:regular r:id="rId37"/>
      <p:bold r:id="rId38"/>
    </p:embeddedFont>
    <p:embeddedFont>
      <p:font typeface="Roboto"/>
      <p:regular r:id="rId39"/>
      <p:bold r:id="rId40"/>
      <p:italic r:id="rId41"/>
      <p:boldItalic r:id="rId4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Roboto-bold.fntdata"/><Relationship Id="rId20" Type="http://schemas.openxmlformats.org/officeDocument/2006/relationships/slide" Target="slides/slide16.xml"/><Relationship Id="rId42" Type="http://schemas.openxmlformats.org/officeDocument/2006/relationships/font" Target="fonts/Roboto-boldItalic.fntdata"/><Relationship Id="rId41" Type="http://schemas.openxmlformats.org/officeDocument/2006/relationships/font" Target="fonts/Roboto-italic.fntdata"/><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font" Target="fonts/RobotoSlab-regular.fntdata"/><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font" Target="fonts/Roboto-regular.fntdata"/><Relationship Id="rId16" Type="http://schemas.openxmlformats.org/officeDocument/2006/relationships/slide" Target="slides/slide12.xml"/><Relationship Id="rId38" Type="http://schemas.openxmlformats.org/officeDocument/2006/relationships/font" Target="fonts/RobotoSlab-bold.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05/16/2016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Shape 1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5" name="Shape 12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Because of this charging power in death penalty states, some prosecutors literally hold the power of life and death.  </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Shape 1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9" name="Shape 13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3" name="Shape 15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0" name="Shape 1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Shape 1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7" name="Shape 1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Shape 1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4" name="Shape 1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Shape 1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1" name="Shape 1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Shape 1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5" name="Shape 1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Shape 2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2" name="Shape 2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Shape 2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9" name="Shape 2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4" name="Shape 214"/>
        <p:cNvGrpSpPr/>
        <p:nvPr/>
      </p:nvGrpSpPr>
      <p:grpSpPr>
        <a:xfrm>
          <a:off x="0" y="0"/>
          <a:ext cx="0" cy="0"/>
          <a:chOff x="0" y="0"/>
          <a:chExt cx="0" cy="0"/>
        </a:xfrm>
      </p:grpSpPr>
      <p:sp>
        <p:nvSpPr>
          <p:cNvPr id="215" name="Shape 2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6" name="Shape 2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Shape 2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3" name="Shape 2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8" name="Shape 228"/>
        <p:cNvGrpSpPr/>
        <p:nvPr/>
      </p:nvGrpSpPr>
      <p:grpSpPr>
        <a:xfrm>
          <a:off x="0" y="0"/>
          <a:ext cx="0" cy="0"/>
          <a:chOff x="0" y="0"/>
          <a:chExt cx="0" cy="0"/>
        </a:xfrm>
      </p:grpSpPr>
      <p:sp>
        <p:nvSpPr>
          <p:cNvPr id="229" name="Shape 2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0" name="Shape 2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5" name="Shape 235"/>
        <p:cNvGrpSpPr/>
        <p:nvPr/>
      </p:nvGrpSpPr>
      <p:grpSpPr>
        <a:xfrm>
          <a:off x="0" y="0"/>
          <a:ext cx="0" cy="0"/>
          <a:chOff x="0" y="0"/>
          <a:chExt cx="0" cy="0"/>
        </a:xfrm>
      </p:grpSpPr>
      <p:sp>
        <p:nvSpPr>
          <p:cNvPr id="236" name="Shape 2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7" name="Shape 2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2" name="Shape 242"/>
        <p:cNvGrpSpPr/>
        <p:nvPr/>
      </p:nvGrpSpPr>
      <p:grpSpPr>
        <a:xfrm>
          <a:off x="0" y="0"/>
          <a:ext cx="0" cy="0"/>
          <a:chOff x="0" y="0"/>
          <a:chExt cx="0" cy="0"/>
        </a:xfrm>
      </p:grpSpPr>
      <p:sp>
        <p:nvSpPr>
          <p:cNvPr id="243" name="Shape 2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4" name="Shape 2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9" name="Shape 249"/>
        <p:cNvGrpSpPr/>
        <p:nvPr/>
      </p:nvGrpSpPr>
      <p:grpSpPr>
        <a:xfrm>
          <a:off x="0" y="0"/>
          <a:ext cx="0" cy="0"/>
          <a:chOff x="0" y="0"/>
          <a:chExt cx="0" cy="0"/>
        </a:xfrm>
      </p:grpSpPr>
      <p:sp>
        <p:nvSpPr>
          <p:cNvPr id="250" name="Shape 2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1" name="Shape 25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6" name="Shape 256"/>
        <p:cNvGrpSpPr/>
        <p:nvPr/>
      </p:nvGrpSpPr>
      <p:grpSpPr>
        <a:xfrm>
          <a:off x="0" y="0"/>
          <a:ext cx="0" cy="0"/>
          <a:chOff x="0" y="0"/>
          <a:chExt cx="0" cy="0"/>
        </a:xfrm>
      </p:grpSpPr>
      <p:sp>
        <p:nvSpPr>
          <p:cNvPr id="257" name="Shape 2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8" name="Shape 2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3" name="Shape 263"/>
        <p:cNvGrpSpPr/>
        <p:nvPr/>
      </p:nvGrpSpPr>
      <p:grpSpPr>
        <a:xfrm>
          <a:off x="0" y="0"/>
          <a:ext cx="0" cy="0"/>
          <a:chOff x="0" y="0"/>
          <a:chExt cx="0" cy="0"/>
        </a:xfrm>
      </p:grpSpPr>
      <p:sp>
        <p:nvSpPr>
          <p:cNvPr id="264" name="Shape 2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5" name="Shape 26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2" name="Shape 2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7" name="Shape 277"/>
        <p:cNvGrpSpPr/>
        <p:nvPr/>
      </p:nvGrpSpPr>
      <p:grpSpPr>
        <a:xfrm>
          <a:off x="0" y="0"/>
          <a:ext cx="0" cy="0"/>
          <a:chOff x="0" y="0"/>
          <a:chExt cx="0" cy="0"/>
        </a:xfrm>
      </p:grpSpPr>
      <p:sp>
        <p:nvSpPr>
          <p:cNvPr id="278" name="Shape 2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9" name="Shape 27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1600"/>
              </a:spcAft>
              <a:buNone/>
            </a:pPr>
            <a:r>
              <a:rPr lang="en" sz="1800">
                <a:solidFill>
                  <a:schemeClr val="dk1"/>
                </a:solidFill>
                <a:latin typeface="Roboto"/>
                <a:ea typeface="Roboto"/>
                <a:cs typeface="Roboto"/>
                <a:sym typeface="Roboto"/>
              </a:rPr>
              <a:t>The Attorney General of the United States, who also heads up the United States Department of Justice, supervises U.S. Attorneys.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1" name="Shape 11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These independent counsels are not accountable to any government office.  This is to prevent undue influence over the investigation.  Independent counsels serve in this capacity for as long as is necessary to complete the investigation.</a:t>
            </a:r>
            <a:br>
              <a:rPr lang="en" sz="1800">
                <a:solidFill>
                  <a:schemeClr val="dk1"/>
                </a:solidFill>
                <a:latin typeface="Roboto"/>
                <a:ea typeface="Roboto"/>
                <a:cs typeface="Roboto"/>
                <a:sym typeface="Roboto"/>
              </a:rPr>
            </a:b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1524800" y="672606"/>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Shape 11"/>
          <p:cNvSpPr/>
          <p:nvPr/>
        </p:nvSpPr>
        <p:spPr>
          <a:xfrm rot="10800000">
            <a:off x="6537563"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Shape 1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Shape 13"/>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Shape 14"/>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Shape 55"/>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Shape 1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Shape 18"/>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Shape 2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Shape 27"/>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Shape 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Shape 36"/>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Shape 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Shape 45"/>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Shape 46"/>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Shape 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4" name="Shape 64"/>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5.2:  The Prosecution and Defense</a:t>
            </a:r>
            <a:endParaRPr/>
          </a:p>
        </p:txBody>
      </p:sp>
      <p:sp>
        <p:nvSpPr>
          <p:cNvPr id="65" name="Shape 65"/>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6" name="Shape 6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Shape 1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Prosecutorial Discretion</a:t>
            </a:r>
            <a:endParaRPr/>
          </a:p>
        </p:txBody>
      </p:sp>
      <p:sp>
        <p:nvSpPr>
          <p:cNvPr id="128" name="Shape 12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Prosecutors arguably have the most discretion of any actor in the criminal justice system.  </a:t>
            </a:r>
            <a:endParaRPr/>
          </a:p>
          <a:p>
            <a:pPr indent="0" lvl="0" marL="0" rtl="0" algn="just">
              <a:spcBef>
                <a:spcPts val="1600"/>
              </a:spcBef>
              <a:spcAft>
                <a:spcPts val="0"/>
              </a:spcAft>
              <a:buNone/>
            </a:pPr>
            <a:r>
              <a:rPr lang="en"/>
              <a:t>They make decisions as to who to charge, what to charge them with, when charges should be dropped, and whether or not to plea bargain.  </a:t>
            </a:r>
            <a:endParaRPr/>
          </a:p>
          <a:p>
            <a:pPr indent="0" lvl="0" marL="0" algn="just">
              <a:spcBef>
                <a:spcPts val="1600"/>
              </a:spcBef>
              <a:spcAft>
                <a:spcPts val="1600"/>
              </a:spcAft>
              <a:buNone/>
            </a:pPr>
            <a:r>
              <a:rPr lang="en"/>
              <a:t>While the discretion of prosecutors is nearly unfettered, it is most commonly used in three main areas:  the discretionary decisions to file charges, dismiss charges, and offer plea bargains.    </a:t>
            </a:r>
            <a:br>
              <a:rPr lang="en"/>
            </a:br>
            <a:endParaRPr/>
          </a:p>
        </p:txBody>
      </p:sp>
      <p:sp>
        <p:nvSpPr>
          <p:cNvPr id="129" name="Shape 1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Shape 13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Charging</a:t>
            </a:r>
            <a:endParaRPr/>
          </a:p>
        </p:txBody>
      </p:sp>
      <p:sp>
        <p:nvSpPr>
          <p:cNvPr id="135" name="Shape 135"/>
          <p:cNvSpPr txBox="1"/>
          <p:nvPr>
            <p:ph idx="1" type="body"/>
          </p:nvPr>
        </p:nvSpPr>
        <p:spPr>
          <a:xfrm>
            <a:off x="387900" y="1258850"/>
            <a:ext cx="8368200" cy="3404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While police initially inform criminal defendants of the charges against them, it is up to the prosecutor to decide what the exact formal charges will be.  </a:t>
            </a:r>
            <a:endParaRPr/>
          </a:p>
          <a:p>
            <a:pPr indent="0" lvl="0" marL="0" rtl="0">
              <a:spcBef>
                <a:spcPts val="1600"/>
              </a:spcBef>
              <a:spcAft>
                <a:spcPts val="0"/>
              </a:spcAft>
              <a:buNone/>
            </a:pPr>
            <a:r>
              <a:rPr lang="en"/>
              <a:t>First, however, the prosecutor must make the decision to prosecute persons accused by the police, or to not prosecute them.  </a:t>
            </a:r>
            <a:endParaRPr/>
          </a:p>
          <a:p>
            <a:pPr indent="0" lvl="0" marL="0" rtl="0">
              <a:spcBef>
                <a:spcPts val="1600"/>
              </a:spcBef>
              <a:spcAft>
                <a:spcPts val="0"/>
              </a:spcAft>
              <a:buNone/>
            </a:pPr>
            <a:r>
              <a:rPr lang="en"/>
              <a:t>The decision to prosecute is linked to several factors.  </a:t>
            </a:r>
            <a:endParaRPr/>
          </a:p>
          <a:p>
            <a:pPr indent="0" lvl="0" marL="0" rtl="0">
              <a:spcBef>
                <a:spcPts val="1600"/>
              </a:spcBef>
              <a:spcAft>
                <a:spcPts val="0"/>
              </a:spcAft>
              <a:buNone/>
            </a:pPr>
            <a:r>
              <a:rPr lang="en"/>
              <a:t>Perhaps the most important factor is the </a:t>
            </a:r>
            <a:r>
              <a:rPr i="1" lang="en"/>
              <a:t>strength of the evidence against the accused</a:t>
            </a:r>
            <a:r>
              <a:rPr lang="en"/>
              <a:t>.  </a:t>
            </a:r>
            <a:endParaRPr/>
          </a:p>
          <a:p>
            <a:pPr indent="0" lvl="0" marL="0">
              <a:spcBef>
                <a:spcPts val="1600"/>
              </a:spcBef>
              <a:spcAft>
                <a:spcPts val="1600"/>
              </a:spcAft>
              <a:buNone/>
            </a:pPr>
            <a:r>
              <a:rPr lang="en"/>
              <a:t>Obviously, prosecutors do not like to move forward with cases they cannot win.</a:t>
            </a:r>
            <a:endParaRPr/>
          </a:p>
        </p:txBody>
      </p:sp>
      <p:sp>
        <p:nvSpPr>
          <p:cNvPr id="136" name="Shape 1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Shape 14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Other Factors</a:t>
            </a:r>
            <a:endParaRPr/>
          </a:p>
        </p:txBody>
      </p:sp>
      <p:sp>
        <p:nvSpPr>
          <p:cNvPr id="142" name="Shape 142"/>
          <p:cNvSpPr txBox="1"/>
          <p:nvPr>
            <p:ph idx="1" type="body"/>
          </p:nvPr>
        </p:nvSpPr>
        <p:spPr>
          <a:xfrm>
            <a:off x="387900" y="1254326"/>
            <a:ext cx="8368200" cy="3508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seriousness of the offense is another important factor.  </a:t>
            </a:r>
            <a:endParaRPr/>
          </a:p>
          <a:p>
            <a:pPr indent="0" lvl="0" marL="0" rtl="0" algn="just">
              <a:spcBef>
                <a:spcPts val="1600"/>
              </a:spcBef>
              <a:spcAft>
                <a:spcPts val="0"/>
              </a:spcAft>
              <a:buNone/>
            </a:pPr>
            <a:r>
              <a:rPr lang="en"/>
              <a:t>Offenses that are more serious are more likely to be prosecuted.  </a:t>
            </a:r>
            <a:endParaRPr/>
          </a:p>
          <a:p>
            <a:pPr indent="0" lvl="0" marL="0" rtl="0" algn="just">
              <a:spcBef>
                <a:spcPts val="1600"/>
              </a:spcBef>
              <a:spcAft>
                <a:spcPts val="0"/>
              </a:spcAft>
              <a:buNone/>
            </a:pPr>
            <a:r>
              <a:rPr lang="en"/>
              <a:t>Other factors are resource based.  </a:t>
            </a:r>
            <a:endParaRPr/>
          </a:p>
          <a:p>
            <a:pPr indent="0" lvl="0" marL="0" rtl="0" algn="just">
              <a:spcBef>
                <a:spcPts val="1600"/>
              </a:spcBef>
              <a:spcAft>
                <a:spcPts val="0"/>
              </a:spcAft>
              <a:buNone/>
            </a:pPr>
            <a:r>
              <a:rPr lang="en"/>
              <a:t>The prosecutor must consider both prosecutorial resources and the size of the court’s docket.  </a:t>
            </a:r>
            <a:endParaRPr/>
          </a:p>
          <a:p>
            <a:pPr indent="0" lvl="0" marL="0" algn="just">
              <a:spcBef>
                <a:spcPts val="1600"/>
              </a:spcBef>
              <a:spcAft>
                <a:spcPts val="1600"/>
              </a:spcAft>
              <a:buNone/>
            </a:pPr>
            <a:r>
              <a:rPr lang="en"/>
              <a:t>Community resources are also important:  Prosecutors can only seek alternatives to prosecution and prison when those resources are available.</a:t>
            </a:r>
            <a:endParaRPr/>
          </a:p>
        </p:txBody>
      </p:sp>
      <p:sp>
        <p:nvSpPr>
          <p:cNvPr id="143" name="Shape 1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Shape 14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Defendant Characteristics </a:t>
            </a:r>
            <a:endParaRPr/>
          </a:p>
        </p:txBody>
      </p:sp>
      <p:sp>
        <p:nvSpPr>
          <p:cNvPr id="149" name="Shape 14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characteristics of the defendant are important as well.  </a:t>
            </a:r>
            <a:endParaRPr/>
          </a:p>
          <a:p>
            <a:pPr indent="0" lvl="0" marL="0" rtl="0" algn="just">
              <a:spcBef>
                <a:spcPts val="1600"/>
              </a:spcBef>
              <a:spcAft>
                <a:spcPts val="0"/>
              </a:spcAft>
              <a:buNone/>
            </a:pPr>
            <a:r>
              <a:rPr lang="en"/>
              <a:t>The defendant’s degree of culpability and criminal history factor into the equation, influencing the prosecutor to prosecute more aggressively and to seek harsher punishments.  </a:t>
            </a:r>
            <a:endParaRPr/>
          </a:p>
          <a:p>
            <a:pPr indent="0" lvl="0" marL="0" rtl="0" algn="just">
              <a:spcBef>
                <a:spcPts val="1600"/>
              </a:spcBef>
              <a:spcAft>
                <a:spcPts val="0"/>
              </a:spcAft>
              <a:buNone/>
            </a:pPr>
            <a:r>
              <a:rPr lang="en"/>
              <a:t>Cooperation with the police and a willingness to help prosecute others influence the prosecutor to seek lighter sentences.          </a:t>
            </a:r>
            <a:endParaRPr/>
          </a:p>
          <a:p>
            <a:pPr indent="0" lvl="0" marL="0">
              <a:spcBef>
                <a:spcPts val="1600"/>
              </a:spcBef>
              <a:spcAft>
                <a:spcPts val="1600"/>
              </a:spcAft>
              <a:buNone/>
            </a:pPr>
            <a:r>
              <a:t/>
            </a:r>
            <a:endParaRPr/>
          </a:p>
        </p:txBody>
      </p:sp>
      <p:sp>
        <p:nvSpPr>
          <p:cNvPr id="150" name="Shape 1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Shape 15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Dropping Charges</a:t>
            </a:r>
            <a:endParaRPr/>
          </a:p>
        </p:txBody>
      </p:sp>
      <p:sp>
        <p:nvSpPr>
          <p:cNvPr id="156" name="Shape 15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Once charges are filed by a prosecutor, there is still a wide discretion as to how to move the case forward.  </a:t>
            </a:r>
            <a:endParaRPr/>
          </a:p>
          <a:p>
            <a:pPr indent="0" lvl="0" marL="0" rtl="0" algn="just">
              <a:spcBef>
                <a:spcPts val="1600"/>
              </a:spcBef>
              <a:spcAft>
                <a:spcPts val="0"/>
              </a:spcAft>
              <a:buNone/>
            </a:pPr>
            <a:r>
              <a:rPr lang="en"/>
              <a:t>The prosecutor can decide to go forward to trial with the case.  </a:t>
            </a:r>
            <a:endParaRPr/>
          </a:p>
          <a:p>
            <a:pPr indent="0" lvl="0" marL="0" algn="just">
              <a:spcBef>
                <a:spcPts val="1600"/>
              </a:spcBef>
              <a:spcAft>
                <a:spcPts val="1600"/>
              </a:spcAft>
              <a:buNone/>
            </a:pPr>
            <a:r>
              <a:rPr lang="en"/>
              <a:t>An alternative is to make a plea bargain where the defendant is offered a lighter sentence for a guilty plea.</a:t>
            </a:r>
            <a:endParaRPr/>
          </a:p>
        </p:txBody>
      </p:sp>
      <p:sp>
        <p:nvSpPr>
          <p:cNvPr id="157" name="Shape 1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Shape 16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nolle prosequi</a:t>
            </a:r>
            <a:endParaRPr i="1"/>
          </a:p>
        </p:txBody>
      </p:sp>
      <p:sp>
        <p:nvSpPr>
          <p:cNvPr id="163" name="Shape 16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prosecutor can also enter a </a:t>
            </a:r>
            <a:r>
              <a:rPr b="1" lang="en"/>
              <a:t>nolle prosequi</a:t>
            </a:r>
            <a:r>
              <a:rPr lang="en"/>
              <a:t>.  </a:t>
            </a:r>
            <a:endParaRPr/>
          </a:p>
          <a:p>
            <a:pPr indent="0" lvl="0" marL="0" rtl="0" algn="just">
              <a:spcBef>
                <a:spcPts val="1600"/>
              </a:spcBef>
              <a:spcAft>
                <a:spcPts val="0"/>
              </a:spcAft>
              <a:buNone/>
            </a:pPr>
            <a:r>
              <a:rPr lang="en"/>
              <a:t>A nolle prosequi is a formal statement by a prosecutor stating that a case will be dropped.  </a:t>
            </a:r>
            <a:endParaRPr/>
          </a:p>
          <a:p>
            <a:pPr indent="0" lvl="0" marL="0" algn="just">
              <a:spcBef>
                <a:spcPts val="1600"/>
              </a:spcBef>
              <a:spcAft>
                <a:spcPts val="1600"/>
              </a:spcAft>
              <a:buNone/>
            </a:pPr>
            <a:r>
              <a:rPr lang="en"/>
              <a:t>Prosecutors can enter a nolle prosequi (often abbreviated as </a:t>
            </a:r>
            <a:r>
              <a:rPr i="1" lang="en"/>
              <a:t>nol. pros.</a:t>
            </a:r>
            <a:r>
              <a:rPr lang="en"/>
              <a:t>) when the case is deemed trivial, evidence is determined by the court to be inadmissible, there is insufficient evidence, and when it is discovered that false accusations were made.</a:t>
            </a:r>
            <a:endParaRPr/>
          </a:p>
        </p:txBody>
      </p:sp>
      <p:sp>
        <p:nvSpPr>
          <p:cNvPr id="164" name="Shape 16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Shape 16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Plea Bargains </a:t>
            </a:r>
            <a:endParaRPr/>
          </a:p>
        </p:txBody>
      </p:sp>
      <p:sp>
        <p:nvSpPr>
          <p:cNvPr id="170" name="Shape 17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Prosecutors have a great deal of discretion when negotiating </a:t>
            </a:r>
            <a:r>
              <a:rPr b="1" lang="en"/>
              <a:t>plea bargains </a:t>
            </a:r>
            <a:r>
              <a:rPr lang="en"/>
              <a:t>with the defense.  </a:t>
            </a:r>
            <a:endParaRPr/>
          </a:p>
          <a:p>
            <a:pPr indent="0" lvl="0" marL="0" rtl="0">
              <a:spcBef>
                <a:spcPts val="1600"/>
              </a:spcBef>
              <a:spcAft>
                <a:spcPts val="0"/>
              </a:spcAft>
              <a:buNone/>
            </a:pPr>
            <a:r>
              <a:rPr lang="en"/>
              <a:t>A plea bargain is an agreement in which the prosecutor permits the defendant to plead guilty in exchange for concessions such as reduced charges or lenient sentence recommendations.  </a:t>
            </a:r>
            <a:endParaRPr/>
          </a:p>
          <a:p>
            <a:pPr indent="0" lvl="0" marL="0">
              <a:spcBef>
                <a:spcPts val="1600"/>
              </a:spcBef>
              <a:spcAft>
                <a:spcPts val="1600"/>
              </a:spcAft>
              <a:buNone/>
            </a:pPr>
            <a:r>
              <a:rPr lang="en"/>
              <a:t>Both the prosecution and the defense can benefit from plea bargains.</a:t>
            </a:r>
            <a:endParaRPr/>
          </a:p>
        </p:txBody>
      </p:sp>
      <p:sp>
        <p:nvSpPr>
          <p:cNvPr id="171" name="Shape 1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Shape 17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Plea Bargain Benefits </a:t>
            </a:r>
            <a:endParaRPr/>
          </a:p>
        </p:txBody>
      </p:sp>
      <p:sp>
        <p:nvSpPr>
          <p:cNvPr id="177" name="Shape 17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For the defense, the obvious benefit is a reduced sentence.  </a:t>
            </a:r>
            <a:endParaRPr/>
          </a:p>
          <a:p>
            <a:pPr indent="0" lvl="0" marL="0" rtl="0" algn="just">
              <a:spcBef>
                <a:spcPts val="1600"/>
              </a:spcBef>
              <a:spcAft>
                <a:spcPts val="0"/>
              </a:spcAft>
              <a:buNone/>
            </a:pPr>
            <a:r>
              <a:rPr lang="en"/>
              <a:t>For the prosecution, plea bargaining is a matter of conserving resources, both the prosecutor’s resources and the courts. </a:t>
            </a:r>
            <a:endParaRPr/>
          </a:p>
          <a:p>
            <a:pPr indent="0" lvl="0" marL="0" algn="just">
              <a:spcBef>
                <a:spcPts val="1600"/>
              </a:spcBef>
              <a:spcAft>
                <a:spcPts val="1600"/>
              </a:spcAft>
              <a:buNone/>
            </a:pPr>
            <a:r>
              <a:rPr lang="en"/>
              <a:t>If plea bargaining did not occur, the work of the courts would slowly stop.     </a:t>
            </a:r>
            <a:endParaRPr/>
          </a:p>
        </p:txBody>
      </p:sp>
      <p:sp>
        <p:nvSpPr>
          <p:cNvPr id="178" name="Shape 17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Shape 18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Defense</a:t>
            </a:r>
            <a:endParaRPr/>
          </a:p>
        </p:txBody>
      </p:sp>
      <p:sp>
        <p:nvSpPr>
          <p:cNvPr id="184" name="Shape 18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role of the defense attorney is to champion the defense at every stage adversarial legal process.  </a:t>
            </a:r>
            <a:endParaRPr/>
          </a:p>
          <a:p>
            <a:pPr indent="0" lvl="0" marL="0" rtl="0" algn="just">
              <a:spcBef>
                <a:spcPts val="1600"/>
              </a:spcBef>
              <a:spcAft>
                <a:spcPts val="0"/>
              </a:spcAft>
              <a:buNone/>
            </a:pPr>
            <a:r>
              <a:rPr lang="en"/>
              <a:t>This role is critical to maintaining fairness in the criminal justice system.  </a:t>
            </a:r>
            <a:endParaRPr/>
          </a:p>
          <a:p>
            <a:pPr indent="0" lvl="0" marL="0" rtl="0" algn="just">
              <a:spcBef>
                <a:spcPts val="1600"/>
              </a:spcBef>
              <a:spcAft>
                <a:spcPts val="0"/>
              </a:spcAft>
              <a:buNone/>
            </a:pPr>
            <a:r>
              <a:rPr lang="en"/>
              <a:t>Many different tasks are the responsibility of the defense attorney.  </a:t>
            </a:r>
            <a:endParaRPr/>
          </a:p>
          <a:p>
            <a:pPr indent="0" lvl="0" marL="0" algn="just">
              <a:spcBef>
                <a:spcPts val="1600"/>
              </a:spcBef>
              <a:spcAft>
                <a:spcPts val="1600"/>
              </a:spcAft>
              <a:buNone/>
            </a:pPr>
            <a:r>
              <a:rPr lang="en"/>
              <a:t>Defense attorneys protect the rights of the accused in pretrial processes such as police interrogations and lineups.</a:t>
            </a:r>
            <a:endParaRPr/>
          </a:p>
        </p:txBody>
      </p:sp>
      <p:sp>
        <p:nvSpPr>
          <p:cNvPr id="185" name="Shape 18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Shape 19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Defense Attorney Roles</a:t>
            </a:r>
            <a:endParaRPr/>
          </a:p>
        </p:txBody>
      </p:sp>
      <p:sp>
        <p:nvSpPr>
          <p:cNvPr id="191" name="Shape 19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Defense attorneys must work with prosecutors and determine the strength of the cases against their clients.  </a:t>
            </a:r>
            <a:endParaRPr/>
          </a:p>
          <a:p>
            <a:pPr indent="0" lvl="0" marL="0" rtl="0" algn="just">
              <a:spcBef>
                <a:spcPts val="1600"/>
              </a:spcBef>
              <a:spcAft>
                <a:spcPts val="0"/>
              </a:spcAft>
              <a:buNone/>
            </a:pPr>
            <a:r>
              <a:rPr lang="en"/>
              <a:t>They must represent their clients at bail hearings, suppression hearings, and other pretrial matters.  </a:t>
            </a:r>
            <a:endParaRPr/>
          </a:p>
          <a:p>
            <a:pPr indent="0" lvl="0" marL="0" rtl="0" algn="just">
              <a:spcBef>
                <a:spcPts val="1600"/>
              </a:spcBef>
              <a:spcAft>
                <a:spcPts val="0"/>
              </a:spcAft>
              <a:buNone/>
            </a:pPr>
            <a:r>
              <a:rPr lang="en"/>
              <a:t>Defense attorneys must devise a defense strategy that can include plea bargaining or going on to trial.  </a:t>
            </a:r>
            <a:endParaRPr/>
          </a:p>
          <a:p>
            <a:pPr indent="0" lvl="0" marL="0">
              <a:spcBef>
                <a:spcPts val="1600"/>
              </a:spcBef>
              <a:spcAft>
                <a:spcPts val="1600"/>
              </a:spcAft>
              <a:buNone/>
            </a:pPr>
            <a:r>
              <a:t/>
            </a:r>
            <a:endParaRPr/>
          </a:p>
        </p:txBody>
      </p:sp>
      <p:sp>
        <p:nvSpPr>
          <p:cNvPr id="192" name="Shape 19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Shape 7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An Adversarial Process</a:t>
            </a:r>
            <a:endParaRPr/>
          </a:p>
        </p:txBody>
      </p:sp>
      <p:sp>
        <p:nvSpPr>
          <p:cNvPr id="72" name="Shape 7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Recall that the United States has an adversarial legal system.  </a:t>
            </a:r>
            <a:endParaRPr/>
          </a:p>
          <a:p>
            <a:pPr indent="0" lvl="0" marL="0" rtl="0" algn="just">
              <a:spcBef>
                <a:spcPts val="1600"/>
              </a:spcBef>
              <a:spcAft>
                <a:spcPts val="0"/>
              </a:spcAft>
              <a:buNone/>
            </a:pPr>
            <a:r>
              <a:rPr lang="en"/>
              <a:t>This means that all criminal matters decided by the courts are a contest between a lawyer for the state and (in most cases) a lawyer for the defense.  </a:t>
            </a:r>
            <a:endParaRPr/>
          </a:p>
          <a:p>
            <a:pPr indent="0" lvl="0" marL="0" algn="just">
              <a:spcBef>
                <a:spcPts val="1600"/>
              </a:spcBef>
              <a:spcAft>
                <a:spcPts val="1600"/>
              </a:spcAft>
              <a:buNone/>
            </a:pPr>
            <a:r>
              <a:rPr lang="en"/>
              <a:t>These "adversaries" are ethically required to do their utmost to prevail in court. </a:t>
            </a:r>
            <a:endParaRPr/>
          </a:p>
        </p:txBody>
      </p:sp>
      <p:sp>
        <p:nvSpPr>
          <p:cNvPr id="73" name="Shape 7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Shape 19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After Trial</a:t>
            </a:r>
            <a:endParaRPr/>
          </a:p>
        </p:txBody>
      </p:sp>
      <p:sp>
        <p:nvSpPr>
          <p:cNvPr id="198" name="Shape 19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When cases do go on to trial, defense attorneys represent their clients in court.  </a:t>
            </a:r>
            <a:endParaRPr/>
          </a:p>
          <a:p>
            <a:pPr indent="0" lvl="0" marL="0" rtl="0" algn="just">
              <a:spcBef>
                <a:spcPts val="1600"/>
              </a:spcBef>
              <a:spcAft>
                <a:spcPts val="0"/>
              </a:spcAft>
              <a:buNone/>
            </a:pPr>
            <a:r>
              <a:rPr lang="en"/>
              <a:t>When clients are found guilty, defense attorneys represent their clients at sentencing hearings, arguing against the measures proposed by the prosecution.  </a:t>
            </a:r>
            <a:endParaRPr/>
          </a:p>
          <a:p>
            <a:pPr indent="0" lvl="0" marL="0" algn="just">
              <a:spcBef>
                <a:spcPts val="1600"/>
              </a:spcBef>
              <a:spcAft>
                <a:spcPts val="1600"/>
              </a:spcAft>
              <a:buNone/>
            </a:pPr>
            <a:r>
              <a:rPr lang="en"/>
              <a:t>Defense attorneys also represent their clients in appeals when the results of a trial are unfavorable.</a:t>
            </a:r>
            <a:br>
              <a:rPr lang="en"/>
            </a:br>
            <a:endParaRPr/>
          </a:p>
        </p:txBody>
      </p:sp>
      <p:sp>
        <p:nvSpPr>
          <p:cNvPr id="199" name="Shape 19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3" name="Shape 203"/>
        <p:cNvGrpSpPr/>
        <p:nvPr/>
      </p:nvGrpSpPr>
      <p:grpSpPr>
        <a:xfrm>
          <a:off x="0" y="0"/>
          <a:ext cx="0" cy="0"/>
          <a:chOff x="0" y="0"/>
          <a:chExt cx="0" cy="0"/>
        </a:xfrm>
      </p:grpSpPr>
      <p:sp>
        <p:nvSpPr>
          <p:cNvPr id="204" name="Shape 20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Types of Defense</a:t>
            </a:r>
            <a:endParaRPr/>
          </a:p>
        </p:txBody>
      </p:sp>
      <p:sp>
        <p:nvSpPr>
          <p:cNvPr id="205" name="Shape 20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While there are a staggering number of variations when specific details are examined, there are three basic ways that criminal defendants can defend themselves in court:  </a:t>
            </a:r>
            <a:endParaRPr/>
          </a:p>
          <a:p>
            <a:pPr indent="-342900" lvl="0" marL="457200" rtl="0" algn="just">
              <a:spcBef>
                <a:spcPts val="1600"/>
              </a:spcBef>
              <a:spcAft>
                <a:spcPts val="0"/>
              </a:spcAft>
              <a:buSzPts val="1800"/>
              <a:buAutoNum type="arabicPeriod"/>
            </a:pPr>
            <a:r>
              <a:rPr lang="en"/>
              <a:t>hire their own private attorney</a:t>
            </a:r>
            <a:endParaRPr/>
          </a:p>
          <a:p>
            <a:pPr indent="-342900" lvl="0" marL="457200" rtl="0" algn="just">
              <a:spcBef>
                <a:spcPts val="0"/>
              </a:spcBef>
              <a:spcAft>
                <a:spcPts val="0"/>
              </a:spcAft>
              <a:buSzPts val="1800"/>
              <a:buAutoNum type="arabicPeriod"/>
            </a:pPr>
            <a:r>
              <a:rPr lang="en"/>
              <a:t>utilize legal services provided by the government for the poor</a:t>
            </a:r>
            <a:endParaRPr/>
          </a:p>
          <a:p>
            <a:pPr indent="-342900" lvl="0" marL="457200" rtl="0" algn="just">
              <a:spcBef>
                <a:spcPts val="0"/>
              </a:spcBef>
              <a:spcAft>
                <a:spcPts val="0"/>
              </a:spcAft>
              <a:buSzPts val="1800"/>
              <a:buAutoNum type="arabicPeriod"/>
            </a:pPr>
            <a:r>
              <a:rPr lang="en"/>
              <a:t>represent themselves  </a:t>
            </a:r>
            <a:endParaRPr/>
          </a:p>
          <a:p>
            <a:pPr indent="0" lvl="0" marL="0" algn="just">
              <a:spcBef>
                <a:spcPts val="1600"/>
              </a:spcBef>
              <a:spcAft>
                <a:spcPts val="1600"/>
              </a:spcAft>
              <a:buNone/>
            </a:pPr>
            <a:r>
              <a:rPr lang="en"/>
              <a:t>Because self-representation is a notoriously bad idea, most criminal defendants choose one of the first two options.    </a:t>
            </a:r>
            <a:endParaRPr/>
          </a:p>
        </p:txBody>
      </p:sp>
      <p:sp>
        <p:nvSpPr>
          <p:cNvPr id="206" name="Shape 20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0" name="Shape 210"/>
        <p:cNvGrpSpPr/>
        <p:nvPr/>
      </p:nvGrpSpPr>
      <p:grpSpPr>
        <a:xfrm>
          <a:off x="0" y="0"/>
          <a:ext cx="0" cy="0"/>
          <a:chOff x="0" y="0"/>
          <a:chExt cx="0" cy="0"/>
        </a:xfrm>
      </p:grpSpPr>
      <p:sp>
        <p:nvSpPr>
          <p:cNvPr id="211" name="Shape 21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Legal Services for the Indigent</a:t>
            </a:r>
            <a:endParaRPr/>
          </a:p>
        </p:txBody>
      </p:sp>
      <p:sp>
        <p:nvSpPr>
          <p:cNvPr id="212" name="Shape 21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the criminal justice system, most criminal defendants cannot afford to hire a private lawyer to represent them.  </a:t>
            </a:r>
            <a:endParaRPr/>
          </a:p>
          <a:p>
            <a:pPr indent="0" lvl="0" marL="0" rtl="0">
              <a:spcBef>
                <a:spcPts val="1600"/>
              </a:spcBef>
              <a:spcAft>
                <a:spcPts val="0"/>
              </a:spcAft>
              <a:buNone/>
            </a:pPr>
            <a:r>
              <a:rPr lang="en"/>
              <a:t>Historically, this meant that only the wealthy could have lawyers to represent them in many state courts.  </a:t>
            </a:r>
            <a:endParaRPr/>
          </a:p>
          <a:p>
            <a:pPr indent="0" lvl="0" marL="0" rtl="0">
              <a:spcBef>
                <a:spcPts val="1600"/>
              </a:spcBef>
              <a:spcAft>
                <a:spcPts val="0"/>
              </a:spcAft>
              <a:buNone/>
            </a:pPr>
            <a:r>
              <a:rPr lang="en"/>
              <a:t>In 1963, this situation changed.  </a:t>
            </a:r>
            <a:endParaRPr/>
          </a:p>
          <a:p>
            <a:pPr indent="0" lvl="0" marL="0">
              <a:spcBef>
                <a:spcPts val="1600"/>
              </a:spcBef>
              <a:spcAft>
                <a:spcPts val="1600"/>
              </a:spcAft>
              <a:buNone/>
            </a:pPr>
            <a:r>
              <a:rPr lang="en"/>
              <a:t>It was in this year that the Supreme Court handed down the famous </a:t>
            </a:r>
            <a:r>
              <a:rPr b="1" i="1" lang="en"/>
              <a:t>Gideon v. Wainwright</a:t>
            </a:r>
            <a:r>
              <a:rPr lang="en"/>
              <a:t> decision.</a:t>
            </a:r>
            <a:endParaRPr/>
          </a:p>
        </p:txBody>
      </p:sp>
      <p:sp>
        <p:nvSpPr>
          <p:cNvPr id="213" name="Shape 2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7" name="Shape 217"/>
        <p:cNvGrpSpPr/>
        <p:nvPr/>
      </p:nvGrpSpPr>
      <p:grpSpPr>
        <a:xfrm>
          <a:off x="0" y="0"/>
          <a:ext cx="0" cy="0"/>
          <a:chOff x="0" y="0"/>
          <a:chExt cx="0" cy="0"/>
        </a:xfrm>
      </p:grpSpPr>
      <p:sp>
        <p:nvSpPr>
          <p:cNvPr id="218" name="Shape 2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Gideon v. Wainwright</a:t>
            </a:r>
            <a:endParaRPr i="1"/>
          </a:p>
        </p:txBody>
      </p:sp>
      <p:sp>
        <p:nvSpPr>
          <p:cNvPr id="219" name="Shape 219"/>
          <p:cNvSpPr txBox="1"/>
          <p:nvPr>
            <p:ph idx="1" type="body"/>
          </p:nvPr>
        </p:nvSpPr>
        <p:spPr>
          <a:xfrm>
            <a:off x="387900" y="1342575"/>
            <a:ext cx="8368200" cy="3226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this case, the court held that an indigent defendant charged in state courts with a felony offense had a due process right to be represented by counsel.  </a:t>
            </a:r>
            <a:endParaRPr/>
          </a:p>
          <a:p>
            <a:pPr indent="0" lvl="0" marL="0" rtl="0" algn="just">
              <a:spcBef>
                <a:spcPts val="1600"/>
              </a:spcBef>
              <a:spcAft>
                <a:spcPts val="0"/>
              </a:spcAft>
              <a:buNone/>
            </a:pPr>
            <a:r>
              <a:rPr lang="en"/>
              <a:t>Later, in a 1972 case styled </a:t>
            </a:r>
            <a:r>
              <a:rPr b="1" i="1" lang="en"/>
              <a:t>Argersinger v. Hamlin</a:t>
            </a:r>
            <a:r>
              <a:rPr lang="en"/>
              <a:t>, the court refined this rule by extending the right to court-appointed counsel whenever there was a danger of the defendant being sentenced to prison.  </a:t>
            </a:r>
            <a:endParaRPr/>
          </a:p>
          <a:p>
            <a:pPr indent="0" lvl="0" marL="0" rtl="0" algn="just">
              <a:spcBef>
                <a:spcPts val="1600"/>
              </a:spcBef>
              <a:spcAft>
                <a:spcPts val="0"/>
              </a:spcAft>
              <a:buNone/>
            </a:pPr>
            <a:r>
              <a:rPr lang="en"/>
              <a:t>This remains the standard today.  </a:t>
            </a:r>
            <a:endParaRPr/>
          </a:p>
          <a:p>
            <a:pPr indent="0" lvl="0" marL="0" algn="just">
              <a:spcBef>
                <a:spcPts val="1600"/>
              </a:spcBef>
              <a:spcAft>
                <a:spcPts val="1600"/>
              </a:spcAft>
              <a:buNone/>
            </a:pPr>
            <a:r>
              <a:rPr lang="en"/>
              <a:t>Those accused of minor offenses that result only in a fine, such as traffic violations, are not entitled to state-funded attorneys.</a:t>
            </a:r>
            <a:endParaRPr/>
          </a:p>
        </p:txBody>
      </p:sp>
      <p:sp>
        <p:nvSpPr>
          <p:cNvPr id="220" name="Shape 2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sp>
        <p:nvSpPr>
          <p:cNvPr id="225" name="Shape 2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What Does “Indigent” Mean?</a:t>
            </a:r>
            <a:endParaRPr/>
          </a:p>
        </p:txBody>
      </p:sp>
      <p:sp>
        <p:nvSpPr>
          <p:cNvPr id="226" name="Shape 22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term indigent can be misleading.  </a:t>
            </a:r>
            <a:endParaRPr/>
          </a:p>
          <a:p>
            <a:pPr indent="0" lvl="0" marL="0" rtl="0" algn="just">
              <a:spcBef>
                <a:spcPts val="1600"/>
              </a:spcBef>
              <a:spcAft>
                <a:spcPts val="0"/>
              </a:spcAft>
              <a:buNone/>
            </a:pPr>
            <a:r>
              <a:rPr lang="en"/>
              <a:t>The term </a:t>
            </a:r>
            <a:r>
              <a:rPr i="1" lang="en"/>
              <a:t>poor</a:t>
            </a:r>
            <a:r>
              <a:rPr lang="en"/>
              <a:t> usually define it, but most states do not require that a defendant be without any means at all to qualify for appointed counsel.  </a:t>
            </a:r>
            <a:endParaRPr/>
          </a:p>
          <a:p>
            <a:pPr indent="0" lvl="0" marL="0" rtl="0" algn="just">
              <a:spcBef>
                <a:spcPts val="1600"/>
              </a:spcBef>
              <a:spcAft>
                <a:spcPts val="0"/>
              </a:spcAft>
              <a:buNone/>
            </a:pPr>
            <a:r>
              <a:rPr lang="en"/>
              <a:t>It is hard to be specific about these requirements because every state makes its own rules.  </a:t>
            </a:r>
            <a:endParaRPr/>
          </a:p>
          <a:p>
            <a:pPr indent="0" lvl="0" marL="0" algn="just">
              <a:spcBef>
                <a:spcPts val="1600"/>
              </a:spcBef>
              <a:spcAft>
                <a:spcPts val="1600"/>
              </a:spcAft>
              <a:buNone/>
            </a:pPr>
            <a:r>
              <a:rPr lang="en"/>
              <a:t>The qualifications are sufficiently broad in scope that more than 80% of criminal defendants accused of a felony use appointed counsel for their defense.          </a:t>
            </a:r>
            <a:endParaRPr/>
          </a:p>
        </p:txBody>
      </p:sp>
      <p:sp>
        <p:nvSpPr>
          <p:cNvPr id="227" name="Shape 2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1" name="Shape 231"/>
        <p:cNvGrpSpPr/>
        <p:nvPr/>
      </p:nvGrpSpPr>
      <p:grpSpPr>
        <a:xfrm>
          <a:off x="0" y="0"/>
          <a:ext cx="0" cy="0"/>
          <a:chOff x="0" y="0"/>
          <a:chExt cx="0" cy="0"/>
        </a:xfrm>
      </p:grpSpPr>
      <p:sp>
        <p:nvSpPr>
          <p:cNvPr id="232" name="Shape 2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Controversies </a:t>
            </a:r>
            <a:endParaRPr/>
          </a:p>
        </p:txBody>
      </p:sp>
      <p:sp>
        <p:nvSpPr>
          <p:cNvPr id="233" name="Shape 23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Many advocates believe that free legal defense services are underfunded in the United States because the concept of providing tax-funded legal services to “criminals” is politically unpopular.  </a:t>
            </a:r>
            <a:endParaRPr/>
          </a:p>
          <a:p>
            <a:pPr indent="0" lvl="0" marL="0" algn="just">
              <a:spcBef>
                <a:spcPts val="1600"/>
              </a:spcBef>
              <a:spcAft>
                <a:spcPts val="1600"/>
              </a:spcAft>
              <a:buNone/>
            </a:pPr>
            <a:r>
              <a:rPr lang="en"/>
              <a:t>Many believe that this state of affairs causes unacceptably high caseloads, which forces attorneys to recommend actions that are not in the best interest of the client, such as accepting plea bargains.</a:t>
            </a:r>
            <a:endParaRPr/>
          </a:p>
        </p:txBody>
      </p:sp>
      <p:sp>
        <p:nvSpPr>
          <p:cNvPr id="234" name="Shape 2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8" name="Shape 238"/>
        <p:cNvGrpSpPr/>
        <p:nvPr/>
      </p:nvGrpSpPr>
      <p:grpSpPr>
        <a:xfrm>
          <a:off x="0" y="0"/>
          <a:ext cx="0" cy="0"/>
          <a:chOff x="0" y="0"/>
          <a:chExt cx="0" cy="0"/>
        </a:xfrm>
      </p:grpSpPr>
      <p:sp>
        <p:nvSpPr>
          <p:cNvPr id="239" name="Shape 23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Retained Counsel</a:t>
            </a:r>
            <a:endParaRPr/>
          </a:p>
        </p:txBody>
      </p:sp>
      <p:sp>
        <p:nvSpPr>
          <p:cNvPr id="240" name="Shape 24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typical private defense attorney has several years’ experience working with criminal cases as a government employee, such as with a prosecutor’s office or a public defender’s office.  </a:t>
            </a:r>
            <a:endParaRPr/>
          </a:p>
          <a:p>
            <a:pPr indent="0" lvl="0" marL="0" rtl="0" algn="just">
              <a:spcBef>
                <a:spcPts val="1600"/>
              </a:spcBef>
              <a:spcAft>
                <a:spcPts val="0"/>
              </a:spcAft>
              <a:buNone/>
            </a:pPr>
            <a:r>
              <a:rPr lang="en"/>
              <a:t>Veteran criminal defense attorneys can set very high fees.  </a:t>
            </a:r>
            <a:endParaRPr/>
          </a:p>
          <a:p>
            <a:pPr indent="0" lvl="0" marL="0" algn="just">
              <a:spcBef>
                <a:spcPts val="1600"/>
              </a:spcBef>
              <a:spcAft>
                <a:spcPts val="1600"/>
              </a:spcAft>
              <a:buNone/>
            </a:pPr>
            <a:r>
              <a:rPr lang="en"/>
              <a:t>The amount of fees charged is also related to the complexity of the case and whether the attorney has to appear at trial.   </a:t>
            </a:r>
            <a:endParaRPr/>
          </a:p>
        </p:txBody>
      </p:sp>
      <p:sp>
        <p:nvSpPr>
          <p:cNvPr id="241" name="Shape 2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5" name="Shape 245"/>
        <p:cNvGrpSpPr/>
        <p:nvPr/>
      </p:nvGrpSpPr>
      <p:grpSpPr>
        <a:xfrm>
          <a:off x="0" y="0"/>
          <a:ext cx="0" cy="0"/>
          <a:chOff x="0" y="0"/>
          <a:chExt cx="0" cy="0"/>
        </a:xfrm>
      </p:grpSpPr>
      <p:sp>
        <p:nvSpPr>
          <p:cNvPr id="246" name="Shape 24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Self-representation </a:t>
            </a:r>
            <a:endParaRPr/>
          </a:p>
        </p:txBody>
      </p:sp>
      <p:sp>
        <p:nvSpPr>
          <p:cNvPr id="247" name="Shape 24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There is an old adage in the legal community that “a lawyer that represents himself in court has a fool for a client.”  </a:t>
            </a:r>
            <a:endParaRPr/>
          </a:p>
          <a:p>
            <a:pPr indent="0" lvl="0" marL="0" rtl="0" algn="just">
              <a:spcBef>
                <a:spcPts val="1600"/>
              </a:spcBef>
              <a:spcAft>
                <a:spcPts val="0"/>
              </a:spcAft>
              <a:buNone/>
            </a:pPr>
            <a:r>
              <a:rPr lang="en"/>
              <a:t>The very nature of our adversarial system makes it very difficult to mount an effective legal defense for one’s self.  </a:t>
            </a:r>
            <a:endParaRPr/>
          </a:p>
          <a:p>
            <a:pPr indent="0" lvl="0" marL="0" rtl="0" algn="just">
              <a:spcBef>
                <a:spcPts val="1600"/>
              </a:spcBef>
              <a:spcAft>
                <a:spcPts val="0"/>
              </a:spcAft>
              <a:buNone/>
            </a:pPr>
            <a:r>
              <a:rPr lang="en"/>
              <a:t>It is nearly impossible, for example, to cross-examine yourself without looking foolish.  </a:t>
            </a:r>
            <a:endParaRPr/>
          </a:p>
          <a:p>
            <a:pPr indent="0" lvl="0" marL="0" rtl="0" algn="just">
              <a:spcBef>
                <a:spcPts val="1600"/>
              </a:spcBef>
              <a:spcAft>
                <a:spcPts val="0"/>
              </a:spcAft>
              <a:buNone/>
            </a:pPr>
            <a:r>
              <a:rPr lang="en"/>
              <a:t>If this is true for legal professionals, then it is even more so for non-lawyers.</a:t>
            </a:r>
            <a:endParaRPr/>
          </a:p>
          <a:p>
            <a:pPr indent="0" lvl="0" marL="0">
              <a:spcBef>
                <a:spcPts val="1600"/>
              </a:spcBef>
              <a:spcAft>
                <a:spcPts val="1600"/>
              </a:spcAft>
              <a:buNone/>
            </a:pPr>
            <a:r>
              <a:t/>
            </a:r>
            <a:endParaRPr/>
          </a:p>
        </p:txBody>
      </p:sp>
      <p:sp>
        <p:nvSpPr>
          <p:cNvPr id="248" name="Shape 2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2" name="Shape 252"/>
        <p:cNvGrpSpPr/>
        <p:nvPr/>
      </p:nvGrpSpPr>
      <p:grpSpPr>
        <a:xfrm>
          <a:off x="0" y="0"/>
          <a:ext cx="0" cy="0"/>
          <a:chOff x="0" y="0"/>
          <a:chExt cx="0" cy="0"/>
        </a:xfrm>
      </p:grpSpPr>
      <p:sp>
        <p:nvSpPr>
          <p:cNvPr id="253" name="Shape 25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Faretta v. California</a:t>
            </a:r>
            <a:endParaRPr i="1"/>
          </a:p>
        </p:txBody>
      </p:sp>
      <p:sp>
        <p:nvSpPr>
          <p:cNvPr id="254" name="Shape 25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Despite the lack of efficacy, the Supreme Court determined in </a:t>
            </a:r>
            <a:r>
              <a:rPr b="1" i="1" lang="en"/>
              <a:t>Faretta v. California</a:t>
            </a:r>
            <a:r>
              <a:rPr lang="en"/>
              <a:t> (1975) that the people have a right to self-representation in criminal cases.  </a:t>
            </a:r>
            <a:endParaRPr/>
          </a:p>
          <a:p>
            <a:pPr indent="0" lvl="0" marL="0" rtl="0" algn="just">
              <a:spcBef>
                <a:spcPts val="1600"/>
              </a:spcBef>
              <a:spcAft>
                <a:spcPts val="0"/>
              </a:spcAft>
              <a:buNone/>
            </a:pPr>
            <a:r>
              <a:rPr lang="en"/>
              <a:t>There are a few restrictions placed on these individuals.  </a:t>
            </a:r>
            <a:endParaRPr/>
          </a:p>
          <a:p>
            <a:pPr indent="0" lvl="0" marL="0" algn="just">
              <a:spcBef>
                <a:spcPts val="1600"/>
              </a:spcBef>
              <a:spcAft>
                <a:spcPts val="1600"/>
              </a:spcAft>
              <a:buNone/>
            </a:pPr>
            <a:r>
              <a:rPr lang="en"/>
              <a:t>The key legal requirement is that the defendants </a:t>
            </a:r>
            <a:r>
              <a:rPr i="1" lang="en"/>
              <a:t>knowingly and voluntarily</a:t>
            </a:r>
            <a:r>
              <a:rPr lang="en"/>
              <a:t> waive the right to counsel.   </a:t>
            </a:r>
            <a:endParaRPr/>
          </a:p>
        </p:txBody>
      </p:sp>
      <p:sp>
        <p:nvSpPr>
          <p:cNvPr id="255" name="Shape 2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9" name="Shape 259"/>
        <p:cNvGrpSpPr/>
        <p:nvPr/>
      </p:nvGrpSpPr>
      <p:grpSpPr>
        <a:xfrm>
          <a:off x="0" y="0"/>
          <a:ext cx="0" cy="0"/>
          <a:chOff x="0" y="0"/>
          <a:chExt cx="0" cy="0"/>
        </a:xfrm>
      </p:grpSpPr>
      <p:sp>
        <p:nvSpPr>
          <p:cNvPr id="260" name="Shape 26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Defendant’s Rights</a:t>
            </a:r>
            <a:endParaRPr/>
          </a:p>
        </p:txBody>
      </p:sp>
      <p:sp>
        <p:nvSpPr>
          <p:cNvPr id="261" name="Shape 261"/>
          <p:cNvSpPr txBox="1"/>
          <p:nvPr>
            <p:ph idx="1" type="body"/>
          </p:nvPr>
        </p:nvSpPr>
        <p:spPr>
          <a:xfrm>
            <a:off x="387900" y="1315350"/>
            <a:ext cx="8368200" cy="32535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Woven into the very fabric of our legal system is the idea that the process should be fair to everyone.  </a:t>
            </a:r>
            <a:endParaRPr/>
          </a:p>
          <a:p>
            <a:pPr indent="0" lvl="0" marL="0" rtl="0" algn="just">
              <a:spcBef>
                <a:spcPts val="1600"/>
              </a:spcBef>
              <a:spcAft>
                <a:spcPts val="0"/>
              </a:spcAft>
              <a:buNone/>
            </a:pPr>
            <a:r>
              <a:rPr lang="en"/>
              <a:t>Fairness often means that the legal system has to treat every individual the same way, regardless of race, creed, religion, sex, and so forth.  </a:t>
            </a:r>
            <a:endParaRPr/>
          </a:p>
          <a:p>
            <a:pPr indent="0" lvl="0" marL="0" rtl="0" algn="just">
              <a:spcBef>
                <a:spcPts val="1600"/>
              </a:spcBef>
              <a:spcAft>
                <a:spcPts val="0"/>
              </a:spcAft>
              <a:buNone/>
            </a:pPr>
            <a:r>
              <a:rPr lang="en"/>
              <a:t>This idea that everybody has to be treated by the government in the same, fair way is summed up in the term </a:t>
            </a:r>
            <a:r>
              <a:rPr b="1" lang="en"/>
              <a:t>procedural due process</a:t>
            </a:r>
            <a:r>
              <a:rPr lang="en"/>
              <a:t>.  </a:t>
            </a:r>
            <a:endParaRPr/>
          </a:p>
          <a:p>
            <a:pPr indent="0" lvl="0" marL="0" algn="just">
              <a:spcBef>
                <a:spcPts val="1600"/>
              </a:spcBef>
              <a:spcAft>
                <a:spcPts val="1600"/>
              </a:spcAft>
              <a:buNone/>
            </a:pPr>
            <a:r>
              <a:rPr lang="en"/>
              <a:t>This idea is enshrined in the Bill of Rights, and can be found in both the Fifth and the Fourteenth Amendments.   </a:t>
            </a:r>
            <a:endParaRPr/>
          </a:p>
        </p:txBody>
      </p:sp>
      <p:sp>
        <p:nvSpPr>
          <p:cNvPr id="262" name="Shape 2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Shape 7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Prosecutors</a:t>
            </a:r>
            <a:endParaRPr/>
          </a:p>
        </p:txBody>
      </p:sp>
      <p:sp>
        <p:nvSpPr>
          <p:cNvPr id="79" name="Shape 7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Prosecutors at the federal level prosecute different types of crimes than their state court counterparts.  </a:t>
            </a:r>
            <a:endParaRPr/>
          </a:p>
          <a:p>
            <a:pPr indent="0" lvl="0" marL="0" rtl="0">
              <a:spcBef>
                <a:spcPts val="1600"/>
              </a:spcBef>
              <a:spcAft>
                <a:spcPts val="0"/>
              </a:spcAft>
              <a:buNone/>
            </a:pPr>
            <a:r>
              <a:rPr lang="en"/>
              <a:t>Regardless of the level of government, it is the prosecutor's job to present the government's case against criminal defendants.  </a:t>
            </a:r>
            <a:endParaRPr/>
          </a:p>
          <a:p>
            <a:pPr indent="0" lvl="0" marL="0" rtl="0">
              <a:spcBef>
                <a:spcPts val="1600"/>
              </a:spcBef>
              <a:spcAft>
                <a:spcPts val="0"/>
              </a:spcAft>
              <a:buNone/>
            </a:pPr>
            <a:r>
              <a:rPr lang="en"/>
              <a:t>The purpose of this is to demonstrate guilt to the finder of fact.  </a:t>
            </a:r>
            <a:endParaRPr/>
          </a:p>
          <a:p>
            <a:pPr indent="0" lvl="0" marL="0">
              <a:spcBef>
                <a:spcPts val="1600"/>
              </a:spcBef>
              <a:spcAft>
                <a:spcPts val="1600"/>
              </a:spcAft>
              <a:buNone/>
            </a:pPr>
            <a:r>
              <a:t/>
            </a:r>
            <a:endParaRPr/>
          </a:p>
        </p:txBody>
      </p:sp>
      <p:sp>
        <p:nvSpPr>
          <p:cNvPr id="80" name="Shape 8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6" name="Shape 266"/>
        <p:cNvGrpSpPr/>
        <p:nvPr/>
      </p:nvGrpSpPr>
      <p:grpSpPr>
        <a:xfrm>
          <a:off x="0" y="0"/>
          <a:ext cx="0" cy="0"/>
          <a:chOff x="0" y="0"/>
          <a:chExt cx="0" cy="0"/>
        </a:xfrm>
      </p:grpSpPr>
      <p:sp>
        <p:nvSpPr>
          <p:cNvPr id="267" name="Shape 26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Criticisms of Defendant’s Rights</a:t>
            </a:r>
            <a:endParaRPr/>
          </a:p>
        </p:txBody>
      </p:sp>
      <p:sp>
        <p:nvSpPr>
          <p:cNvPr id="268" name="Shape 26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Some critics argue that these measures serve to protect criminals and should accordingly be done away with.  </a:t>
            </a:r>
            <a:endParaRPr/>
          </a:p>
          <a:p>
            <a:pPr indent="0" lvl="0" marL="0" rtl="0">
              <a:spcBef>
                <a:spcPts val="1600"/>
              </a:spcBef>
              <a:spcAft>
                <a:spcPts val="0"/>
              </a:spcAft>
              <a:buNone/>
            </a:pPr>
            <a:r>
              <a:rPr i="1" lang="en"/>
              <a:t>This is not a very carefully considered position</a:t>
            </a:r>
            <a:r>
              <a:rPr lang="en"/>
              <a:t>.  </a:t>
            </a:r>
            <a:endParaRPr/>
          </a:p>
          <a:p>
            <a:pPr indent="0" lvl="0" marL="0" rtl="0">
              <a:spcBef>
                <a:spcPts val="1600"/>
              </a:spcBef>
              <a:spcAft>
                <a:spcPts val="0"/>
              </a:spcAft>
              <a:buNone/>
            </a:pPr>
            <a:r>
              <a:rPr lang="en"/>
              <a:t>Under our legal system, those accused of crimes are assumed innocent until proven guilty in a court of law.  </a:t>
            </a:r>
            <a:endParaRPr/>
          </a:p>
          <a:p>
            <a:pPr indent="0" lvl="0" marL="0">
              <a:spcBef>
                <a:spcPts val="1600"/>
              </a:spcBef>
              <a:spcAft>
                <a:spcPts val="1600"/>
              </a:spcAft>
              <a:buNone/>
            </a:pPr>
            <a:r>
              <a:t/>
            </a:r>
            <a:endParaRPr/>
          </a:p>
        </p:txBody>
      </p:sp>
      <p:sp>
        <p:nvSpPr>
          <p:cNvPr id="269" name="Shape 26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3" name="Shape 273"/>
        <p:cNvGrpSpPr/>
        <p:nvPr/>
      </p:nvGrpSpPr>
      <p:grpSpPr>
        <a:xfrm>
          <a:off x="0" y="0"/>
          <a:ext cx="0" cy="0"/>
          <a:chOff x="0" y="0"/>
          <a:chExt cx="0" cy="0"/>
        </a:xfrm>
      </p:grpSpPr>
      <p:sp>
        <p:nvSpPr>
          <p:cNvPr id="274" name="Shape 27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Price of Freedom?  </a:t>
            </a:r>
            <a:endParaRPr/>
          </a:p>
        </p:txBody>
      </p:sp>
      <p:sp>
        <p:nvSpPr>
          <p:cNvPr id="275" name="Shape 27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Most American’s are not willing to accept such blatant abuses of human rights, and so our constitution protects us from them by design.  </a:t>
            </a:r>
            <a:endParaRPr/>
          </a:p>
          <a:p>
            <a:pPr indent="0" lvl="0" marL="0">
              <a:spcBef>
                <a:spcPts val="1600"/>
              </a:spcBef>
              <a:spcAft>
                <a:spcPts val="1600"/>
              </a:spcAft>
              <a:buNone/>
            </a:pPr>
            <a:r>
              <a:rPr lang="en"/>
              <a:t>There is just no way to protect the rights of everyday citizens without protecting the rights of criminals along with them until the criminals can be convicted in a court of law.   </a:t>
            </a:r>
            <a:endParaRPr/>
          </a:p>
        </p:txBody>
      </p:sp>
      <p:sp>
        <p:nvSpPr>
          <p:cNvPr id="276" name="Shape 27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0" name="Shape 280"/>
        <p:cNvGrpSpPr/>
        <p:nvPr/>
      </p:nvGrpSpPr>
      <p:grpSpPr>
        <a:xfrm>
          <a:off x="0" y="0"/>
          <a:ext cx="0" cy="0"/>
          <a:chOff x="0" y="0"/>
          <a:chExt cx="0" cy="0"/>
        </a:xfrm>
      </p:grpSpPr>
      <p:sp>
        <p:nvSpPr>
          <p:cNvPr id="281" name="Shape 28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Why We Need These Rights</a:t>
            </a:r>
            <a:endParaRPr/>
          </a:p>
        </p:txBody>
      </p:sp>
      <p:sp>
        <p:nvSpPr>
          <p:cNvPr id="282" name="Shape 28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If these rights were not protected for </a:t>
            </a:r>
            <a:r>
              <a:rPr lang="en" u="sng"/>
              <a:t>all people</a:t>
            </a:r>
            <a:r>
              <a:rPr lang="en"/>
              <a:t>, then every citizen, regardless of any wrongdoing, would be subject to searches of their persons, vehicles, and houses.  </a:t>
            </a:r>
            <a:endParaRPr/>
          </a:p>
          <a:p>
            <a:pPr indent="0" lvl="0" marL="0" algn="just">
              <a:spcBef>
                <a:spcPts val="1600"/>
              </a:spcBef>
              <a:spcAft>
                <a:spcPts val="1600"/>
              </a:spcAft>
              <a:buNone/>
            </a:pPr>
            <a:r>
              <a:rPr lang="en"/>
              <a:t>They would be subject to arrest, confinement, and questioning under duress or even torture.</a:t>
            </a:r>
            <a:br>
              <a:rPr lang="en"/>
            </a:br>
            <a:endParaRPr/>
          </a:p>
        </p:txBody>
      </p:sp>
      <p:sp>
        <p:nvSpPr>
          <p:cNvPr id="283" name="Shape 28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Conflicting Duties?</a:t>
            </a:r>
            <a:endParaRPr/>
          </a:p>
        </p:txBody>
      </p:sp>
      <p:sp>
        <p:nvSpPr>
          <p:cNvPr id="86" name="Shape 8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Prosecutors often work with law enforcement personnel to ensure that evidence is in order prior to launching criminal proceedings.  </a:t>
            </a:r>
            <a:endParaRPr/>
          </a:p>
          <a:p>
            <a:pPr indent="0" lvl="0" marL="0" algn="just">
              <a:spcBef>
                <a:spcPts val="1600"/>
              </a:spcBef>
              <a:spcAft>
                <a:spcPts val="1600"/>
              </a:spcAft>
              <a:buNone/>
            </a:pPr>
            <a:r>
              <a:rPr lang="en"/>
              <a:t>It is also among the duties of the prosecutor to see that justice is done; this can mean sharing evidence that tends to prove the defendant's guilt.     </a:t>
            </a:r>
            <a:br>
              <a:rPr lang="en"/>
            </a:br>
            <a:endParaRPr/>
          </a:p>
        </p:txBody>
      </p:sp>
      <p:sp>
        <p:nvSpPr>
          <p:cNvPr id="87" name="Shape 8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Shape 9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U.S. Attorneys</a:t>
            </a:r>
            <a:endParaRPr/>
          </a:p>
        </p:txBody>
      </p:sp>
      <p:sp>
        <p:nvSpPr>
          <p:cNvPr id="93" name="Shape 93"/>
          <p:cNvSpPr txBox="1"/>
          <p:nvPr>
            <p:ph idx="1" type="body"/>
          </p:nvPr>
        </p:nvSpPr>
        <p:spPr>
          <a:xfrm>
            <a:off x="387900" y="1480749"/>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federal courts, prosecutors are known as </a:t>
            </a:r>
            <a:r>
              <a:rPr b="1" lang="en"/>
              <a:t>United States Attorneys</a:t>
            </a:r>
            <a:r>
              <a:rPr lang="en"/>
              <a:t>.  </a:t>
            </a:r>
            <a:endParaRPr/>
          </a:p>
          <a:p>
            <a:pPr indent="0" lvl="0" marL="0" rtl="0" algn="just">
              <a:spcBef>
                <a:spcPts val="1600"/>
              </a:spcBef>
              <a:spcAft>
                <a:spcPts val="0"/>
              </a:spcAft>
              <a:buNone/>
            </a:pPr>
            <a:r>
              <a:rPr lang="en"/>
              <a:t>All 94 federal court districts in the United States have a U.S. Attorney.  </a:t>
            </a:r>
            <a:endParaRPr/>
          </a:p>
          <a:p>
            <a:pPr indent="0" lvl="0" marL="0" rtl="0" algn="just">
              <a:spcBef>
                <a:spcPts val="1600"/>
              </a:spcBef>
              <a:spcAft>
                <a:spcPts val="0"/>
              </a:spcAft>
              <a:buNone/>
            </a:pPr>
            <a:r>
              <a:rPr lang="en"/>
              <a:t>They are appointed by the President, and function mainly as administrators.  </a:t>
            </a:r>
            <a:endParaRPr/>
          </a:p>
          <a:p>
            <a:pPr indent="0" lvl="0" marL="0" rtl="0" algn="just">
              <a:spcBef>
                <a:spcPts val="1600"/>
              </a:spcBef>
              <a:spcAft>
                <a:spcPts val="0"/>
              </a:spcAft>
              <a:buNone/>
            </a:pPr>
            <a:r>
              <a:rPr b="1" lang="en"/>
              <a:t>Assistant U.S. Attorneys</a:t>
            </a:r>
            <a:r>
              <a:rPr lang="en"/>
              <a:t> usually conduct actual prosecutions.   </a:t>
            </a:r>
            <a:endParaRPr/>
          </a:p>
          <a:p>
            <a:pPr indent="0" lvl="0" marL="0" algn="just">
              <a:spcBef>
                <a:spcPts val="1600"/>
              </a:spcBef>
              <a:spcAft>
                <a:spcPts val="1600"/>
              </a:spcAft>
              <a:buNone/>
            </a:pPr>
            <a:r>
              <a:rPr lang="en"/>
              <a:t>     </a:t>
            </a:r>
            <a:br>
              <a:rPr lang="en"/>
            </a:br>
            <a:endParaRPr/>
          </a:p>
        </p:txBody>
      </p:sp>
      <p:sp>
        <p:nvSpPr>
          <p:cNvPr id="94" name="Shape 9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Shape 9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What They Go After</a:t>
            </a:r>
            <a:endParaRPr/>
          </a:p>
        </p:txBody>
      </p:sp>
      <p:sp>
        <p:nvSpPr>
          <p:cNvPr id="100" name="Shape 10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almost 2,000 assistant federal prosecutors investigate violations of federal laws, focusing on matters beyond the scope of local law enforcement operations, such as </a:t>
            </a:r>
            <a:endParaRPr/>
          </a:p>
          <a:p>
            <a:pPr indent="-342900" lvl="0" marL="457200" rtl="0" algn="just">
              <a:spcBef>
                <a:spcPts val="1600"/>
              </a:spcBef>
              <a:spcAft>
                <a:spcPts val="0"/>
              </a:spcAft>
              <a:buSzPts val="1800"/>
              <a:buChar char="●"/>
            </a:pPr>
            <a:r>
              <a:rPr lang="en"/>
              <a:t>public corruption</a:t>
            </a:r>
            <a:endParaRPr/>
          </a:p>
          <a:p>
            <a:pPr indent="-342900" lvl="0" marL="457200" rtl="0" algn="just">
              <a:spcBef>
                <a:spcPts val="0"/>
              </a:spcBef>
              <a:spcAft>
                <a:spcPts val="0"/>
              </a:spcAft>
              <a:buSzPts val="1800"/>
              <a:buChar char="●"/>
            </a:pPr>
            <a:r>
              <a:rPr lang="en"/>
              <a:t>large scale drug trafficking </a:t>
            </a:r>
            <a:endParaRPr/>
          </a:p>
          <a:p>
            <a:pPr indent="-342900" lvl="0" marL="457200" algn="just">
              <a:spcBef>
                <a:spcPts val="0"/>
              </a:spcBef>
              <a:spcAft>
                <a:spcPts val="0"/>
              </a:spcAft>
              <a:buSzPts val="1800"/>
              <a:buChar char="●"/>
            </a:pPr>
            <a:r>
              <a:rPr lang="en"/>
              <a:t>white collar crime</a:t>
            </a:r>
            <a:endParaRPr/>
          </a:p>
        </p:txBody>
      </p:sp>
      <p:sp>
        <p:nvSpPr>
          <p:cNvPr id="101" name="Shape 10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Shape 10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District Attorneys</a:t>
            </a:r>
            <a:endParaRPr/>
          </a:p>
        </p:txBody>
      </p:sp>
      <p:sp>
        <p:nvSpPr>
          <p:cNvPr id="107" name="Shape 10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At the state and local level of government, prosecutors are usually called </a:t>
            </a:r>
            <a:r>
              <a:rPr b="1" lang="en"/>
              <a:t>District Attorneys (D.A.).</a:t>
            </a:r>
            <a:r>
              <a:rPr lang="en"/>
              <a:t>  </a:t>
            </a:r>
            <a:endParaRPr/>
          </a:p>
          <a:p>
            <a:pPr indent="0" lvl="0" marL="0" rtl="0" algn="just">
              <a:spcBef>
                <a:spcPts val="1600"/>
              </a:spcBef>
              <a:spcAft>
                <a:spcPts val="0"/>
              </a:spcAft>
              <a:buNone/>
            </a:pPr>
            <a:r>
              <a:rPr lang="en"/>
              <a:t>Some jurisdictions, such as Illinois, call these government lawyers State's Attorneys.  </a:t>
            </a:r>
            <a:endParaRPr/>
          </a:p>
          <a:p>
            <a:pPr indent="0" lvl="0" marL="0" rtl="0" algn="just">
              <a:spcBef>
                <a:spcPts val="1600"/>
              </a:spcBef>
              <a:spcAft>
                <a:spcPts val="0"/>
              </a:spcAft>
              <a:buNone/>
            </a:pPr>
            <a:r>
              <a:rPr lang="en"/>
              <a:t>District Attorneys have a large amount of discretion.  </a:t>
            </a:r>
            <a:endParaRPr/>
          </a:p>
          <a:p>
            <a:pPr indent="0" lvl="0" marL="0" algn="just">
              <a:spcBef>
                <a:spcPts val="1600"/>
              </a:spcBef>
              <a:spcAft>
                <a:spcPts val="1600"/>
              </a:spcAft>
              <a:buNone/>
            </a:pPr>
            <a:r>
              <a:rPr lang="en"/>
              <a:t>Official action for prosecutorial misconduct is rare, and different jurisdictions deal with it in different ways.</a:t>
            </a:r>
            <a:br>
              <a:rPr lang="en"/>
            </a:br>
            <a:endParaRPr/>
          </a:p>
        </p:txBody>
      </p:sp>
      <p:sp>
        <p:nvSpPr>
          <p:cNvPr id="108" name="Shape 10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Shape 11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City Attorneys</a:t>
            </a:r>
            <a:endParaRPr/>
          </a:p>
        </p:txBody>
      </p:sp>
      <p:sp>
        <p:nvSpPr>
          <p:cNvPr id="114" name="Shape 1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Some jurisdictions allow for the prosecution of violations and some misdemeanors at the local level.  </a:t>
            </a:r>
            <a:endParaRPr/>
          </a:p>
          <a:p>
            <a:pPr indent="0" lvl="0" marL="0" rtl="0" algn="just">
              <a:spcBef>
                <a:spcPts val="1600"/>
              </a:spcBef>
              <a:spcAft>
                <a:spcPts val="0"/>
              </a:spcAft>
              <a:buNone/>
            </a:pPr>
            <a:r>
              <a:rPr lang="en"/>
              <a:t>These City Attorneys prosecute minor offenses that often only result in fines such as traffic offenses, nuisance offenses, and violations involving alcohol.  </a:t>
            </a:r>
            <a:endParaRPr/>
          </a:p>
          <a:p>
            <a:pPr indent="0" lvl="0" marL="0" algn="just">
              <a:spcBef>
                <a:spcPts val="1600"/>
              </a:spcBef>
              <a:spcAft>
                <a:spcPts val="1600"/>
              </a:spcAft>
              <a:buNone/>
            </a:pPr>
            <a:r>
              <a:rPr lang="en"/>
              <a:t>Some jurisdictions allow these attorneys to prosecute misdemeanor cases that can result in jail time.        </a:t>
            </a:r>
            <a:br>
              <a:rPr lang="en"/>
            </a:br>
            <a:endParaRPr/>
          </a:p>
        </p:txBody>
      </p:sp>
      <p:sp>
        <p:nvSpPr>
          <p:cNvPr id="115" name="Shape 1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Shape 1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Independent Counsels</a:t>
            </a:r>
            <a:endParaRPr/>
          </a:p>
        </p:txBody>
      </p:sp>
      <p:sp>
        <p:nvSpPr>
          <p:cNvPr id="121" name="Shape 12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Independent counsels are lawyers that serve as prosecutors in cases where high-level government officials are charged with misconduct.  </a:t>
            </a:r>
            <a:endParaRPr/>
          </a:p>
          <a:p>
            <a:pPr indent="0" lvl="0" marL="0" rtl="0" algn="just">
              <a:spcBef>
                <a:spcPts val="1600"/>
              </a:spcBef>
              <a:spcAft>
                <a:spcPts val="0"/>
              </a:spcAft>
              <a:buNone/>
            </a:pPr>
            <a:r>
              <a:rPr lang="en"/>
              <a:t>The reason they exist is to prevent the abuse of government power.  </a:t>
            </a:r>
            <a:endParaRPr/>
          </a:p>
          <a:p>
            <a:pPr indent="0" lvl="0" marL="0" algn="just">
              <a:spcBef>
                <a:spcPts val="1600"/>
              </a:spcBef>
              <a:spcAft>
                <a:spcPts val="1600"/>
              </a:spcAft>
              <a:buNone/>
            </a:pPr>
            <a:r>
              <a:rPr lang="en"/>
              <a:t>The U.S. attorney general has the power to appoint an independent counsel when he or she determines that there is sufficient evidence to warrant the investigation of high-ranking government officials, including members of the United States Congress.  </a:t>
            </a:r>
            <a:endParaRPr/>
          </a:p>
        </p:txBody>
      </p:sp>
      <p:sp>
        <p:nvSpPr>
          <p:cNvPr id="122" name="Shape 1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