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45.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43.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Lst>
  <p:sldSz cy="5143500" cx="9144000"/>
  <p:notesSz cx="6858000" cy="9144000"/>
  <p:embeddedFontLst>
    <p:embeddedFont>
      <p:font typeface="Economica"/>
      <p:regular r:id="rId50"/>
      <p:bold r:id="rId51"/>
      <p:italic r:id="rId52"/>
      <p:boldItalic r:id="rId53"/>
    </p:embeddedFont>
    <p:embeddedFont>
      <p:font typeface="Roboto"/>
      <p:regular r:id="rId54"/>
      <p:bold r:id="rId55"/>
      <p:italic r:id="rId56"/>
      <p:boldItalic r:id="rId57"/>
    </p:embeddedFont>
    <p:embeddedFont>
      <p:font typeface="Open Sans"/>
      <p:regular r:id="rId58"/>
      <p:bold r:id="rId59"/>
      <p:italic r:id="rId60"/>
      <p:boldItalic r:id="rId6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42" Type="http://schemas.openxmlformats.org/officeDocument/2006/relationships/slide" Target="slides/slide38.xml"/><Relationship Id="rId41" Type="http://schemas.openxmlformats.org/officeDocument/2006/relationships/slide" Target="slides/slide37.xml"/><Relationship Id="rId44" Type="http://schemas.openxmlformats.org/officeDocument/2006/relationships/slide" Target="slides/slide40.xml"/><Relationship Id="rId43" Type="http://schemas.openxmlformats.org/officeDocument/2006/relationships/slide" Target="slides/slide39.xml"/><Relationship Id="rId46" Type="http://schemas.openxmlformats.org/officeDocument/2006/relationships/slide" Target="slides/slide42.xml"/><Relationship Id="rId45" Type="http://schemas.openxmlformats.org/officeDocument/2006/relationships/slide" Target="slides/slide41.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48" Type="http://schemas.openxmlformats.org/officeDocument/2006/relationships/slide" Target="slides/slide44.xml"/><Relationship Id="rId47" Type="http://schemas.openxmlformats.org/officeDocument/2006/relationships/slide" Target="slides/slide43.xml"/><Relationship Id="rId49" Type="http://schemas.openxmlformats.org/officeDocument/2006/relationships/slide" Target="slides/slide4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33" Type="http://schemas.openxmlformats.org/officeDocument/2006/relationships/slide" Target="slides/slide29.xml"/><Relationship Id="rId32" Type="http://schemas.openxmlformats.org/officeDocument/2006/relationships/slide" Target="slides/slide28.xml"/><Relationship Id="rId35" Type="http://schemas.openxmlformats.org/officeDocument/2006/relationships/slide" Target="slides/slide31.xml"/><Relationship Id="rId34" Type="http://schemas.openxmlformats.org/officeDocument/2006/relationships/slide" Target="slides/slide30.xml"/><Relationship Id="rId37" Type="http://schemas.openxmlformats.org/officeDocument/2006/relationships/slide" Target="slides/slide33.xml"/><Relationship Id="rId36" Type="http://schemas.openxmlformats.org/officeDocument/2006/relationships/slide" Target="slides/slide32.xml"/><Relationship Id="rId39" Type="http://schemas.openxmlformats.org/officeDocument/2006/relationships/slide" Target="slides/slide35.xml"/><Relationship Id="rId38" Type="http://schemas.openxmlformats.org/officeDocument/2006/relationships/slide" Target="slides/slide34.xml"/><Relationship Id="rId61" Type="http://schemas.openxmlformats.org/officeDocument/2006/relationships/font" Target="fonts/OpenSans-boldItalic.fntdata"/><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60" Type="http://schemas.openxmlformats.org/officeDocument/2006/relationships/font" Target="fonts/OpenSans-italic.fntdata"/><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29" Type="http://schemas.openxmlformats.org/officeDocument/2006/relationships/slide" Target="slides/slide25.xml"/><Relationship Id="rId51" Type="http://schemas.openxmlformats.org/officeDocument/2006/relationships/font" Target="fonts/Economica-bold.fntdata"/><Relationship Id="rId50" Type="http://schemas.openxmlformats.org/officeDocument/2006/relationships/font" Target="fonts/Economica-regular.fntdata"/><Relationship Id="rId53" Type="http://schemas.openxmlformats.org/officeDocument/2006/relationships/font" Target="fonts/Economica-boldItalic.fntdata"/><Relationship Id="rId52" Type="http://schemas.openxmlformats.org/officeDocument/2006/relationships/font" Target="fonts/Economica-italic.fntdata"/><Relationship Id="rId11" Type="http://schemas.openxmlformats.org/officeDocument/2006/relationships/slide" Target="slides/slide7.xml"/><Relationship Id="rId55" Type="http://schemas.openxmlformats.org/officeDocument/2006/relationships/font" Target="fonts/Roboto-bold.fntdata"/><Relationship Id="rId10" Type="http://schemas.openxmlformats.org/officeDocument/2006/relationships/slide" Target="slides/slide6.xml"/><Relationship Id="rId54" Type="http://schemas.openxmlformats.org/officeDocument/2006/relationships/font" Target="fonts/Roboto-regular.fntdata"/><Relationship Id="rId13" Type="http://schemas.openxmlformats.org/officeDocument/2006/relationships/slide" Target="slides/slide9.xml"/><Relationship Id="rId57" Type="http://schemas.openxmlformats.org/officeDocument/2006/relationships/font" Target="fonts/Roboto-boldItalic.fntdata"/><Relationship Id="rId12" Type="http://schemas.openxmlformats.org/officeDocument/2006/relationships/slide" Target="slides/slide8.xml"/><Relationship Id="rId56" Type="http://schemas.openxmlformats.org/officeDocument/2006/relationships/font" Target="fonts/Roboto-italic.fntdata"/><Relationship Id="rId15" Type="http://schemas.openxmlformats.org/officeDocument/2006/relationships/slide" Target="slides/slide11.xml"/><Relationship Id="rId59" Type="http://schemas.openxmlformats.org/officeDocument/2006/relationships/font" Target="fonts/OpenSans-bold.fntdata"/><Relationship Id="rId14" Type="http://schemas.openxmlformats.org/officeDocument/2006/relationships/slide" Target="slides/slide10.xml"/><Relationship Id="rId58" Type="http://schemas.openxmlformats.org/officeDocument/2006/relationships/font" Target="fonts/OpenSans-regular.fntdata"/><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 name="Shape 58"/>
        <p:cNvGrpSpPr/>
        <p:nvPr/>
      </p:nvGrpSpPr>
      <p:grpSpPr>
        <a:xfrm>
          <a:off x="0" y="0"/>
          <a:ext cx="0" cy="0"/>
          <a:chOff x="0" y="0"/>
          <a:chExt cx="0" cy="0"/>
        </a:xfrm>
      </p:grpSpPr>
      <p:sp>
        <p:nvSpPr>
          <p:cNvPr id="59" name="Shape 59"/>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0" name="Shape 6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This Revision:  05/16/2016</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Shape 12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4" name="Shape 12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Shape 13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1" name="Shape 13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Shape 13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8" name="Shape 13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Shape 14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5" name="Shape 14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just">
              <a:lnSpc>
                <a:spcPct val="115000"/>
              </a:lnSpc>
              <a:spcBef>
                <a:spcPts val="0"/>
              </a:spcBef>
              <a:spcAft>
                <a:spcPts val="0"/>
              </a:spcAft>
              <a:buNone/>
            </a:pPr>
            <a:r>
              <a:rPr lang="en" sz="1800">
                <a:solidFill>
                  <a:schemeClr val="dk1"/>
                </a:solidFill>
                <a:latin typeface="Roboto"/>
                <a:ea typeface="Roboto"/>
                <a:cs typeface="Roboto"/>
                <a:sym typeface="Roboto"/>
              </a:rPr>
              <a:t>Drug offenses counted for the largest percentage of filings at around 32% of all criminal cases.  </a:t>
            </a:r>
            <a:endParaRPr sz="1800">
              <a:solidFill>
                <a:schemeClr val="dk1"/>
              </a:solidFill>
              <a:latin typeface="Roboto"/>
              <a:ea typeface="Roboto"/>
              <a:cs typeface="Roboto"/>
              <a:sym typeface="Roboto"/>
            </a:endParaRPr>
          </a:p>
          <a:p>
            <a:pPr indent="0" lvl="0" marL="0" rtl="0" algn="just">
              <a:lnSpc>
                <a:spcPct val="115000"/>
              </a:lnSpc>
              <a:spcBef>
                <a:spcPts val="1600"/>
              </a:spcBef>
              <a:spcAft>
                <a:spcPts val="0"/>
              </a:spcAft>
              <a:buNone/>
            </a:pPr>
            <a:r>
              <a:rPr lang="en" sz="1800">
                <a:solidFill>
                  <a:schemeClr val="dk1"/>
                </a:solidFill>
                <a:latin typeface="Roboto"/>
                <a:ea typeface="Roboto"/>
                <a:cs typeface="Roboto"/>
                <a:sym typeface="Roboto"/>
              </a:rPr>
              <a:t>Shifts in enforcement strategies have seen a dramatic decline in federal prosecutions for marijuana-related offenses, with an 8% drop in 2013 over the previous year.  </a:t>
            </a:r>
            <a:endParaRPr sz="1800">
              <a:solidFill>
                <a:schemeClr val="dk1"/>
              </a:solidFill>
              <a:latin typeface="Roboto"/>
              <a:ea typeface="Roboto"/>
              <a:cs typeface="Roboto"/>
              <a:sym typeface="Roboto"/>
            </a:endParaRPr>
          </a:p>
          <a:p>
            <a:pPr indent="0" lvl="0" marL="0" rtl="0" algn="just">
              <a:lnSpc>
                <a:spcPct val="115000"/>
              </a:lnSpc>
              <a:spcBef>
                <a:spcPts val="1600"/>
              </a:spcBef>
              <a:spcAft>
                <a:spcPts val="0"/>
              </a:spcAft>
              <a:buNone/>
            </a:pPr>
            <a:r>
              <a:rPr lang="en" sz="1800">
                <a:solidFill>
                  <a:schemeClr val="dk1"/>
                </a:solidFill>
                <a:latin typeface="Roboto"/>
                <a:ea typeface="Roboto"/>
                <a:cs typeface="Roboto"/>
                <a:sym typeface="Roboto"/>
              </a:rPr>
              <a:t>Immigration, fraud, and firearms related crime made up the bulk of remaining cases.   </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Shape 15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2" name="Shape 15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just">
              <a:lnSpc>
                <a:spcPct val="115000"/>
              </a:lnSpc>
              <a:spcBef>
                <a:spcPts val="0"/>
              </a:spcBef>
              <a:spcAft>
                <a:spcPts val="0"/>
              </a:spcAft>
              <a:buNone/>
            </a:pPr>
            <a:r>
              <a:rPr lang="en" sz="1800">
                <a:solidFill>
                  <a:schemeClr val="dk1"/>
                </a:solidFill>
                <a:latin typeface="Roboto"/>
                <a:ea typeface="Roboto"/>
                <a:cs typeface="Roboto"/>
                <a:sym typeface="Roboto"/>
              </a:rPr>
              <a:t>These courts lack the discretion of which cases they hear that the Supreme Court enjoys.  </a:t>
            </a:r>
            <a:endParaRPr sz="1800">
              <a:solidFill>
                <a:schemeClr val="dk1"/>
              </a:solidFill>
              <a:latin typeface="Roboto"/>
              <a:ea typeface="Roboto"/>
              <a:cs typeface="Roboto"/>
              <a:sym typeface="Roboto"/>
            </a:endParaRPr>
          </a:p>
          <a:p>
            <a:pPr indent="0" lvl="0" marL="0" rtl="0" algn="just">
              <a:lnSpc>
                <a:spcPct val="115000"/>
              </a:lnSpc>
              <a:spcBef>
                <a:spcPts val="1600"/>
              </a:spcBef>
              <a:spcAft>
                <a:spcPts val="0"/>
              </a:spcAft>
              <a:buNone/>
            </a:pPr>
            <a:r>
              <a:rPr lang="en" sz="1800">
                <a:solidFill>
                  <a:schemeClr val="dk1"/>
                </a:solidFill>
                <a:latin typeface="Roboto"/>
                <a:ea typeface="Roboto"/>
                <a:cs typeface="Roboto"/>
                <a:sym typeface="Roboto"/>
              </a:rPr>
              <a:t>The docket of the appeals courts is dictated by the number and types of appeals that are filed.  </a:t>
            </a:r>
            <a:endParaRPr sz="1800">
              <a:solidFill>
                <a:schemeClr val="dk1"/>
              </a:solidFill>
              <a:latin typeface="Roboto"/>
              <a:ea typeface="Roboto"/>
              <a:cs typeface="Roboto"/>
              <a:sym typeface="Roboto"/>
            </a:endParaRPr>
          </a:p>
          <a:p>
            <a:pPr indent="0" lvl="0" marL="0" rtl="0" algn="just">
              <a:lnSpc>
                <a:spcPct val="115000"/>
              </a:lnSpc>
              <a:spcBef>
                <a:spcPts val="1600"/>
              </a:spcBef>
              <a:spcAft>
                <a:spcPts val="0"/>
              </a:spcAft>
              <a:buNone/>
            </a:pPr>
            <a:r>
              <a:rPr lang="en" sz="1800">
                <a:solidFill>
                  <a:schemeClr val="dk1"/>
                </a:solidFill>
                <a:latin typeface="Roboto"/>
                <a:ea typeface="Roboto"/>
                <a:cs typeface="Roboto"/>
                <a:sym typeface="Roboto"/>
              </a:rPr>
              <a:t>Decreases occurred in filings of criminal appeals, appeals of administrative agency decisions, and civil appeals.  </a:t>
            </a:r>
            <a:endParaRPr sz="1800">
              <a:solidFill>
                <a:schemeClr val="dk1"/>
              </a:solidFill>
              <a:latin typeface="Roboto"/>
              <a:ea typeface="Roboto"/>
              <a:cs typeface="Roboto"/>
              <a:sym typeface="Roboto"/>
            </a:endParaRPr>
          </a:p>
          <a:p>
            <a:pPr indent="0" lvl="0" marL="0" rtl="0" algn="just">
              <a:lnSpc>
                <a:spcPct val="115000"/>
              </a:lnSpc>
              <a:spcBef>
                <a:spcPts val="1600"/>
              </a:spcBef>
              <a:spcAft>
                <a:spcPts val="0"/>
              </a:spcAft>
              <a:buNone/>
            </a:pPr>
            <a:r>
              <a:rPr lang="en" sz="1800">
                <a:solidFill>
                  <a:schemeClr val="dk1"/>
                </a:solidFill>
                <a:latin typeface="Roboto"/>
                <a:ea typeface="Roboto"/>
                <a:cs typeface="Roboto"/>
                <a:sym typeface="Roboto"/>
              </a:rPr>
              <a:t>Growth was reported for prisoner petitions, bankruptcy appeals, and original proceedings.</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7" name="Shape 157"/>
        <p:cNvGrpSpPr/>
        <p:nvPr/>
      </p:nvGrpSpPr>
      <p:grpSpPr>
        <a:xfrm>
          <a:off x="0" y="0"/>
          <a:ext cx="0" cy="0"/>
          <a:chOff x="0" y="0"/>
          <a:chExt cx="0" cy="0"/>
        </a:xfrm>
      </p:grpSpPr>
      <p:sp>
        <p:nvSpPr>
          <p:cNvPr id="158" name="Shape 15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9" name="Shape 15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Shape 1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6" name="Shape 16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Shape 17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3" name="Shape 17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8" name="Shape 178"/>
        <p:cNvGrpSpPr/>
        <p:nvPr/>
      </p:nvGrpSpPr>
      <p:grpSpPr>
        <a:xfrm>
          <a:off x="0" y="0"/>
          <a:ext cx="0" cy="0"/>
          <a:chOff x="0" y="0"/>
          <a:chExt cx="0" cy="0"/>
        </a:xfrm>
      </p:grpSpPr>
      <p:sp>
        <p:nvSpPr>
          <p:cNvPr id="179" name="Shape 17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0" name="Shape 18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5" name="Shape 185"/>
        <p:cNvGrpSpPr/>
        <p:nvPr/>
      </p:nvGrpSpPr>
      <p:grpSpPr>
        <a:xfrm>
          <a:off x="0" y="0"/>
          <a:ext cx="0" cy="0"/>
          <a:chOff x="0" y="0"/>
          <a:chExt cx="0" cy="0"/>
        </a:xfrm>
      </p:grpSpPr>
      <p:sp>
        <p:nvSpPr>
          <p:cNvPr id="186" name="Shape 18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7" name="Shape 18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6" name="Shape 66"/>
        <p:cNvGrpSpPr/>
        <p:nvPr/>
      </p:nvGrpSpPr>
      <p:grpSpPr>
        <a:xfrm>
          <a:off x="0" y="0"/>
          <a:ext cx="0" cy="0"/>
          <a:chOff x="0" y="0"/>
          <a:chExt cx="0" cy="0"/>
        </a:xfrm>
      </p:grpSpPr>
      <p:sp>
        <p:nvSpPr>
          <p:cNvPr id="67" name="Shape 6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8" name="Shape 6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Shape 19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4" name="Shape 19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9" name="Shape 199"/>
        <p:cNvGrpSpPr/>
        <p:nvPr/>
      </p:nvGrpSpPr>
      <p:grpSpPr>
        <a:xfrm>
          <a:off x="0" y="0"/>
          <a:ext cx="0" cy="0"/>
          <a:chOff x="0" y="0"/>
          <a:chExt cx="0" cy="0"/>
        </a:xfrm>
      </p:grpSpPr>
      <p:sp>
        <p:nvSpPr>
          <p:cNvPr id="200" name="Shape 20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1" name="Shape 20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6" name="Shape 206"/>
        <p:cNvGrpSpPr/>
        <p:nvPr/>
      </p:nvGrpSpPr>
      <p:grpSpPr>
        <a:xfrm>
          <a:off x="0" y="0"/>
          <a:ext cx="0" cy="0"/>
          <a:chOff x="0" y="0"/>
          <a:chExt cx="0" cy="0"/>
        </a:xfrm>
      </p:grpSpPr>
      <p:sp>
        <p:nvSpPr>
          <p:cNvPr id="207" name="Shape 20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8" name="Shape 20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3" name="Shape 213"/>
        <p:cNvGrpSpPr/>
        <p:nvPr/>
      </p:nvGrpSpPr>
      <p:grpSpPr>
        <a:xfrm>
          <a:off x="0" y="0"/>
          <a:ext cx="0" cy="0"/>
          <a:chOff x="0" y="0"/>
          <a:chExt cx="0" cy="0"/>
        </a:xfrm>
      </p:grpSpPr>
      <p:sp>
        <p:nvSpPr>
          <p:cNvPr id="214" name="Shape 21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5" name="Shape 21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0" name="Shape 220"/>
        <p:cNvGrpSpPr/>
        <p:nvPr/>
      </p:nvGrpSpPr>
      <p:grpSpPr>
        <a:xfrm>
          <a:off x="0" y="0"/>
          <a:ext cx="0" cy="0"/>
          <a:chOff x="0" y="0"/>
          <a:chExt cx="0" cy="0"/>
        </a:xfrm>
      </p:grpSpPr>
      <p:sp>
        <p:nvSpPr>
          <p:cNvPr id="221" name="Shape 22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2" name="Shape 22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7" name="Shape 227"/>
        <p:cNvGrpSpPr/>
        <p:nvPr/>
      </p:nvGrpSpPr>
      <p:grpSpPr>
        <a:xfrm>
          <a:off x="0" y="0"/>
          <a:ext cx="0" cy="0"/>
          <a:chOff x="0" y="0"/>
          <a:chExt cx="0" cy="0"/>
        </a:xfrm>
      </p:grpSpPr>
      <p:sp>
        <p:nvSpPr>
          <p:cNvPr id="228" name="Shape 22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9" name="Shape 22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4" name="Shape 234"/>
        <p:cNvGrpSpPr/>
        <p:nvPr/>
      </p:nvGrpSpPr>
      <p:grpSpPr>
        <a:xfrm>
          <a:off x="0" y="0"/>
          <a:ext cx="0" cy="0"/>
          <a:chOff x="0" y="0"/>
          <a:chExt cx="0" cy="0"/>
        </a:xfrm>
      </p:grpSpPr>
      <p:sp>
        <p:nvSpPr>
          <p:cNvPr id="235" name="Shape 23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6" name="Shape 23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1" name="Shape 241"/>
        <p:cNvGrpSpPr/>
        <p:nvPr/>
      </p:nvGrpSpPr>
      <p:grpSpPr>
        <a:xfrm>
          <a:off x="0" y="0"/>
          <a:ext cx="0" cy="0"/>
          <a:chOff x="0" y="0"/>
          <a:chExt cx="0" cy="0"/>
        </a:xfrm>
      </p:grpSpPr>
      <p:sp>
        <p:nvSpPr>
          <p:cNvPr id="242" name="Shape 24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3" name="Shape 24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8" name="Shape 248"/>
        <p:cNvGrpSpPr/>
        <p:nvPr/>
      </p:nvGrpSpPr>
      <p:grpSpPr>
        <a:xfrm>
          <a:off x="0" y="0"/>
          <a:ext cx="0" cy="0"/>
          <a:chOff x="0" y="0"/>
          <a:chExt cx="0" cy="0"/>
        </a:xfrm>
      </p:grpSpPr>
      <p:sp>
        <p:nvSpPr>
          <p:cNvPr id="249" name="Shape 24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0" name="Shape 25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5" name="Shape 255"/>
        <p:cNvGrpSpPr/>
        <p:nvPr/>
      </p:nvGrpSpPr>
      <p:grpSpPr>
        <a:xfrm>
          <a:off x="0" y="0"/>
          <a:ext cx="0" cy="0"/>
          <a:chOff x="0" y="0"/>
          <a:chExt cx="0" cy="0"/>
        </a:xfrm>
      </p:grpSpPr>
      <p:sp>
        <p:nvSpPr>
          <p:cNvPr id="256" name="Shape 25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7" name="Shape 25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Shape 7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5" name="Shape 7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2" name="Shape 262"/>
        <p:cNvGrpSpPr/>
        <p:nvPr/>
      </p:nvGrpSpPr>
      <p:grpSpPr>
        <a:xfrm>
          <a:off x="0" y="0"/>
          <a:ext cx="0" cy="0"/>
          <a:chOff x="0" y="0"/>
          <a:chExt cx="0" cy="0"/>
        </a:xfrm>
      </p:grpSpPr>
      <p:sp>
        <p:nvSpPr>
          <p:cNvPr id="263" name="Shape 2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4" name="Shape 26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9" name="Shape 269"/>
        <p:cNvGrpSpPr/>
        <p:nvPr/>
      </p:nvGrpSpPr>
      <p:grpSpPr>
        <a:xfrm>
          <a:off x="0" y="0"/>
          <a:ext cx="0" cy="0"/>
          <a:chOff x="0" y="0"/>
          <a:chExt cx="0" cy="0"/>
        </a:xfrm>
      </p:grpSpPr>
      <p:sp>
        <p:nvSpPr>
          <p:cNvPr id="270" name="Shape 27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1" name="Shape 27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6" name="Shape 276"/>
        <p:cNvGrpSpPr/>
        <p:nvPr/>
      </p:nvGrpSpPr>
      <p:grpSpPr>
        <a:xfrm>
          <a:off x="0" y="0"/>
          <a:ext cx="0" cy="0"/>
          <a:chOff x="0" y="0"/>
          <a:chExt cx="0" cy="0"/>
        </a:xfrm>
      </p:grpSpPr>
      <p:sp>
        <p:nvSpPr>
          <p:cNvPr id="277" name="Shape 27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8" name="Shape 27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3" name="Shape 283"/>
        <p:cNvGrpSpPr/>
        <p:nvPr/>
      </p:nvGrpSpPr>
      <p:grpSpPr>
        <a:xfrm>
          <a:off x="0" y="0"/>
          <a:ext cx="0" cy="0"/>
          <a:chOff x="0" y="0"/>
          <a:chExt cx="0" cy="0"/>
        </a:xfrm>
      </p:grpSpPr>
      <p:sp>
        <p:nvSpPr>
          <p:cNvPr id="284" name="Shape 28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85" name="Shape 28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0" name="Shape 290"/>
        <p:cNvGrpSpPr/>
        <p:nvPr/>
      </p:nvGrpSpPr>
      <p:grpSpPr>
        <a:xfrm>
          <a:off x="0" y="0"/>
          <a:ext cx="0" cy="0"/>
          <a:chOff x="0" y="0"/>
          <a:chExt cx="0" cy="0"/>
        </a:xfrm>
      </p:grpSpPr>
      <p:sp>
        <p:nvSpPr>
          <p:cNvPr id="291" name="Shape 29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92" name="Shape 29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7" name="Shape 297"/>
        <p:cNvGrpSpPr/>
        <p:nvPr/>
      </p:nvGrpSpPr>
      <p:grpSpPr>
        <a:xfrm>
          <a:off x="0" y="0"/>
          <a:ext cx="0" cy="0"/>
          <a:chOff x="0" y="0"/>
          <a:chExt cx="0" cy="0"/>
        </a:xfrm>
      </p:grpSpPr>
      <p:sp>
        <p:nvSpPr>
          <p:cNvPr id="298" name="Shape 29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99" name="Shape 29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4" name="Shape 304"/>
        <p:cNvGrpSpPr/>
        <p:nvPr/>
      </p:nvGrpSpPr>
      <p:grpSpPr>
        <a:xfrm>
          <a:off x="0" y="0"/>
          <a:ext cx="0" cy="0"/>
          <a:chOff x="0" y="0"/>
          <a:chExt cx="0" cy="0"/>
        </a:xfrm>
      </p:grpSpPr>
      <p:sp>
        <p:nvSpPr>
          <p:cNvPr id="305" name="Shape 30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06" name="Shape 30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1" name="Shape 311"/>
        <p:cNvGrpSpPr/>
        <p:nvPr/>
      </p:nvGrpSpPr>
      <p:grpSpPr>
        <a:xfrm>
          <a:off x="0" y="0"/>
          <a:ext cx="0" cy="0"/>
          <a:chOff x="0" y="0"/>
          <a:chExt cx="0" cy="0"/>
        </a:xfrm>
      </p:grpSpPr>
      <p:sp>
        <p:nvSpPr>
          <p:cNvPr id="312" name="Shape 31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13" name="Shape 31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While the juvenile justice system is substantially different than the adult system, constitutional guarantees of due process must be upheld in juvenile proceedings.  In practice, this requirement creates an often-uncomfortable conflict of adversarial process versus the best interest of the child.</a:t>
            </a:r>
            <a:br>
              <a:rPr lang="en"/>
            </a:b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8" name="Shape 318"/>
        <p:cNvGrpSpPr/>
        <p:nvPr/>
      </p:nvGrpSpPr>
      <p:grpSpPr>
        <a:xfrm>
          <a:off x="0" y="0"/>
          <a:ext cx="0" cy="0"/>
          <a:chOff x="0" y="0"/>
          <a:chExt cx="0" cy="0"/>
        </a:xfrm>
      </p:grpSpPr>
      <p:sp>
        <p:nvSpPr>
          <p:cNvPr id="319" name="Shape 31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20" name="Shape 32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5" name="Shape 325"/>
        <p:cNvGrpSpPr/>
        <p:nvPr/>
      </p:nvGrpSpPr>
      <p:grpSpPr>
        <a:xfrm>
          <a:off x="0" y="0"/>
          <a:ext cx="0" cy="0"/>
          <a:chOff x="0" y="0"/>
          <a:chExt cx="0" cy="0"/>
        </a:xfrm>
      </p:grpSpPr>
      <p:sp>
        <p:nvSpPr>
          <p:cNvPr id="326" name="Shape 32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27" name="Shape 32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Shape 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2" name="Shape 8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2" name="Shape 332"/>
        <p:cNvGrpSpPr/>
        <p:nvPr/>
      </p:nvGrpSpPr>
      <p:grpSpPr>
        <a:xfrm>
          <a:off x="0" y="0"/>
          <a:ext cx="0" cy="0"/>
          <a:chOff x="0" y="0"/>
          <a:chExt cx="0" cy="0"/>
        </a:xfrm>
      </p:grpSpPr>
      <p:sp>
        <p:nvSpPr>
          <p:cNvPr id="333" name="Shape 33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34" name="Shape 33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9" name="Shape 339"/>
        <p:cNvGrpSpPr/>
        <p:nvPr/>
      </p:nvGrpSpPr>
      <p:grpSpPr>
        <a:xfrm>
          <a:off x="0" y="0"/>
          <a:ext cx="0" cy="0"/>
          <a:chOff x="0" y="0"/>
          <a:chExt cx="0" cy="0"/>
        </a:xfrm>
      </p:grpSpPr>
      <p:sp>
        <p:nvSpPr>
          <p:cNvPr id="340" name="Shape 34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41" name="Shape 34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46" name="Shape 346"/>
        <p:cNvGrpSpPr/>
        <p:nvPr/>
      </p:nvGrpSpPr>
      <p:grpSpPr>
        <a:xfrm>
          <a:off x="0" y="0"/>
          <a:ext cx="0" cy="0"/>
          <a:chOff x="0" y="0"/>
          <a:chExt cx="0" cy="0"/>
        </a:xfrm>
      </p:grpSpPr>
      <p:sp>
        <p:nvSpPr>
          <p:cNvPr id="347" name="Shape 34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48" name="Shape 34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3" name="Shape 353"/>
        <p:cNvGrpSpPr/>
        <p:nvPr/>
      </p:nvGrpSpPr>
      <p:grpSpPr>
        <a:xfrm>
          <a:off x="0" y="0"/>
          <a:ext cx="0" cy="0"/>
          <a:chOff x="0" y="0"/>
          <a:chExt cx="0" cy="0"/>
        </a:xfrm>
      </p:grpSpPr>
      <p:sp>
        <p:nvSpPr>
          <p:cNvPr id="354" name="Shape 35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55" name="Shape 35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0" name="Shape 360"/>
        <p:cNvGrpSpPr/>
        <p:nvPr/>
      </p:nvGrpSpPr>
      <p:grpSpPr>
        <a:xfrm>
          <a:off x="0" y="0"/>
          <a:ext cx="0" cy="0"/>
          <a:chOff x="0" y="0"/>
          <a:chExt cx="0" cy="0"/>
        </a:xfrm>
      </p:grpSpPr>
      <p:sp>
        <p:nvSpPr>
          <p:cNvPr id="361" name="Shape 36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62" name="Shape 36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7" name="Shape 367"/>
        <p:cNvGrpSpPr/>
        <p:nvPr/>
      </p:nvGrpSpPr>
      <p:grpSpPr>
        <a:xfrm>
          <a:off x="0" y="0"/>
          <a:ext cx="0" cy="0"/>
          <a:chOff x="0" y="0"/>
          <a:chExt cx="0" cy="0"/>
        </a:xfrm>
      </p:grpSpPr>
      <p:sp>
        <p:nvSpPr>
          <p:cNvPr id="368" name="Shape 36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69" name="Shape 36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Shape 8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9" name="Shape 8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Shape 9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6" name="Shape 9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Shape 10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3" name="Shape 10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Shape 10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0" name="Shape 11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Shape 11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7" name="Shape 11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p:nvPr/>
        </p:nvSpPr>
        <p:spPr>
          <a:xfrm>
            <a:off x="2744013" y="756700"/>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1" name="Shape 11"/>
          <p:cNvSpPr/>
          <p:nvPr/>
        </p:nvSpPr>
        <p:spPr>
          <a:xfrm rot="10800000">
            <a:off x="5318350" y="32667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2" name="Shape 12"/>
          <p:cNvSpPr txBox="1"/>
          <p:nvPr>
            <p:ph type="ctrTitle"/>
          </p:nvPr>
        </p:nvSpPr>
        <p:spPr>
          <a:xfrm>
            <a:off x="3044700" y="1444255"/>
            <a:ext cx="3054600" cy="1537200"/>
          </a:xfrm>
          <a:prstGeom prst="rect">
            <a:avLst/>
          </a:prstGeom>
        </p:spPr>
        <p:txBody>
          <a:bodyPr anchorCtr="0" anchor="b" bIns="91425" lIns="91425" spcFirstLastPara="1" rIns="91425" wrap="square" tIns="91425"/>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3" name="Shape 13"/>
          <p:cNvSpPr txBox="1"/>
          <p:nvPr>
            <p:ph idx="1" type="subTitle"/>
          </p:nvPr>
        </p:nvSpPr>
        <p:spPr>
          <a:xfrm>
            <a:off x="3044700" y="3116580"/>
            <a:ext cx="3054600" cy="7014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p:txBody>
      </p:sp>
      <p:sp>
        <p:nvSpPr>
          <p:cNvPr id="14" name="Shape 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1" name="Shape 51"/>
        <p:cNvGrpSpPr/>
        <p:nvPr/>
      </p:nvGrpSpPr>
      <p:grpSpPr>
        <a:xfrm>
          <a:off x="0" y="0"/>
          <a:ext cx="0" cy="0"/>
          <a:chOff x="0" y="0"/>
          <a:chExt cx="0" cy="0"/>
        </a:xfrm>
      </p:grpSpPr>
      <p:sp>
        <p:nvSpPr>
          <p:cNvPr id="52" name="Shape 52"/>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3" name="Shape 53"/>
          <p:cNvSpPr txBox="1"/>
          <p:nvPr>
            <p:ph hasCustomPrompt="1" type="title"/>
          </p:nvPr>
        </p:nvSpPr>
        <p:spPr>
          <a:xfrm>
            <a:off x="311700" y="957125"/>
            <a:ext cx="8520600" cy="2128800"/>
          </a:xfrm>
          <a:prstGeom prst="rect">
            <a:avLst/>
          </a:prstGeom>
        </p:spPr>
        <p:txBody>
          <a:bodyPr anchorCtr="0" anchor="ctr" bIns="91425" lIns="91425" spcFirstLastPara="1" rIns="91425" wrap="square" tIns="91425"/>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4" name="Shape 54"/>
          <p:cNvSpPr txBox="1"/>
          <p:nvPr>
            <p:ph idx="1" type="body"/>
          </p:nvPr>
        </p:nvSpPr>
        <p:spPr>
          <a:xfrm>
            <a:off x="311700" y="3162000"/>
            <a:ext cx="85206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5" name="Shape 5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6" name="Shape 56"/>
        <p:cNvGrpSpPr/>
        <p:nvPr/>
      </p:nvGrpSpPr>
      <p:grpSpPr>
        <a:xfrm>
          <a:off x="0" y="0"/>
          <a:ext cx="0" cy="0"/>
          <a:chOff x="0" y="0"/>
          <a:chExt cx="0" cy="0"/>
        </a:xfrm>
      </p:grpSpPr>
      <p:sp>
        <p:nvSpPr>
          <p:cNvPr id="57" name="Shape 5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5" name="Shape 15"/>
        <p:cNvGrpSpPr/>
        <p:nvPr/>
      </p:nvGrpSpPr>
      <p:grpSpPr>
        <a:xfrm>
          <a:off x="0" y="0"/>
          <a:ext cx="0" cy="0"/>
          <a:chOff x="0" y="0"/>
          <a:chExt cx="0" cy="0"/>
        </a:xfrm>
      </p:grpSpPr>
      <p:sp>
        <p:nvSpPr>
          <p:cNvPr id="16" name="Shape 16"/>
          <p:cNvSpPr/>
          <p:nvPr/>
        </p:nvSpPr>
        <p:spPr>
          <a:xfrm flipH="1">
            <a:off x="7595938" y="4602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7" name="Shape 17"/>
          <p:cNvSpPr/>
          <p:nvPr/>
        </p:nvSpPr>
        <p:spPr>
          <a:xfrm flipH="1" rot="10800000">
            <a:off x="466425" y="35583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8" name="Shape 18"/>
          <p:cNvSpPr txBox="1"/>
          <p:nvPr>
            <p:ph type="title"/>
          </p:nvPr>
        </p:nvSpPr>
        <p:spPr>
          <a:xfrm>
            <a:off x="773700" y="1806450"/>
            <a:ext cx="7596600" cy="1530600"/>
          </a:xfrm>
          <a:prstGeom prst="rect">
            <a:avLst/>
          </a:prstGeom>
        </p:spPr>
        <p:txBody>
          <a:bodyPr anchorCtr="0" anchor="ctr" bIns="91425" lIns="91425" spcFirstLastPara="1" rIns="91425" wrap="square" tIns="91425"/>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sp>
        <p:nvSpPr>
          <p:cNvPr id="21" name="Shape 21"/>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2" name="Shape 22"/>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Shape 23"/>
          <p:cNvSpPr txBox="1"/>
          <p:nvPr>
            <p:ph idx="1" type="body"/>
          </p:nvPr>
        </p:nvSpPr>
        <p:spPr>
          <a:xfrm>
            <a:off x="311700" y="1225225"/>
            <a:ext cx="8520600" cy="33540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sp>
        <p:nvSpPr>
          <p:cNvPr id="26" name="Shape 26"/>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7" name="Shape 27"/>
          <p:cNvSpPr txBox="1"/>
          <p:nvPr>
            <p:ph idx="1" type="body"/>
          </p:nvPr>
        </p:nvSpPr>
        <p:spPr>
          <a:xfrm>
            <a:off x="311700" y="1225225"/>
            <a:ext cx="3999900" cy="3354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8" name="Shape 28"/>
          <p:cNvSpPr txBox="1"/>
          <p:nvPr>
            <p:ph idx="2" type="body"/>
          </p:nvPr>
        </p:nvSpPr>
        <p:spPr>
          <a:xfrm>
            <a:off x="4832400" y="1225225"/>
            <a:ext cx="3999900" cy="3354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Shape 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0" name="Shape 30"/>
        <p:cNvGrpSpPr/>
        <p:nvPr/>
      </p:nvGrpSpPr>
      <p:grpSpPr>
        <a:xfrm>
          <a:off x="0" y="0"/>
          <a:ext cx="0" cy="0"/>
          <a:chOff x="0" y="0"/>
          <a:chExt cx="0" cy="0"/>
        </a:xfrm>
      </p:grpSpPr>
      <p:sp>
        <p:nvSpPr>
          <p:cNvPr id="31" name="Shape 31"/>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32" name="Shape 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3" name="Shape 33"/>
        <p:cNvGrpSpPr/>
        <p:nvPr/>
      </p:nvGrpSpPr>
      <p:grpSpPr>
        <a:xfrm>
          <a:off x="0" y="0"/>
          <a:ext cx="0" cy="0"/>
          <a:chOff x="0" y="0"/>
          <a:chExt cx="0" cy="0"/>
        </a:xfrm>
      </p:grpSpPr>
      <p:sp>
        <p:nvSpPr>
          <p:cNvPr id="34" name="Shape 34"/>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5" name="Shape 35"/>
          <p:cNvSpPr txBox="1"/>
          <p:nvPr>
            <p:ph idx="1" type="body"/>
          </p:nvPr>
        </p:nvSpPr>
        <p:spPr>
          <a:xfrm>
            <a:off x="311700" y="1399400"/>
            <a:ext cx="2808000" cy="27849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6" name="Shape 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7" name="Shape 37"/>
        <p:cNvGrpSpPr/>
        <p:nvPr/>
      </p:nvGrpSpPr>
      <p:grpSpPr>
        <a:xfrm>
          <a:off x="0" y="0"/>
          <a:ext cx="0" cy="0"/>
          <a:chOff x="0" y="0"/>
          <a:chExt cx="0" cy="0"/>
        </a:xfrm>
      </p:grpSpPr>
      <p:sp>
        <p:nvSpPr>
          <p:cNvPr id="38" name="Shape 38"/>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9" name="Shape 39"/>
          <p:cNvSpPr txBox="1"/>
          <p:nvPr>
            <p:ph type="title"/>
          </p:nvPr>
        </p:nvSpPr>
        <p:spPr>
          <a:xfrm>
            <a:off x="490250" y="450150"/>
            <a:ext cx="5878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0" name="Shape 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1" name="Shape 41"/>
        <p:cNvGrpSpPr/>
        <p:nvPr/>
      </p:nvGrpSpPr>
      <p:grpSpPr>
        <a:xfrm>
          <a:off x="0" y="0"/>
          <a:ext cx="0" cy="0"/>
          <a:chOff x="0" y="0"/>
          <a:chExt cx="0" cy="0"/>
        </a:xfrm>
      </p:grpSpPr>
      <p:sp>
        <p:nvSpPr>
          <p:cNvPr id="42" name="Shape 42"/>
          <p:cNvSpPr/>
          <p:nvPr/>
        </p:nvSpPr>
        <p:spPr>
          <a:xfrm>
            <a:off x="4572000" y="-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43" name="Shape 43"/>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4" name="Shape 44"/>
          <p:cNvSpPr txBox="1"/>
          <p:nvPr>
            <p:ph type="title"/>
          </p:nvPr>
        </p:nvSpPr>
        <p:spPr>
          <a:xfrm>
            <a:off x="265500" y="929275"/>
            <a:ext cx="4045200" cy="1786200"/>
          </a:xfrm>
          <a:prstGeom prst="rect">
            <a:avLst/>
          </a:prstGeom>
        </p:spPr>
        <p:txBody>
          <a:bodyPr anchorCtr="0" anchor="b" bIns="91425" lIns="91425" spcFirstLastPara="1" rIns="91425" wrap="square" tIns="91425"/>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p:txBody>
      </p:sp>
      <p:sp>
        <p:nvSpPr>
          <p:cNvPr id="45" name="Shape 45"/>
          <p:cNvSpPr txBox="1"/>
          <p:nvPr>
            <p:ph idx="1" type="subTitle"/>
          </p:nvPr>
        </p:nvSpPr>
        <p:spPr>
          <a:xfrm>
            <a:off x="265500" y="2769001"/>
            <a:ext cx="4045200" cy="1574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p:txBody>
      </p:sp>
      <p:sp>
        <p:nvSpPr>
          <p:cNvPr id="46" name="Shape 46"/>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7" name="Shape 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8" name="Shape 48"/>
        <p:cNvGrpSpPr/>
        <p:nvPr/>
      </p:nvGrpSpPr>
      <p:grpSpPr>
        <a:xfrm>
          <a:off x="0" y="0"/>
          <a:ext cx="0" cy="0"/>
          <a:chOff x="0" y="0"/>
          <a:chExt cx="0" cy="0"/>
        </a:xfrm>
      </p:grpSpPr>
      <p:sp>
        <p:nvSpPr>
          <p:cNvPr id="49" name="Shape 49"/>
          <p:cNvSpPr txBox="1"/>
          <p:nvPr>
            <p:ph idx="1" type="body"/>
          </p:nvPr>
        </p:nvSpPr>
        <p:spPr>
          <a:xfrm>
            <a:off x="319500" y="42189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p:txBody>
      </p:sp>
      <p:sp>
        <p:nvSpPr>
          <p:cNvPr id="50" name="Shape 5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luxe">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p:txBody>
      </p:sp>
      <p:sp>
        <p:nvSpPr>
          <p:cNvPr id="7" name="Shape 7"/>
          <p:cNvSpPr txBox="1"/>
          <p:nvPr>
            <p:ph idx="1" type="body"/>
          </p:nvPr>
        </p:nvSpPr>
        <p:spPr>
          <a:xfrm>
            <a:off x="311700" y="1225225"/>
            <a:ext cx="8520600" cy="33540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indent="-317500" lvl="1" marL="914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indent="-317500" lvl="2" marL="1371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indent="-317500" lvl="3" marL="18288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indent="-317500" lvl="4" marL="22860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indent="-317500" lvl="5" marL="27432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indent="-317500" lvl="6" marL="3200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indent="-317500" lvl="7" marL="3657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indent="-317500" lvl="8" marL="4114800">
              <a:lnSpc>
                <a:spcPct val="115000"/>
              </a:lnSpc>
              <a:spcBef>
                <a:spcPts val="1600"/>
              </a:spcBef>
              <a:spcAft>
                <a:spcPts val="1600"/>
              </a:spcAft>
              <a:buClr>
                <a:schemeClr val="dk1"/>
              </a:buClr>
              <a:buSzPts val="1400"/>
              <a:buFont typeface="Open Sans"/>
              <a:buChar char="■"/>
              <a:defRPr>
                <a:solidFill>
                  <a:schemeClr val="dk1"/>
                </a:solidFill>
                <a:latin typeface="Open Sans"/>
                <a:ea typeface="Open Sans"/>
                <a:cs typeface="Open Sans"/>
                <a:sym typeface="Open Sans"/>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1" name="Shape 61"/>
        <p:cNvGrpSpPr/>
        <p:nvPr/>
      </p:nvGrpSpPr>
      <p:grpSpPr>
        <a:xfrm>
          <a:off x="0" y="0"/>
          <a:ext cx="0" cy="0"/>
          <a:chOff x="0" y="0"/>
          <a:chExt cx="0" cy="0"/>
        </a:xfrm>
      </p:grpSpPr>
      <p:sp>
        <p:nvSpPr>
          <p:cNvPr id="62" name="Shape 62"/>
          <p:cNvSpPr txBox="1"/>
          <p:nvPr>
            <p:ph type="ctrTitle"/>
          </p:nvPr>
        </p:nvSpPr>
        <p:spPr>
          <a:xfrm>
            <a:off x="3044700" y="1444255"/>
            <a:ext cx="3054600" cy="15372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Introduction to Criminal Justice</a:t>
            </a:r>
            <a:endParaRPr/>
          </a:p>
        </p:txBody>
      </p:sp>
      <p:sp>
        <p:nvSpPr>
          <p:cNvPr id="63" name="Shape 63"/>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Section 5.1:  State and Federal Courts</a:t>
            </a:r>
            <a:endParaRPr/>
          </a:p>
        </p:txBody>
      </p:sp>
      <p:sp>
        <p:nvSpPr>
          <p:cNvPr id="64" name="Shape 64"/>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
        <p:nvSpPr>
          <p:cNvPr id="65" name="Shape 6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Shape 12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Courts of Appellate Jurisdiction</a:t>
            </a:r>
            <a:endParaRPr/>
          </a:p>
        </p:txBody>
      </p:sp>
      <p:sp>
        <p:nvSpPr>
          <p:cNvPr id="127" name="Shape 127"/>
          <p:cNvSpPr txBox="1"/>
          <p:nvPr>
            <p:ph idx="1" type="body"/>
          </p:nvPr>
        </p:nvSpPr>
        <p:spPr>
          <a:xfrm>
            <a:off x="387900" y="1480749"/>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When a party is dissatisfied with the results of a trial, then they can appeal to a higher court.  </a:t>
            </a:r>
            <a:endParaRPr/>
          </a:p>
          <a:p>
            <a:pPr indent="0" lvl="0" marL="0" rtl="0">
              <a:spcBef>
                <a:spcPts val="1600"/>
              </a:spcBef>
              <a:spcAft>
                <a:spcPts val="0"/>
              </a:spcAft>
              <a:buNone/>
            </a:pPr>
            <a:r>
              <a:rPr b="1" lang="en"/>
              <a:t>Appellate courts</a:t>
            </a:r>
            <a:r>
              <a:rPr lang="en"/>
              <a:t> mostly hear appeals cases, and are higher up in the court hierarchy.  </a:t>
            </a:r>
            <a:endParaRPr/>
          </a:p>
          <a:p>
            <a:pPr indent="0" lvl="0" marL="0">
              <a:spcBef>
                <a:spcPts val="1600"/>
              </a:spcBef>
              <a:spcAft>
                <a:spcPts val="1600"/>
              </a:spcAft>
              <a:buNone/>
            </a:pPr>
            <a:r>
              <a:rPr lang="en"/>
              <a:t>The number of levels of appeals courts depends largely on the population of the state.</a:t>
            </a:r>
            <a:endParaRPr/>
          </a:p>
        </p:txBody>
      </p:sp>
      <p:sp>
        <p:nvSpPr>
          <p:cNvPr id="128" name="Shape 12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Shape 13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State to State Differences</a:t>
            </a:r>
            <a:endParaRPr/>
          </a:p>
        </p:txBody>
      </p:sp>
      <p:sp>
        <p:nvSpPr>
          <p:cNvPr id="134" name="Shape 134"/>
          <p:cNvSpPr txBox="1"/>
          <p:nvPr>
            <p:ph idx="1" type="body"/>
          </p:nvPr>
        </p:nvSpPr>
        <p:spPr>
          <a:xfrm>
            <a:off x="387900" y="1489825"/>
            <a:ext cx="8368200" cy="31734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In states with relatively small populations, the losing party at trial can appeal directly to the state’s highest court, the state supreme court.  </a:t>
            </a:r>
            <a:endParaRPr/>
          </a:p>
          <a:p>
            <a:pPr indent="0" lvl="0" marL="0" rtl="0" algn="just">
              <a:spcBef>
                <a:spcPts val="1600"/>
              </a:spcBef>
              <a:spcAft>
                <a:spcPts val="0"/>
              </a:spcAft>
              <a:buNone/>
            </a:pPr>
            <a:r>
              <a:rPr lang="en"/>
              <a:t>In larger states, there is usually an intermediate appeals court that lightens the workload of the state supreme court.</a:t>
            </a:r>
            <a:endParaRPr/>
          </a:p>
          <a:p>
            <a:pPr indent="0" lvl="0" marL="0" rtl="0" algn="just">
              <a:spcBef>
                <a:spcPts val="1600"/>
              </a:spcBef>
              <a:spcAft>
                <a:spcPts val="0"/>
              </a:spcAft>
              <a:buNone/>
            </a:pPr>
            <a:r>
              <a:rPr lang="en"/>
              <a:t>The supreme courts usually have a broad discretion in deciding whether to hear a case or not.  </a:t>
            </a:r>
            <a:endParaRPr/>
          </a:p>
          <a:p>
            <a:pPr indent="0" lvl="0" marL="0" algn="just">
              <a:spcBef>
                <a:spcPts val="1600"/>
              </a:spcBef>
              <a:spcAft>
                <a:spcPts val="1600"/>
              </a:spcAft>
              <a:buNone/>
            </a:pPr>
            <a:r>
              <a:rPr lang="en"/>
              <a:t>The judges are free in many circumstances to decide what cases are important, and to only hear those.      </a:t>
            </a:r>
            <a:br>
              <a:rPr lang="en"/>
            </a:br>
            <a:endParaRPr/>
          </a:p>
        </p:txBody>
      </p:sp>
      <p:sp>
        <p:nvSpPr>
          <p:cNvPr id="135" name="Shape 13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Shape 14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Federal Court System </a:t>
            </a:r>
            <a:endParaRPr/>
          </a:p>
        </p:txBody>
      </p:sp>
      <p:sp>
        <p:nvSpPr>
          <p:cNvPr id="141" name="Shape 14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1600"/>
              </a:spcAft>
              <a:buNone/>
            </a:pPr>
            <a:r>
              <a:rPr lang="en"/>
              <a:t>Federal courts are organized along very similar lines to state courts, although the more general subject matter jurisdiction of federal courts makes them more streamlined that many state systems.   </a:t>
            </a:r>
            <a:br>
              <a:rPr lang="en"/>
            </a:br>
            <a:endParaRPr/>
          </a:p>
        </p:txBody>
      </p:sp>
      <p:sp>
        <p:nvSpPr>
          <p:cNvPr id="142" name="Shape 14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Shape 14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U.S. District Courts</a:t>
            </a:r>
            <a:endParaRPr/>
          </a:p>
        </p:txBody>
      </p:sp>
      <p:sp>
        <p:nvSpPr>
          <p:cNvPr id="148" name="Shape 14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In the hierarchy of courts, the trial courts of general jurisdiction are always near the bottom.  </a:t>
            </a:r>
            <a:endParaRPr/>
          </a:p>
          <a:p>
            <a:pPr indent="0" lvl="0" marL="0" rtl="0">
              <a:spcBef>
                <a:spcPts val="1600"/>
              </a:spcBef>
              <a:spcAft>
                <a:spcPts val="0"/>
              </a:spcAft>
              <a:buNone/>
            </a:pPr>
            <a:r>
              <a:rPr lang="en"/>
              <a:t>At the federal level, these workhorses of the court system are the 94 </a:t>
            </a:r>
            <a:r>
              <a:rPr b="1" lang="en"/>
              <a:t>U.S. District Courts</a:t>
            </a:r>
            <a:r>
              <a:rPr lang="en"/>
              <a:t>.  </a:t>
            </a:r>
            <a:endParaRPr/>
          </a:p>
          <a:p>
            <a:pPr indent="0" lvl="0" marL="0">
              <a:spcBef>
                <a:spcPts val="1600"/>
              </a:spcBef>
              <a:spcAft>
                <a:spcPts val="1600"/>
              </a:spcAft>
              <a:buNone/>
            </a:pPr>
            <a:r>
              <a:rPr lang="en"/>
              <a:t>Every state in the United States has at least one district court, and some states have several. </a:t>
            </a:r>
            <a:endParaRPr/>
          </a:p>
        </p:txBody>
      </p:sp>
      <p:sp>
        <p:nvSpPr>
          <p:cNvPr id="149" name="Shape 14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Shape 15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U.S. Courts of Appeals</a:t>
            </a:r>
            <a:endParaRPr/>
          </a:p>
        </p:txBody>
      </p:sp>
      <p:sp>
        <p:nvSpPr>
          <p:cNvPr id="155" name="Shape 15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Above the federal district courts in the federal court hierarchy are the </a:t>
            </a:r>
            <a:r>
              <a:rPr b="1" lang="en"/>
              <a:t>U.S. Courts of Appeal</a:t>
            </a:r>
            <a:r>
              <a:rPr lang="en"/>
              <a:t>.  </a:t>
            </a:r>
            <a:endParaRPr/>
          </a:p>
          <a:p>
            <a:pPr indent="0" lvl="0" marL="0" rtl="0" algn="just">
              <a:spcBef>
                <a:spcPts val="1600"/>
              </a:spcBef>
              <a:spcAft>
                <a:spcPts val="0"/>
              </a:spcAft>
              <a:buNone/>
            </a:pPr>
            <a:r>
              <a:rPr lang="en"/>
              <a:t>They serve mostly to hear appeals from the district courts.  </a:t>
            </a:r>
            <a:endParaRPr/>
          </a:p>
          <a:p>
            <a:pPr indent="0" lvl="0" marL="0" rtl="0" algn="just">
              <a:spcBef>
                <a:spcPts val="1600"/>
              </a:spcBef>
              <a:spcAft>
                <a:spcPts val="0"/>
              </a:spcAft>
              <a:buNone/>
            </a:pPr>
            <a:r>
              <a:rPr lang="en"/>
              <a:t>Appeals judges do not sit alone when deciding cases, but rather sit in panels of three judges.  </a:t>
            </a:r>
            <a:endParaRPr/>
          </a:p>
          <a:p>
            <a:pPr indent="0" lvl="0" marL="0" algn="just">
              <a:spcBef>
                <a:spcPts val="1600"/>
              </a:spcBef>
              <a:spcAft>
                <a:spcPts val="1600"/>
              </a:spcAft>
              <a:buNone/>
            </a:pPr>
            <a:r>
              <a:rPr lang="en"/>
              <a:t>Rare and important cases are sometimes heard </a:t>
            </a:r>
            <a:r>
              <a:rPr b="1" i="1" lang="en"/>
              <a:t>en banc</a:t>
            </a:r>
            <a:r>
              <a:rPr lang="en"/>
              <a:t>, meaning all of the judges in that circuit hear the case together.</a:t>
            </a:r>
            <a:br>
              <a:rPr lang="en"/>
            </a:br>
            <a:endParaRPr/>
          </a:p>
        </p:txBody>
      </p:sp>
      <p:sp>
        <p:nvSpPr>
          <p:cNvPr id="156" name="Shape 15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0" name="Shape 160"/>
        <p:cNvGrpSpPr/>
        <p:nvPr/>
      </p:nvGrpSpPr>
      <p:grpSpPr>
        <a:xfrm>
          <a:off x="0" y="0"/>
          <a:ext cx="0" cy="0"/>
          <a:chOff x="0" y="0"/>
          <a:chExt cx="0" cy="0"/>
        </a:xfrm>
      </p:grpSpPr>
      <p:sp>
        <p:nvSpPr>
          <p:cNvPr id="161" name="Shape 16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U.S. Supreme Court</a:t>
            </a:r>
            <a:endParaRPr/>
          </a:p>
        </p:txBody>
      </p:sp>
      <p:sp>
        <p:nvSpPr>
          <p:cNvPr id="162" name="Shape 16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U.S. Supreme Court crowns the hierarchy of United States Courts.  </a:t>
            </a:r>
            <a:endParaRPr/>
          </a:p>
          <a:p>
            <a:pPr indent="0" lvl="0" marL="0" rtl="0">
              <a:spcBef>
                <a:spcPts val="1600"/>
              </a:spcBef>
              <a:spcAft>
                <a:spcPts val="0"/>
              </a:spcAft>
              <a:buNone/>
            </a:pPr>
            <a:r>
              <a:rPr lang="en"/>
              <a:t>It hears appeals that come out of both federal and state courts.  </a:t>
            </a:r>
            <a:endParaRPr/>
          </a:p>
          <a:p>
            <a:pPr indent="0" lvl="0" marL="0">
              <a:spcBef>
                <a:spcPts val="1600"/>
              </a:spcBef>
              <a:spcAft>
                <a:spcPts val="1600"/>
              </a:spcAft>
              <a:buNone/>
            </a:pPr>
            <a:r>
              <a:rPr lang="en"/>
              <a:t>Considering there are only nine justices, the workload of the Supreme Court is very heavy.</a:t>
            </a:r>
            <a:endParaRPr/>
          </a:p>
        </p:txBody>
      </p:sp>
      <p:sp>
        <p:nvSpPr>
          <p:cNvPr id="163" name="Shape 16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sp>
        <p:nvSpPr>
          <p:cNvPr id="168" name="Shape 16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What Cases are Heard? </a:t>
            </a:r>
            <a:endParaRPr/>
          </a:p>
        </p:txBody>
      </p:sp>
      <p:sp>
        <p:nvSpPr>
          <p:cNvPr id="169" name="Shape 169"/>
          <p:cNvSpPr txBox="1"/>
          <p:nvPr>
            <p:ph idx="1" type="body"/>
          </p:nvPr>
        </p:nvSpPr>
        <p:spPr>
          <a:xfrm>
            <a:off x="387900" y="1489825"/>
            <a:ext cx="8368200" cy="31734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Supreme Court is different than lower level courts in that they exercise </a:t>
            </a:r>
            <a:r>
              <a:rPr i="1" lang="en"/>
              <a:t>certiorari power</a:t>
            </a:r>
            <a:r>
              <a:rPr lang="en"/>
              <a:t>.  </a:t>
            </a:r>
            <a:endParaRPr/>
          </a:p>
          <a:p>
            <a:pPr indent="0" lvl="0" marL="0" rtl="0" algn="just">
              <a:spcBef>
                <a:spcPts val="1600"/>
              </a:spcBef>
              <a:spcAft>
                <a:spcPts val="0"/>
              </a:spcAft>
              <a:buNone/>
            </a:pPr>
            <a:r>
              <a:rPr lang="en"/>
              <a:t>This means that the justices get to decide which cases to review and which to pass over.  </a:t>
            </a:r>
            <a:endParaRPr/>
          </a:p>
          <a:p>
            <a:pPr indent="0" lvl="0" marL="0" rtl="0" algn="just">
              <a:spcBef>
                <a:spcPts val="1600"/>
              </a:spcBef>
              <a:spcAft>
                <a:spcPts val="0"/>
              </a:spcAft>
              <a:buNone/>
            </a:pPr>
            <a:r>
              <a:rPr lang="en"/>
              <a:t>The cases that they do select tend to have very broad national implications.  </a:t>
            </a:r>
            <a:endParaRPr/>
          </a:p>
          <a:p>
            <a:pPr indent="0" lvl="0" marL="0" algn="just">
              <a:spcBef>
                <a:spcPts val="1600"/>
              </a:spcBef>
              <a:spcAft>
                <a:spcPts val="1600"/>
              </a:spcAft>
              <a:buNone/>
            </a:pPr>
            <a:r>
              <a:rPr lang="en"/>
              <a:t>Because the Supreme Court functions mostly as a court of appeals, most of the cases they decide result in a lower court’s decision either being </a:t>
            </a:r>
            <a:r>
              <a:rPr b="1" lang="en"/>
              <a:t>affirmed</a:t>
            </a:r>
            <a:r>
              <a:rPr lang="en"/>
              <a:t> or </a:t>
            </a:r>
            <a:r>
              <a:rPr b="1" lang="en"/>
              <a:t>reversed</a:t>
            </a:r>
            <a:r>
              <a:rPr lang="en"/>
              <a:t>.</a:t>
            </a:r>
            <a:endParaRPr/>
          </a:p>
        </p:txBody>
      </p:sp>
      <p:sp>
        <p:nvSpPr>
          <p:cNvPr id="170" name="Shape 17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Shape 175"/>
          <p:cNvSpPr txBox="1"/>
          <p:nvPr>
            <p:ph type="title"/>
          </p:nvPr>
        </p:nvSpPr>
        <p:spPr>
          <a:xfrm>
            <a:off x="514900" y="467100"/>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Problems with the Courts</a:t>
            </a:r>
            <a:endParaRPr/>
          </a:p>
        </p:txBody>
      </p:sp>
      <p:sp>
        <p:nvSpPr>
          <p:cNvPr id="176" name="Shape 17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One of the biggest problems facing the courts today is the high volume of cases.  </a:t>
            </a:r>
            <a:endParaRPr/>
          </a:p>
          <a:p>
            <a:pPr indent="0" lvl="0" marL="0" rtl="0">
              <a:spcBef>
                <a:spcPts val="1600"/>
              </a:spcBef>
              <a:spcAft>
                <a:spcPts val="0"/>
              </a:spcAft>
              <a:buNone/>
            </a:pPr>
            <a:r>
              <a:rPr lang="en"/>
              <a:t>For example, in 2013, combined filings for civil cases and criminal defendants in the U.S. district courts totaled 363,914.  </a:t>
            </a:r>
            <a:endParaRPr/>
          </a:p>
          <a:p>
            <a:pPr indent="0" lvl="0" marL="0">
              <a:spcBef>
                <a:spcPts val="1600"/>
              </a:spcBef>
              <a:spcAft>
                <a:spcPts val="1600"/>
              </a:spcAft>
              <a:buNone/>
            </a:pPr>
            <a:r>
              <a:rPr lang="en"/>
              <a:t>According to the </a:t>
            </a:r>
            <a:r>
              <a:rPr i="1" lang="en"/>
              <a:t>Court Statistics Project</a:t>
            </a:r>
            <a:r>
              <a:rPr lang="en"/>
              <a:t>, over 10.6 million cases were processed in state trial courts in 2009 (the last year for which data is available).  </a:t>
            </a:r>
            <a:br>
              <a:rPr lang="en"/>
            </a:br>
            <a:endParaRPr/>
          </a:p>
        </p:txBody>
      </p:sp>
      <p:sp>
        <p:nvSpPr>
          <p:cNvPr id="177" name="Shape 17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1" name="Shape 181"/>
        <p:cNvGrpSpPr/>
        <p:nvPr/>
      </p:nvGrpSpPr>
      <p:grpSpPr>
        <a:xfrm>
          <a:off x="0" y="0"/>
          <a:ext cx="0" cy="0"/>
          <a:chOff x="0" y="0"/>
          <a:chExt cx="0" cy="0"/>
        </a:xfrm>
      </p:grpSpPr>
      <p:sp>
        <p:nvSpPr>
          <p:cNvPr id="182" name="Shape 18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Impact of “Get Tough” Laws</a:t>
            </a:r>
            <a:endParaRPr/>
          </a:p>
        </p:txBody>
      </p:sp>
      <p:sp>
        <p:nvSpPr>
          <p:cNvPr id="183" name="Shape 18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tough drug sanctions of the recent past caused a steadily increasing caseload for the courts.  </a:t>
            </a:r>
            <a:endParaRPr/>
          </a:p>
          <a:p>
            <a:pPr indent="0" lvl="0" marL="0" rtl="0" algn="just">
              <a:spcBef>
                <a:spcPts val="1600"/>
              </a:spcBef>
              <a:spcAft>
                <a:spcPts val="0"/>
              </a:spcAft>
              <a:buNone/>
            </a:pPr>
            <a:r>
              <a:rPr lang="en"/>
              <a:t>A majority of state courts are perpetually behind on hearing cases.  </a:t>
            </a:r>
            <a:endParaRPr/>
          </a:p>
          <a:p>
            <a:pPr indent="0" lvl="0" marL="0" algn="just">
              <a:spcBef>
                <a:spcPts val="1600"/>
              </a:spcBef>
              <a:spcAft>
                <a:spcPts val="1600"/>
              </a:spcAft>
              <a:buNone/>
            </a:pPr>
            <a:r>
              <a:rPr lang="en"/>
              <a:t>Accordingly, there has been an increasing interest on both the state and federal level with how to reduce caseloads and speed up the flow of cases. </a:t>
            </a:r>
            <a:endParaRPr/>
          </a:p>
        </p:txBody>
      </p:sp>
      <p:sp>
        <p:nvSpPr>
          <p:cNvPr id="184" name="Shape 18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8" name="Shape 188"/>
        <p:cNvGrpSpPr/>
        <p:nvPr/>
      </p:nvGrpSpPr>
      <p:grpSpPr>
        <a:xfrm>
          <a:off x="0" y="0"/>
          <a:ext cx="0" cy="0"/>
          <a:chOff x="0" y="0"/>
          <a:chExt cx="0" cy="0"/>
        </a:xfrm>
      </p:grpSpPr>
      <p:sp>
        <p:nvSpPr>
          <p:cNvPr id="189" name="Shape 189"/>
          <p:cNvSpPr txBox="1"/>
          <p:nvPr>
            <p:ph idx="1" type="body"/>
          </p:nvPr>
        </p:nvSpPr>
        <p:spPr>
          <a:xfrm>
            <a:off x="387900" y="1277001"/>
            <a:ext cx="8368200" cy="34674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Perhaps the most popular effort to reduce caseloads has been the advent of </a:t>
            </a:r>
            <a:r>
              <a:rPr b="1" lang="en"/>
              <a:t>drug courts</a:t>
            </a:r>
            <a:r>
              <a:rPr lang="en"/>
              <a:t>.  </a:t>
            </a:r>
            <a:endParaRPr/>
          </a:p>
          <a:p>
            <a:pPr indent="0" lvl="0" marL="0" rtl="0" algn="just">
              <a:spcBef>
                <a:spcPts val="1600"/>
              </a:spcBef>
              <a:spcAft>
                <a:spcPts val="0"/>
              </a:spcAft>
              <a:buNone/>
            </a:pPr>
            <a:r>
              <a:rPr lang="en"/>
              <a:t>A big difference between drug courts and regular courts is that drug courts tend to sentence nonviolent, first-time offenders to drug treatment rather than probation or prison.  </a:t>
            </a:r>
            <a:endParaRPr/>
          </a:p>
          <a:p>
            <a:pPr indent="0" lvl="0" marL="0" rtl="0" algn="just">
              <a:spcBef>
                <a:spcPts val="1600"/>
              </a:spcBef>
              <a:spcAft>
                <a:spcPts val="0"/>
              </a:spcAft>
              <a:buNone/>
            </a:pPr>
            <a:r>
              <a:rPr lang="en"/>
              <a:t>The main purposes of drug courts are to reduce recidivism and reduce the caseload of the regular courts.  </a:t>
            </a:r>
            <a:endParaRPr/>
          </a:p>
          <a:p>
            <a:pPr indent="0" lvl="0" marL="0" algn="just">
              <a:spcBef>
                <a:spcPts val="1600"/>
              </a:spcBef>
              <a:spcAft>
                <a:spcPts val="1600"/>
              </a:spcAft>
              <a:buNone/>
            </a:pPr>
            <a:r>
              <a:rPr lang="en"/>
              <a:t>The empirical research suggests that drug courts are more effective at reducing recidivism than traditional probation or prison.</a:t>
            </a:r>
            <a:br>
              <a:rPr lang="en"/>
            </a:br>
            <a:endParaRPr/>
          </a:p>
        </p:txBody>
      </p:sp>
      <p:sp>
        <p:nvSpPr>
          <p:cNvPr id="190" name="Shape 19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
        <p:nvSpPr>
          <p:cNvPr id="191" name="Shape 191"/>
          <p:cNvSpPr txBox="1"/>
          <p:nvPr>
            <p:ph type="title"/>
          </p:nvPr>
        </p:nvSpPr>
        <p:spPr>
          <a:xfrm>
            <a:off x="505825" y="467100"/>
            <a:ext cx="8368200" cy="6861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en"/>
              <a:t>Reducing Caseloads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9" name="Shape 69"/>
        <p:cNvGrpSpPr/>
        <p:nvPr/>
      </p:nvGrpSpPr>
      <p:grpSpPr>
        <a:xfrm>
          <a:off x="0" y="0"/>
          <a:ext cx="0" cy="0"/>
          <a:chOff x="0" y="0"/>
          <a:chExt cx="0" cy="0"/>
        </a:xfrm>
      </p:grpSpPr>
      <p:sp>
        <p:nvSpPr>
          <p:cNvPr id="70" name="Shape 7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 Complex System</a:t>
            </a:r>
            <a:endParaRPr/>
          </a:p>
        </p:txBody>
      </p:sp>
      <p:sp>
        <p:nvSpPr>
          <p:cNvPr id="71" name="Shape 7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U.S. court system is very complex due to </a:t>
            </a:r>
            <a:r>
              <a:rPr i="1" lang="en"/>
              <a:t>dual federalism</a:t>
            </a:r>
            <a:r>
              <a:rPr lang="en"/>
              <a:t>.  </a:t>
            </a:r>
            <a:endParaRPr/>
          </a:p>
          <a:p>
            <a:pPr indent="0" lvl="0" marL="0" rtl="0">
              <a:spcBef>
                <a:spcPts val="1600"/>
              </a:spcBef>
              <a:spcAft>
                <a:spcPts val="0"/>
              </a:spcAft>
              <a:buNone/>
            </a:pPr>
            <a:r>
              <a:rPr lang="en"/>
              <a:t>Each level of government—state, local, and federal—has its own courts.  </a:t>
            </a:r>
            <a:endParaRPr/>
          </a:p>
          <a:p>
            <a:pPr indent="0" lvl="0" marL="0">
              <a:spcBef>
                <a:spcPts val="1600"/>
              </a:spcBef>
              <a:spcAft>
                <a:spcPts val="1600"/>
              </a:spcAft>
              <a:buNone/>
            </a:pPr>
            <a:r>
              <a:rPr lang="en"/>
              <a:t>Perhaps the easiest criminal court system to understand is the federal system.</a:t>
            </a:r>
            <a:endParaRPr/>
          </a:p>
        </p:txBody>
      </p:sp>
      <p:sp>
        <p:nvSpPr>
          <p:cNvPr id="72" name="Shape 7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Shape 19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Speeding Up the Courts</a:t>
            </a:r>
            <a:endParaRPr/>
          </a:p>
        </p:txBody>
      </p:sp>
      <p:sp>
        <p:nvSpPr>
          <p:cNvPr id="197" name="Shape 19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When there are too many cases being processed by the courts, the speed at which cases can be processes slows down, sometimes dramatically.  </a:t>
            </a:r>
            <a:endParaRPr/>
          </a:p>
          <a:p>
            <a:pPr indent="0" lvl="0" marL="0" rtl="0" algn="just">
              <a:spcBef>
                <a:spcPts val="1600"/>
              </a:spcBef>
              <a:spcAft>
                <a:spcPts val="0"/>
              </a:spcAft>
              <a:buNone/>
            </a:pPr>
            <a:r>
              <a:rPr lang="en"/>
              <a:t>This is especially problematic in criminal courts where defendants have a constitutional guarantee of a speedy trial.  </a:t>
            </a:r>
            <a:endParaRPr/>
          </a:p>
          <a:p>
            <a:pPr indent="0" lvl="0" marL="0" algn="just">
              <a:spcBef>
                <a:spcPts val="1600"/>
              </a:spcBef>
              <a:spcAft>
                <a:spcPts val="1600"/>
              </a:spcAft>
              <a:buNone/>
            </a:pPr>
            <a:r>
              <a:rPr lang="en"/>
              <a:t>For this and other reasons, the public is dissatisfied when case resolution becomes a long, drawn-out process.</a:t>
            </a:r>
            <a:endParaRPr/>
          </a:p>
        </p:txBody>
      </p:sp>
      <p:sp>
        <p:nvSpPr>
          <p:cNvPr id="198" name="Shape 19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2" name="Shape 202"/>
        <p:cNvGrpSpPr/>
        <p:nvPr/>
      </p:nvGrpSpPr>
      <p:grpSpPr>
        <a:xfrm>
          <a:off x="0" y="0"/>
          <a:ext cx="0" cy="0"/>
          <a:chOff x="0" y="0"/>
          <a:chExt cx="0" cy="0"/>
        </a:xfrm>
      </p:grpSpPr>
      <p:sp>
        <p:nvSpPr>
          <p:cNvPr id="203" name="Shape 20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Speedy Trial Act of 1974</a:t>
            </a:r>
            <a:endParaRPr/>
          </a:p>
        </p:txBody>
      </p:sp>
      <p:sp>
        <p:nvSpPr>
          <p:cNvPr id="204" name="Shape 204"/>
          <p:cNvSpPr txBox="1"/>
          <p:nvPr>
            <p:ph idx="1" type="body"/>
          </p:nvPr>
        </p:nvSpPr>
        <p:spPr>
          <a:xfrm>
            <a:off x="387900" y="1489825"/>
            <a:ext cx="8368200" cy="31734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At the federal level, there has been legislation to force the courts to run faster.  </a:t>
            </a:r>
            <a:endParaRPr/>
          </a:p>
          <a:p>
            <a:pPr indent="0" lvl="0" marL="0" rtl="0" algn="just">
              <a:spcBef>
                <a:spcPts val="1600"/>
              </a:spcBef>
              <a:spcAft>
                <a:spcPts val="0"/>
              </a:spcAft>
              <a:buNone/>
            </a:pPr>
            <a:r>
              <a:rPr lang="en"/>
              <a:t>The Speedy Trial Act of 1974 sets time standards for two different stages in the federal progression.  </a:t>
            </a:r>
            <a:endParaRPr/>
          </a:p>
          <a:p>
            <a:pPr indent="0" lvl="0" marL="0" rtl="0" algn="just">
              <a:spcBef>
                <a:spcPts val="1600"/>
              </a:spcBef>
              <a:spcAft>
                <a:spcPts val="0"/>
              </a:spcAft>
              <a:buNone/>
            </a:pPr>
            <a:r>
              <a:rPr lang="en"/>
              <a:t>The law stipulates that the prosecutor has a maximum of thirty days from the time of arrest to arraign a suspect, and an additional seventy days from the indictment to the trial.  </a:t>
            </a:r>
            <a:endParaRPr/>
          </a:p>
          <a:p>
            <a:pPr indent="0" lvl="0" marL="0" algn="just">
              <a:spcBef>
                <a:spcPts val="1600"/>
              </a:spcBef>
              <a:spcAft>
                <a:spcPts val="1600"/>
              </a:spcAft>
              <a:buNone/>
            </a:pPr>
            <a:r>
              <a:rPr lang="en"/>
              <a:t>Every state has followed the federal example by enacting some form of speedy trial law.   </a:t>
            </a:r>
            <a:endParaRPr/>
          </a:p>
        </p:txBody>
      </p:sp>
      <p:sp>
        <p:nvSpPr>
          <p:cNvPr id="205" name="Shape 20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9" name="Shape 209"/>
        <p:cNvGrpSpPr/>
        <p:nvPr/>
      </p:nvGrpSpPr>
      <p:grpSpPr>
        <a:xfrm>
          <a:off x="0" y="0"/>
          <a:ext cx="0" cy="0"/>
          <a:chOff x="0" y="0"/>
          <a:chExt cx="0" cy="0"/>
        </a:xfrm>
      </p:grpSpPr>
      <p:sp>
        <p:nvSpPr>
          <p:cNvPr id="210" name="Shape 21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Role of Judges</a:t>
            </a:r>
            <a:endParaRPr/>
          </a:p>
        </p:txBody>
      </p:sp>
      <p:sp>
        <p:nvSpPr>
          <p:cNvPr id="211" name="Shape 21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many responsibilities of the trial court judge extend throughout the entire criminal court process.  </a:t>
            </a:r>
            <a:endParaRPr/>
          </a:p>
          <a:p>
            <a:pPr indent="0" lvl="0" marL="0" rtl="0" algn="just">
              <a:spcBef>
                <a:spcPts val="1600"/>
              </a:spcBef>
              <a:spcAft>
                <a:spcPts val="0"/>
              </a:spcAft>
              <a:buNone/>
            </a:pPr>
            <a:r>
              <a:rPr lang="en"/>
              <a:t>From the time of an arrest, judges make critical decisions that have a deep impact on the cases and lives of those accused of crimes.  </a:t>
            </a:r>
            <a:endParaRPr/>
          </a:p>
          <a:p>
            <a:pPr indent="0" lvl="0" marL="0" algn="just">
              <a:spcBef>
                <a:spcPts val="1600"/>
              </a:spcBef>
              <a:spcAft>
                <a:spcPts val="1600"/>
              </a:spcAft>
              <a:buNone/>
            </a:pPr>
            <a:r>
              <a:rPr lang="en"/>
              <a:t>Because they must evaluate probable cause and issue search and arrest warrants, judges are often involved in criminal cases before an arrest takes place.</a:t>
            </a:r>
            <a:endParaRPr/>
          </a:p>
        </p:txBody>
      </p:sp>
      <p:sp>
        <p:nvSpPr>
          <p:cNvPr id="212" name="Shape 2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6" name="Shape 216"/>
        <p:cNvGrpSpPr/>
        <p:nvPr/>
      </p:nvGrpSpPr>
      <p:grpSpPr>
        <a:xfrm>
          <a:off x="0" y="0"/>
          <a:ext cx="0" cy="0"/>
          <a:chOff x="0" y="0"/>
          <a:chExt cx="0" cy="0"/>
        </a:xfrm>
      </p:grpSpPr>
      <p:sp>
        <p:nvSpPr>
          <p:cNvPr id="217" name="Shape 21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Functions of Trial Judges</a:t>
            </a:r>
            <a:endParaRPr/>
          </a:p>
        </p:txBody>
      </p:sp>
      <p:sp>
        <p:nvSpPr>
          <p:cNvPr id="218" name="Shape 21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Once the offender is arrested, the judge must decide if bail is to be granted, the amount of bail, rule on pretrial motions made by both the prosecution and the defense, hear pleas, referee trials, and pass sentences.  </a:t>
            </a:r>
            <a:endParaRPr/>
          </a:p>
          <a:p>
            <a:pPr indent="0" lvl="0" marL="0" algn="just">
              <a:spcBef>
                <a:spcPts val="1600"/>
              </a:spcBef>
              <a:spcAft>
                <a:spcPts val="1600"/>
              </a:spcAft>
              <a:buNone/>
            </a:pPr>
            <a:r>
              <a:rPr lang="en"/>
              <a:t>At all stages of the process, the judge must perform a balancing act, protecting the rights of the accused while also protecting the best interest of the public.</a:t>
            </a:r>
            <a:endParaRPr/>
          </a:p>
        </p:txBody>
      </p:sp>
      <p:sp>
        <p:nvSpPr>
          <p:cNvPr id="219" name="Shape 2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3" name="Shape 223"/>
        <p:cNvGrpSpPr/>
        <p:nvPr/>
      </p:nvGrpSpPr>
      <p:grpSpPr>
        <a:xfrm>
          <a:off x="0" y="0"/>
          <a:ext cx="0" cy="0"/>
          <a:chOff x="0" y="0"/>
          <a:chExt cx="0" cy="0"/>
        </a:xfrm>
      </p:grpSpPr>
      <p:sp>
        <p:nvSpPr>
          <p:cNvPr id="224" name="Shape 22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Functions of Appellate Judges </a:t>
            </a:r>
            <a:endParaRPr/>
          </a:p>
        </p:txBody>
      </p:sp>
      <p:sp>
        <p:nvSpPr>
          <p:cNvPr id="225" name="Shape 22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Appeals court judges have different responsibilities than trial judges.  </a:t>
            </a:r>
            <a:endParaRPr/>
          </a:p>
          <a:p>
            <a:pPr indent="0" lvl="0" marL="0" algn="just">
              <a:spcBef>
                <a:spcPts val="1600"/>
              </a:spcBef>
              <a:spcAft>
                <a:spcPts val="1600"/>
              </a:spcAft>
              <a:buNone/>
            </a:pPr>
            <a:r>
              <a:rPr lang="en"/>
              <a:t>While trial judges are mostly referees in the adversarial battle between prosecution and defense, appeals court judges serve as legal scholars by researching, clarifying, and writing opinions on legal issues. </a:t>
            </a:r>
            <a:endParaRPr/>
          </a:p>
        </p:txBody>
      </p:sp>
      <p:sp>
        <p:nvSpPr>
          <p:cNvPr id="226" name="Shape 22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0" name="Shape 230"/>
        <p:cNvGrpSpPr/>
        <p:nvPr/>
      </p:nvGrpSpPr>
      <p:grpSpPr>
        <a:xfrm>
          <a:off x="0" y="0"/>
          <a:ext cx="0" cy="0"/>
          <a:chOff x="0" y="0"/>
          <a:chExt cx="0" cy="0"/>
        </a:xfrm>
      </p:grpSpPr>
      <p:sp>
        <p:nvSpPr>
          <p:cNvPr id="231" name="Shape 23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Federal Judges </a:t>
            </a:r>
            <a:endParaRPr/>
          </a:p>
        </p:txBody>
      </p:sp>
      <p:sp>
        <p:nvSpPr>
          <p:cNvPr id="232" name="Shape 23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Federal judges tend to be the cream of the crop.  </a:t>
            </a:r>
            <a:endParaRPr/>
          </a:p>
          <a:p>
            <a:pPr indent="0" lvl="0" marL="0" rtl="0" algn="just">
              <a:spcBef>
                <a:spcPts val="1600"/>
              </a:spcBef>
              <a:spcAft>
                <a:spcPts val="0"/>
              </a:spcAft>
              <a:buNone/>
            </a:pPr>
            <a:r>
              <a:rPr lang="en"/>
              <a:t>They tend to come from families with a long history of public service and attend the finest law schools in the world.  </a:t>
            </a:r>
            <a:endParaRPr/>
          </a:p>
          <a:p>
            <a:pPr indent="0" lvl="0" marL="0" algn="just">
              <a:spcBef>
                <a:spcPts val="1600"/>
              </a:spcBef>
              <a:spcAft>
                <a:spcPts val="1600"/>
              </a:spcAft>
              <a:buNone/>
            </a:pPr>
            <a:r>
              <a:rPr lang="en"/>
              <a:t>Some critics argue that those families are also wealthy, and that federal judges are selected from the social and cultural elite and that the process is unfair.   </a:t>
            </a:r>
            <a:endParaRPr/>
          </a:p>
        </p:txBody>
      </p:sp>
      <p:sp>
        <p:nvSpPr>
          <p:cNvPr id="233" name="Shape 2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7" name="Shape 237"/>
        <p:cNvGrpSpPr/>
        <p:nvPr/>
      </p:nvGrpSpPr>
      <p:grpSpPr>
        <a:xfrm>
          <a:off x="0" y="0"/>
          <a:ext cx="0" cy="0"/>
          <a:chOff x="0" y="0"/>
          <a:chExt cx="0" cy="0"/>
        </a:xfrm>
      </p:grpSpPr>
      <p:sp>
        <p:nvSpPr>
          <p:cNvPr id="238" name="Shape 23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State Judges and Politics </a:t>
            </a:r>
            <a:endParaRPr/>
          </a:p>
        </p:txBody>
      </p:sp>
      <p:sp>
        <p:nvSpPr>
          <p:cNvPr id="239" name="Shape 23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State level judges tend to be drawn heavily from whichever political party dominates that particular state.  </a:t>
            </a:r>
            <a:endParaRPr/>
          </a:p>
          <a:p>
            <a:pPr indent="0" lvl="0" marL="0" rtl="0" algn="just">
              <a:spcBef>
                <a:spcPts val="1600"/>
              </a:spcBef>
              <a:spcAft>
                <a:spcPts val="0"/>
              </a:spcAft>
              <a:buNone/>
            </a:pPr>
            <a:r>
              <a:rPr lang="en"/>
              <a:t>There are a variety of ways that judges are selected, depending on state law.  </a:t>
            </a:r>
            <a:endParaRPr/>
          </a:p>
          <a:p>
            <a:pPr indent="0" lvl="0" marL="0" algn="just">
              <a:spcBef>
                <a:spcPts val="1600"/>
              </a:spcBef>
              <a:spcAft>
                <a:spcPts val="1600"/>
              </a:spcAft>
              <a:buNone/>
            </a:pPr>
            <a:r>
              <a:rPr lang="en"/>
              <a:t>Some states have partisan elections, meaning that candidates for judgeships run under the banner of a particular political party.</a:t>
            </a:r>
            <a:endParaRPr/>
          </a:p>
        </p:txBody>
      </p:sp>
      <p:sp>
        <p:nvSpPr>
          <p:cNvPr id="240" name="Shape 2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4" name="Shape 244"/>
        <p:cNvGrpSpPr/>
        <p:nvPr/>
      </p:nvGrpSpPr>
      <p:grpSpPr>
        <a:xfrm>
          <a:off x="0" y="0"/>
          <a:ext cx="0" cy="0"/>
          <a:chOff x="0" y="0"/>
          <a:chExt cx="0" cy="0"/>
        </a:xfrm>
      </p:grpSpPr>
      <p:sp>
        <p:nvSpPr>
          <p:cNvPr id="245" name="Shape 24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Other Methods of Selecting Judges</a:t>
            </a:r>
            <a:endParaRPr/>
          </a:p>
        </p:txBody>
      </p:sp>
      <p:sp>
        <p:nvSpPr>
          <p:cNvPr id="246" name="Shape 24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In other states, judges are elected, but they run as nonpartisan candidates, meaning that they state no allegiance to a particular political party.  </a:t>
            </a:r>
            <a:endParaRPr/>
          </a:p>
          <a:p>
            <a:pPr indent="0" lvl="0" marL="0" rtl="0">
              <a:spcBef>
                <a:spcPts val="1600"/>
              </a:spcBef>
              <a:spcAft>
                <a:spcPts val="0"/>
              </a:spcAft>
              <a:buNone/>
            </a:pPr>
            <a:r>
              <a:rPr lang="en"/>
              <a:t>Some states use an appointment system, where the governor of the state appoints judges.  </a:t>
            </a:r>
            <a:endParaRPr/>
          </a:p>
          <a:p>
            <a:pPr indent="0" lvl="0" marL="0" rtl="0">
              <a:spcBef>
                <a:spcPts val="1600"/>
              </a:spcBef>
              <a:spcAft>
                <a:spcPts val="0"/>
              </a:spcAft>
              <a:buNone/>
            </a:pPr>
            <a:r>
              <a:rPr lang="en"/>
              <a:t>Still other states select judges by legislative appointment.  </a:t>
            </a:r>
            <a:endParaRPr/>
          </a:p>
          <a:p>
            <a:pPr indent="0" lvl="0" marL="0">
              <a:spcBef>
                <a:spcPts val="1600"/>
              </a:spcBef>
              <a:spcAft>
                <a:spcPts val="1600"/>
              </a:spcAft>
              <a:buNone/>
            </a:pPr>
            <a:r>
              <a:rPr lang="en"/>
              <a:t>Some states, such as Missouri, use a merit system.</a:t>
            </a:r>
            <a:endParaRPr/>
          </a:p>
        </p:txBody>
      </p:sp>
      <p:sp>
        <p:nvSpPr>
          <p:cNvPr id="247" name="Shape 2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1" name="Shape 251"/>
        <p:cNvGrpSpPr/>
        <p:nvPr/>
      </p:nvGrpSpPr>
      <p:grpSpPr>
        <a:xfrm>
          <a:off x="0" y="0"/>
          <a:ext cx="0" cy="0"/>
          <a:chOff x="0" y="0"/>
          <a:chExt cx="0" cy="0"/>
        </a:xfrm>
      </p:grpSpPr>
      <p:sp>
        <p:nvSpPr>
          <p:cNvPr id="252" name="Shape 25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Judicial Decision Making</a:t>
            </a:r>
            <a:endParaRPr/>
          </a:p>
        </p:txBody>
      </p:sp>
      <p:sp>
        <p:nvSpPr>
          <p:cNvPr id="253" name="Shape 25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very nature of being a judge requires making important decisions.  </a:t>
            </a:r>
            <a:endParaRPr/>
          </a:p>
          <a:p>
            <a:pPr indent="0" lvl="0" marL="0" rtl="0" algn="just">
              <a:spcBef>
                <a:spcPts val="1600"/>
              </a:spcBef>
              <a:spcAft>
                <a:spcPts val="0"/>
              </a:spcAft>
              <a:buNone/>
            </a:pPr>
            <a:r>
              <a:rPr lang="en"/>
              <a:t>Judges make decisions that have an enormous impact on the lives of defendants.  </a:t>
            </a:r>
            <a:endParaRPr/>
          </a:p>
          <a:p>
            <a:pPr indent="0" lvl="0" marL="0" algn="just">
              <a:spcBef>
                <a:spcPts val="1600"/>
              </a:spcBef>
              <a:spcAft>
                <a:spcPts val="1600"/>
              </a:spcAft>
              <a:buNone/>
            </a:pPr>
            <a:r>
              <a:rPr lang="en"/>
              <a:t>Trial court judges are often called upon to make decisions in an instant, while appeals court judges have more time to ponder weighty issues and seek input from colleagues and staff.        </a:t>
            </a:r>
            <a:endParaRPr/>
          </a:p>
        </p:txBody>
      </p:sp>
      <p:sp>
        <p:nvSpPr>
          <p:cNvPr id="254" name="Shape 25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8" name="Shape 258"/>
        <p:cNvGrpSpPr/>
        <p:nvPr/>
      </p:nvGrpSpPr>
      <p:grpSpPr>
        <a:xfrm>
          <a:off x="0" y="0"/>
          <a:ext cx="0" cy="0"/>
          <a:chOff x="0" y="0"/>
          <a:chExt cx="0" cy="0"/>
        </a:xfrm>
      </p:grpSpPr>
      <p:sp>
        <p:nvSpPr>
          <p:cNvPr id="259" name="Shape 25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i="1" lang="en"/>
              <a:t>Stare Decisis </a:t>
            </a:r>
            <a:endParaRPr i="1"/>
          </a:p>
        </p:txBody>
      </p:sp>
      <p:sp>
        <p:nvSpPr>
          <p:cNvPr id="260" name="Shape 26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Because of the doctrine of </a:t>
            </a:r>
            <a:r>
              <a:rPr b="1" i="1" lang="en"/>
              <a:t>stare decisis</a:t>
            </a:r>
            <a:r>
              <a:rPr lang="en"/>
              <a:t>, the decisions of judges are tempered by the existing legal landscape.  </a:t>
            </a:r>
            <a:endParaRPr/>
          </a:p>
          <a:p>
            <a:pPr indent="0" lvl="0" marL="0" rtl="0" algn="just">
              <a:spcBef>
                <a:spcPts val="1600"/>
              </a:spcBef>
              <a:spcAft>
                <a:spcPts val="0"/>
              </a:spcAft>
              <a:buNone/>
            </a:pPr>
            <a:r>
              <a:rPr lang="en"/>
              <a:t>That is, most judges follow precedent when it is available, and try to use the legal logic of past cases to guide them when novel legal questions arise.  </a:t>
            </a:r>
            <a:endParaRPr/>
          </a:p>
          <a:p>
            <a:pPr indent="0" lvl="0" marL="0" algn="just">
              <a:spcBef>
                <a:spcPts val="1600"/>
              </a:spcBef>
              <a:spcAft>
                <a:spcPts val="1600"/>
              </a:spcAft>
              <a:buNone/>
            </a:pPr>
            <a:r>
              <a:rPr lang="en"/>
              <a:t>Political values often come into play, although these are not as readily recognized as is legal tradition.  </a:t>
            </a:r>
            <a:endParaRPr/>
          </a:p>
        </p:txBody>
      </p:sp>
      <p:sp>
        <p:nvSpPr>
          <p:cNvPr id="261" name="Shape 26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 name="Shape 76"/>
        <p:cNvGrpSpPr/>
        <p:nvPr/>
      </p:nvGrpSpPr>
      <p:grpSpPr>
        <a:xfrm>
          <a:off x="0" y="0"/>
          <a:ext cx="0" cy="0"/>
          <a:chOff x="0" y="0"/>
          <a:chExt cx="0" cy="0"/>
        </a:xfrm>
      </p:grpSpPr>
      <p:sp>
        <p:nvSpPr>
          <p:cNvPr id="77" name="Shape 7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Who Hears a Case?</a:t>
            </a:r>
            <a:endParaRPr/>
          </a:p>
        </p:txBody>
      </p:sp>
      <p:sp>
        <p:nvSpPr>
          <p:cNvPr id="78" name="Shape 7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When an act violates a federal criminal law, the suspect is tried in federal court.  </a:t>
            </a:r>
            <a:endParaRPr/>
          </a:p>
          <a:p>
            <a:pPr indent="0" lvl="0" marL="0">
              <a:spcBef>
                <a:spcPts val="1600"/>
              </a:spcBef>
              <a:spcAft>
                <a:spcPts val="1600"/>
              </a:spcAft>
              <a:buNone/>
            </a:pPr>
            <a:r>
              <a:rPr lang="en"/>
              <a:t>When a suspect violates a state law, it can be tried at the local or state level, depending on the state.</a:t>
            </a:r>
            <a:endParaRPr/>
          </a:p>
        </p:txBody>
      </p:sp>
      <p:sp>
        <p:nvSpPr>
          <p:cNvPr id="79" name="Shape 7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5" name="Shape 265"/>
        <p:cNvGrpSpPr/>
        <p:nvPr/>
      </p:nvGrpSpPr>
      <p:grpSpPr>
        <a:xfrm>
          <a:off x="0" y="0"/>
          <a:ext cx="0" cy="0"/>
          <a:chOff x="0" y="0"/>
          <a:chExt cx="0" cy="0"/>
        </a:xfrm>
      </p:grpSpPr>
      <p:sp>
        <p:nvSpPr>
          <p:cNvPr id="266" name="Shape 26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Judicial Misconduct</a:t>
            </a:r>
            <a:endParaRPr/>
          </a:p>
        </p:txBody>
      </p:sp>
      <p:sp>
        <p:nvSpPr>
          <p:cNvPr id="267" name="Shape 267"/>
          <p:cNvSpPr txBox="1"/>
          <p:nvPr>
            <p:ph idx="1" type="body"/>
          </p:nvPr>
        </p:nvSpPr>
        <p:spPr>
          <a:xfrm>
            <a:off x="387900" y="1254313"/>
            <a:ext cx="8368200" cy="33144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Judges have an awesome amount of power, and this power sometimes corrupts.  </a:t>
            </a:r>
            <a:endParaRPr/>
          </a:p>
          <a:p>
            <a:pPr indent="0" lvl="0" marL="0" rtl="0" algn="just">
              <a:spcBef>
                <a:spcPts val="1600"/>
              </a:spcBef>
              <a:spcAft>
                <a:spcPts val="0"/>
              </a:spcAft>
              <a:buNone/>
            </a:pPr>
            <a:r>
              <a:rPr lang="en"/>
              <a:t>Judges, like other criminal justice professionals, sometimes act in unethical and illegal ways.  </a:t>
            </a:r>
            <a:endParaRPr/>
          </a:p>
          <a:p>
            <a:pPr indent="0" lvl="0" marL="0" rtl="0" algn="just">
              <a:spcBef>
                <a:spcPts val="1600"/>
              </a:spcBef>
              <a:spcAft>
                <a:spcPts val="0"/>
              </a:spcAft>
              <a:buNone/>
            </a:pPr>
            <a:r>
              <a:rPr lang="en"/>
              <a:t>These inappropriate activities undermine the public confidence in the judiciary and create injustice.  </a:t>
            </a:r>
            <a:endParaRPr/>
          </a:p>
          <a:p>
            <a:pPr indent="0" lvl="0" marL="0" rtl="0" algn="just">
              <a:spcBef>
                <a:spcPts val="1600"/>
              </a:spcBef>
              <a:spcAft>
                <a:spcPts val="0"/>
              </a:spcAft>
              <a:buNone/>
            </a:pPr>
            <a:r>
              <a:rPr lang="en"/>
              <a:t>Each state has some sort of mechanism in place to deal with unethical conduct by judges.  </a:t>
            </a:r>
            <a:endParaRPr/>
          </a:p>
          <a:p>
            <a:pPr indent="0" lvl="0" marL="0" algn="just">
              <a:spcBef>
                <a:spcPts val="1600"/>
              </a:spcBef>
              <a:spcAft>
                <a:spcPts val="1600"/>
              </a:spcAft>
              <a:buNone/>
            </a:pPr>
            <a:r>
              <a:rPr lang="en"/>
              <a:t>At the federal level, judges can only be removed by impeachment by the Senate.    </a:t>
            </a:r>
            <a:endParaRPr/>
          </a:p>
        </p:txBody>
      </p:sp>
      <p:sp>
        <p:nvSpPr>
          <p:cNvPr id="268" name="Shape 26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2" name="Shape 272"/>
        <p:cNvGrpSpPr/>
        <p:nvPr/>
      </p:nvGrpSpPr>
      <p:grpSpPr>
        <a:xfrm>
          <a:off x="0" y="0"/>
          <a:ext cx="0" cy="0"/>
          <a:chOff x="0" y="0"/>
          <a:chExt cx="0" cy="0"/>
        </a:xfrm>
      </p:grpSpPr>
      <p:sp>
        <p:nvSpPr>
          <p:cNvPr id="273" name="Shape 27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Judicial Independence</a:t>
            </a:r>
            <a:endParaRPr/>
          </a:p>
        </p:txBody>
      </p:sp>
      <p:sp>
        <p:nvSpPr>
          <p:cNvPr id="274" name="Shape 27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founding fathers decided early on that the courts should be independent of the other branches of government.  </a:t>
            </a:r>
            <a:endParaRPr/>
          </a:p>
          <a:p>
            <a:pPr indent="0" lvl="0" marL="0" rtl="0" algn="just">
              <a:spcBef>
                <a:spcPts val="1600"/>
              </a:spcBef>
              <a:spcAft>
                <a:spcPts val="0"/>
              </a:spcAft>
              <a:buNone/>
            </a:pPr>
            <a:r>
              <a:rPr lang="en"/>
              <a:t>There are several reasons for this separation of powers.  Perhaps the most important reason for judicial independence is that it allows judges to preside over cases in a just and impartial way.  </a:t>
            </a:r>
            <a:endParaRPr/>
          </a:p>
          <a:p>
            <a:pPr indent="0" lvl="0" marL="0" algn="just">
              <a:spcBef>
                <a:spcPts val="1600"/>
              </a:spcBef>
              <a:spcAft>
                <a:spcPts val="1600"/>
              </a:spcAft>
              <a:buNone/>
            </a:pPr>
            <a:r>
              <a:rPr lang="en"/>
              <a:t>Another important reason is that the courts serve as a check on the power of the executive and legislative branches.</a:t>
            </a:r>
            <a:endParaRPr/>
          </a:p>
        </p:txBody>
      </p:sp>
      <p:sp>
        <p:nvSpPr>
          <p:cNvPr id="275" name="Shape 27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9" name="Shape 279"/>
        <p:cNvGrpSpPr/>
        <p:nvPr/>
      </p:nvGrpSpPr>
      <p:grpSpPr>
        <a:xfrm>
          <a:off x="0" y="0"/>
          <a:ext cx="0" cy="0"/>
          <a:chOff x="0" y="0"/>
          <a:chExt cx="0" cy="0"/>
        </a:xfrm>
      </p:grpSpPr>
      <p:sp>
        <p:nvSpPr>
          <p:cNvPr id="280" name="Shape 28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Influence on the Judiciary </a:t>
            </a:r>
            <a:endParaRPr/>
          </a:p>
        </p:txBody>
      </p:sp>
      <p:sp>
        <p:nvSpPr>
          <p:cNvPr id="281" name="Shape 28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It is a mistake, however, to view the judiciary as completely independent.  </a:t>
            </a:r>
            <a:endParaRPr/>
          </a:p>
          <a:p>
            <a:pPr indent="0" lvl="0" marL="0" rtl="0">
              <a:spcBef>
                <a:spcPts val="1600"/>
              </a:spcBef>
              <a:spcAft>
                <a:spcPts val="0"/>
              </a:spcAft>
              <a:buNone/>
            </a:pPr>
            <a:r>
              <a:rPr lang="en"/>
              <a:t>The other branches of government have the ability to influence the judiciary.  </a:t>
            </a:r>
            <a:endParaRPr/>
          </a:p>
          <a:p>
            <a:pPr indent="0" lvl="0" marL="0" rtl="0">
              <a:spcBef>
                <a:spcPts val="1600"/>
              </a:spcBef>
              <a:spcAft>
                <a:spcPts val="0"/>
              </a:spcAft>
              <a:buNone/>
            </a:pPr>
            <a:r>
              <a:rPr lang="en"/>
              <a:t>The executive often has the power of appointment over judges.  </a:t>
            </a:r>
            <a:endParaRPr/>
          </a:p>
          <a:p>
            <a:pPr indent="0" lvl="0" marL="0" rtl="0">
              <a:spcBef>
                <a:spcPts val="1600"/>
              </a:spcBef>
              <a:spcAft>
                <a:spcPts val="0"/>
              </a:spcAft>
              <a:buNone/>
            </a:pPr>
            <a:r>
              <a:rPr lang="en"/>
              <a:t>The legislative branch has the power of the purse, controlling the budget of the courts.  </a:t>
            </a:r>
            <a:endParaRPr/>
          </a:p>
          <a:p>
            <a:pPr indent="0" lvl="0" marL="0" rtl="0">
              <a:spcBef>
                <a:spcPts val="1600"/>
              </a:spcBef>
              <a:spcAft>
                <a:spcPts val="0"/>
              </a:spcAft>
              <a:buNone/>
            </a:pPr>
            <a:r>
              <a:rPr lang="en"/>
              <a:t>These powers, while significant, are limited.  </a:t>
            </a:r>
            <a:endParaRPr/>
          </a:p>
          <a:p>
            <a:pPr indent="0" lvl="0" marL="0">
              <a:spcBef>
                <a:spcPts val="1600"/>
              </a:spcBef>
              <a:spcAft>
                <a:spcPts val="1600"/>
              </a:spcAft>
              <a:buNone/>
            </a:pPr>
            <a:r>
              <a:t/>
            </a:r>
            <a:endParaRPr/>
          </a:p>
        </p:txBody>
      </p:sp>
      <p:sp>
        <p:nvSpPr>
          <p:cNvPr id="282" name="Shape 28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6" name="Shape 286"/>
        <p:cNvGrpSpPr/>
        <p:nvPr/>
      </p:nvGrpSpPr>
      <p:grpSpPr>
        <a:xfrm>
          <a:off x="0" y="0"/>
          <a:ext cx="0" cy="0"/>
          <a:chOff x="0" y="0"/>
          <a:chExt cx="0" cy="0"/>
        </a:xfrm>
      </p:grpSpPr>
      <p:sp>
        <p:nvSpPr>
          <p:cNvPr id="287" name="Shape 28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Judicial Insulation </a:t>
            </a:r>
            <a:endParaRPr/>
          </a:p>
        </p:txBody>
      </p:sp>
      <p:sp>
        <p:nvSpPr>
          <p:cNvPr id="288" name="Shape 28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Federal judges, for example, are appointed for life tenure.  </a:t>
            </a:r>
            <a:endParaRPr/>
          </a:p>
          <a:p>
            <a:pPr indent="0" lvl="0" marL="0" rtl="0" algn="just">
              <a:spcBef>
                <a:spcPts val="1600"/>
              </a:spcBef>
              <a:spcAft>
                <a:spcPts val="0"/>
              </a:spcAft>
              <a:buNone/>
            </a:pPr>
            <a:r>
              <a:rPr lang="en"/>
              <a:t>That means that once appointed by the executive, they cannot be fired.  </a:t>
            </a:r>
            <a:endParaRPr/>
          </a:p>
          <a:p>
            <a:pPr indent="0" lvl="0" marL="0" algn="just">
              <a:spcBef>
                <a:spcPts val="1600"/>
              </a:spcBef>
              <a:spcAft>
                <a:spcPts val="1600"/>
              </a:spcAft>
              <a:buNone/>
            </a:pPr>
            <a:r>
              <a:rPr lang="en"/>
              <a:t>The founding fathers formed government in this way because they understood that a judge fearful of losing his job could not be a neutral and detached magistrate that is willing to rule against the legislative or the executive.</a:t>
            </a:r>
            <a:endParaRPr/>
          </a:p>
        </p:txBody>
      </p:sp>
      <p:sp>
        <p:nvSpPr>
          <p:cNvPr id="289" name="Shape 28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3" name="Shape 293"/>
        <p:cNvGrpSpPr/>
        <p:nvPr/>
      </p:nvGrpSpPr>
      <p:grpSpPr>
        <a:xfrm>
          <a:off x="0" y="0"/>
          <a:ext cx="0" cy="0"/>
          <a:chOff x="0" y="0"/>
          <a:chExt cx="0" cy="0"/>
        </a:xfrm>
      </p:grpSpPr>
      <p:sp>
        <p:nvSpPr>
          <p:cNvPr id="294" name="Shape 29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Juveniles and the Courts</a:t>
            </a:r>
            <a:endParaRPr/>
          </a:p>
        </p:txBody>
      </p:sp>
      <p:sp>
        <p:nvSpPr>
          <p:cNvPr id="295" name="Shape 29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Just as with the adult criminal justice system, the courts powerfully influence the juvenile justice system. </a:t>
            </a:r>
            <a:endParaRPr/>
          </a:p>
          <a:p>
            <a:pPr indent="0" lvl="0" marL="0">
              <a:spcBef>
                <a:spcPts val="1600"/>
              </a:spcBef>
              <a:spcAft>
                <a:spcPts val="1600"/>
              </a:spcAft>
              <a:buNone/>
            </a:pPr>
            <a:r>
              <a:rPr lang="en"/>
              <a:t>This is true at both the juvenile court level, and at the appellate level. </a:t>
            </a:r>
            <a:endParaRPr/>
          </a:p>
        </p:txBody>
      </p:sp>
      <p:sp>
        <p:nvSpPr>
          <p:cNvPr id="296" name="Shape 29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0" name="Shape 300"/>
        <p:cNvGrpSpPr/>
        <p:nvPr/>
      </p:nvGrpSpPr>
      <p:grpSpPr>
        <a:xfrm>
          <a:off x="0" y="0"/>
          <a:ext cx="0" cy="0"/>
          <a:chOff x="0" y="0"/>
          <a:chExt cx="0" cy="0"/>
        </a:xfrm>
      </p:grpSpPr>
      <p:sp>
        <p:nvSpPr>
          <p:cNvPr id="301" name="Shape 30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Juvenile Courts</a:t>
            </a:r>
            <a:endParaRPr/>
          </a:p>
        </p:txBody>
      </p:sp>
      <p:sp>
        <p:nvSpPr>
          <p:cNvPr id="302" name="Shape 302"/>
          <p:cNvSpPr txBox="1"/>
          <p:nvPr>
            <p:ph idx="1" type="body"/>
          </p:nvPr>
        </p:nvSpPr>
        <p:spPr>
          <a:xfrm>
            <a:off x="387900" y="1272450"/>
            <a:ext cx="8368200" cy="32964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Perhaps the most important member of the juvenile justice system is the juvenile court judge.  </a:t>
            </a:r>
            <a:endParaRPr/>
          </a:p>
          <a:p>
            <a:pPr indent="0" lvl="0" marL="0" rtl="0" algn="just">
              <a:spcBef>
                <a:spcPts val="1600"/>
              </a:spcBef>
              <a:spcAft>
                <a:spcPts val="0"/>
              </a:spcAft>
              <a:buNone/>
            </a:pPr>
            <a:r>
              <a:rPr lang="en"/>
              <a:t>Juvenile judges have the role of a traditional judge, but this role is greatly expanded when a judge presides over a juvenile court.  </a:t>
            </a:r>
            <a:endParaRPr/>
          </a:p>
          <a:p>
            <a:pPr indent="0" lvl="0" marL="0" rtl="0" algn="just">
              <a:spcBef>
                <a:spcPts val="1600"/>
              </a:spcBef>
              <a:spcAft>
                <a:spcPts val="0"/>
              </a:spcAft>
              <a:buNone/>
            </a:pPr>
            <a:r>
              <a:rPr lang="en"/>
              <a:t>In many jurisdictions, the juvenile judge oversees not only the operations of the juvenile court, but juvenile probation departments as well.  </a:t>
            </a:r>
            <a:endParaRPr/>
          </a:p>
          <a:p>
            <a:pPr indent="0" lvl="0" marL="0" algn="just">
              <a:spcBef>
                <a:spcPts val="1600"/>
              </a:spcBef>
              <a:spcAft>
                <a:spcPts val="1600"/>
              </a:spcAft>
              <a:buNone/>
            </a:pPr>
            <a:r>
              <a:rPr lang="en"/>
              <a:t>In many small jurisdictions, juvenile court judges are responsible for the fiscal management of the courts as well as probation departments. </a:t>
            </a:r>
            <a:endParaRPr/>
          </a:p>
        </p:txBody>
      </p:sp>
      <p:sp>
        <p:nvSpPr>
          <p:cNvPr id="303" name="Shape 30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7" name="Shape 307"/>
        <p:cNvGrpSpPr/>
        <p:nvPr/>
      </p:nvGrpSpPr>
      <p:grpSpPr>
        <a:xfrm>
          <a:off x="0" y="0"/>
          <a:ext cx="0" cy="0"/>
          <a:chOff x="0" y="0"/>
          <a:chExt cx="0" cy="0"/>
        </a:xfrm>
      </p:grpSpPr>
      <p:sp>
        <p:nvSpPr>
          <p:cNvPr id="308" name="Shape 30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Personal Characteristics </a:t>
            </a:r>
            <a:endParaRPr/>
          </a:p>
        </p:txBody>
      </p:sp>
      <p:sp>
        <p:nvSpPr>
          <p:cNvPr id="309" name="Shape 30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beliefs, attitudes, and behaviors of juvenile judges can have an incredible impact on other criminal justice agencies in particular, and the entire community in general.  </a:t>
            </a:r>
            <a:endParaRPr/>
          </a:p>
          <a:p>
            <a:pPr indent="0" lvl="0" marL="0" rtl="0" algn="just">
              <a:spcBef>
                <a:spcPts val="1600"/>
              </a:spcBef>
              <a:spcAft>
                <a:spcPts val="0"/>
              </a:spcAft>
              <a:buNone/>
            </a:pPr>
            <a:r>
              <a:rPr lang="en"/>
              <a:t>For example, judges that do a poor job of dealing with juvenile delinquency in the schools runs the risk of creating a disruptive and lawless learning environment.  </a:t>
            </a:r>
            <a:endParaRPr/>
          </a:p>
          <a:p>
            <a:pPr indent="0" lvl="0" marL="0" algn="just">
              <a:spcBef>
                <a:spcPts val="1600"/>
              </a:spcBef>
              <a:spcAft>
                <a:spcPts val="1600"/>
              </a:spcAft>
              <a:buNone/>
            </a:pPr>
            <a:r>
              <a:rPr lang="en"/>
              <a:t>At the other end of the spectrum, judges that are overly punitive in their decisions run the risk of violating the doctrine of </a:t>
            </a:r>
            <a:r>
              <a:rPr i="1" lang="en"/>
              <a:t>parens patriae</a:t>
            </a:r>
            <a:r>
              <a:rPr lang="en"/>
              <a:t>.</a:t>
            </a:r>
            <a:endParaRPr/>
          </a:p>
        </p:txBody>
      </p:sp>
      <p:sp>
        <p:nvSpPr>
          <p:cNvPr id="310" name="Shape 3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4" name="Shape 314"/>
        <p:cNvGrpSpPr/>
        <p:nvPr/>
      </p:nvGrpSpPr>
      <p:grpSpPr>
        <a:xfrm>
          <a:off x="0" y="0"/>
          <a:ext cx="0" cy="0"/>
          <a:chOff x="0" y="0"/>
          <a:chExt cx="0" cy="0"/>
        </a:xfrm>
      </p:grpSpPr>
      <p:sp>
        <p:nvSpPr>
          <p:cNvPr id="315" name="Shape 31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Conflicting Roles</a:t>
            </a:r>
            <a:endParaRPr/>
          </a:p>
        </p:txBody>
      </p:sp>
      <p:sp>
        <p:nvSpPr>
          <p:cNvPr id="316" name="Shape 31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Much of what juvenile court judges do can be described as a balancing act.  </a:t>
            </a:r>
            <a:endParaRPr/>
          </a:p>
          <a:p>
            <a:pPr indent="0" lvl="0" marL="0" rtl="0" algn="just">
              <a:spcBef>
                <a:spcPts val="1600"/>
              </a:spcBef>
              <a:spcAft>
                <a:spcPts val="0"/>
              </a:spcAft>
              <a:buNone/>
            </a:pPr>
            <a:r>
              <a:rPr lang="en"/>
              <a:t>Juvenile judges must ensure that all processes and decisionmaking are carried out in a fair and unbiased manner.  </a:t>
            </a:r>
            <a:endParaRPr/>
          </a:p>
          <a:p>
            <a:pPr indent="0" lvl="0" marL="0" rtl="0" algn="just">
              <a:spcBef>
                <a:spcPts val="1600"/>
              </a:spcBef>
              <a:spcAft>
                <a:spcPts val="0"/>
              </a:spcAft>
              <a:buNone/>
            </a:pPr>
            <a:r>
              <a:rPr lang="en"/>
              <a:t>They must make sure that all decisions balance the best interests of the juvenile with the best interests of the victim and community.  </a:t>
            </a:r>
            <a:endParaRPr/>
          </a:p>
          <a:p>
            <a:pPr indent="0" lvl="0" marL="0" algn="just">
              <a:spcBef>
                <a:spcPts val="1600"/>
              </a:spcBef>
              <a:spcAft>
                <a:spcPts val="1600"/>
              </a:spcAft>
              <a:buNone/>
            </a:pPr>
            <a:r>
              <a:rPr lang="en"/>
              <a:t>In addition, they must ensure that the constitutional rights of all parties are upheld.  </a:t>
            </a:r>
            <a:endParaRPr/>
          </a:p>
        </p:txBody>
      </p:sp>
      <p:sp>
        <p:nvSpPr>
          <p:cNvPr id="317" name="Shape 31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1" name="Shape 321"/>
        <p:cNvGrpSpPr/>
        <p:nvPr/>
      </p:nvGrpSpPr>
      <p:grpSpPr>
        <a:xfrm>
          <a:off x="0" y="0"/>
          <a:ext cx="0" cy="0"/>
          <a:chOff x="0" y="0"/>
          <a:chExt cx="0" cy="0"/>
        </a:xfrm>
      </p:grpSpPr>
      <p:sp>
        <p:nvSpPr>
          <p:cNvPr id="322" name="Shape 32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Supreme Court and Juveniles</a:t>
            </a:r>
            <a:endParaRPr/>
          </a:p>
        </p:txBody>
      </p:sp>
      <p:sp>
        <p:nvSpPr>
          <p:cNvPr id="323" name="Shape 32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Historically, juvenile proceedings rarely made it to the U.S. Supreme Court.  </a:t>
            </a:r>
            <a:endParaRPr/>
          </a:p>
          <a:p>
            <a:pPr indent="0" lvl="0" marL="0">
              <a:spcBef>
                <a:spcPts val="1600"/>
              </a:spcBef>
              <a:spcAft>
                <a:spcPts val="1600"/>
              </a:spcAft>
              <a:buNone/>
            </a:pPr>
            <a:r>
              <a:rPr lang="en"/>
              <a:t>Starting with the Warren court in the 1960s, however, the Supreme Court handed down several cases that dramatically altered the structure and function of the juvenile justice system.</a:t>
            </a:r>
            <a:endParaRPr/>
          </a:p>
        </p:txBody>
      </p:sp>
      <p:sp>
        <p:nvSpPr>
          <p:cNvPr id="324" name="Shape 3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8" name="Shape 328"/>
        <p:cNvGrpSpPr/>
        <p:nvPr/>
      </p:nvGrpSpPr>
      <p:grpSpPr>
        <a:xfrm>
          <a:off x="0" y="0"/>
          <a:ext cx="0" cy="0"/>
          <a:chOff x="0" y="0"/>
          <a:chExt cx="0" cy="0"/>
        </a:xfrm>
      </p:grpSpPr>
      <p:sp>
        <p:nvSpPr>
          <p:cNvPr id="329" name="Shape 32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i="1" lang="en"/>
              <a:t>Kent v. United States</a:t>
            </a:r>
            <a:r>
              <a:rPr lang="en"/>
              <a:t> (1966)</a:t>
            </a:r>
            <a:endParaRPr/>
          </a:p>
        </p:txBody>
      </p:sp>
      <p:sp>
        <p:nvSpPr>
          <p:cNvPr id="330" name="Shape 33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spcBef>
                <a:spcPts val="0"/>
              </a:spcBef>
              <a:spcAft>
                <a:spcPts val="1600"/>
              </a:spcAft>
              <a:buNone/>
            </a:pPr>
            <a:r>
              <a:rPr lang="en"/>
              <a:t>Held that juveniles must be afforded due process rights in court proceedings. </a:t>
            </a:r>
            <a:endParaRPr/>
          </a:p>
        </p:txBody>
      </p:sp>
      <p:sp>
        <p:nvSpPr>
          <p:cNvPr id="331" name="Shape 33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Shape 8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Many Courts, Many Differences</a:t>
            </a:r>
            <a:endParaRPr/>
          </a:p>
        </p:txBody>
      </p:sp>
      <p:sp>
        <p:nvSpPr>
          <p:cNvPr id="85" name="Shape 8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No two of the fifty state courts are exactly alike.  </a:t>
            </a:r>
            <a:endParaRPr/>
          </a:p>
          <a:p>
            <a:pPr indent="0" lvl="0" marL="0" rtl="0">
              <a:spcBef>
                <a:spcPts val="1600"/>
              </a:spcBef>
              <a:spcAft>
                <a:spcPts val="0"/>
              </a:spcAft>
              <a:buNone/>
            </a:pPr>
            <a:r>
              <a:rPr lang="en"/>
              <a:t>The federal government operates courts within each of the fifty states.  </a:t>
            </a:r>
            <a:endParaRPr/>
          </a:p>
          <a:p>
            <a:pPr indent="0" lvl="0" marL="0" rtl="0">
              <a:spcBef>
                <a:spcPts val="1600"/>
              </a:spcBef>
              <a:spcAft>
                <a:spcPts val="0"/>
              </a:spcAft>
              <a:buNone/>
            </a:pPr>
            <a:r>
              <a:rPr lang="en"/>
              <a:t>The vast majority of criminal cases are tried in state courts.  </a:t>
            </a:r>
            <a:endParaRPr/>
          </a:p>
          <a:p>
            <a:pPr indent="0" lvl="0" marL="0">
              <a:spcBef>
                <a:spcPts val="1600"/>
              </a:spcBef>
              <a:spcAft>
                <a:spcPts val="1600"/>
              </a:spcAft>
              <a:buNone/>
            </a:pPr>
            <a:r>
              <a:rPr lang="en"/>
              <a:t>Most state court systems and the federal court system can be described as hierarchical or “pyramid shaped.” </a:t>
            </a:r>
            <a:endParaRPr/>
          </a:p>
        </p:txBody>
      </p:sp>
      <p:sp>
        <p:nvSpPr>
          <p:cNvPr id="86" name="Shape 8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5" name="Shape 335"/>
        <p:cNvGrpSpPr/>
        <p:nvPr/>
      </p:nvGrpSpPr>
      <p:grpSpPr>
        <a:xfrm>
          <a:off x="0" y="0"/>
          <a:ext cx="0" cy="0"/>
          <a:chOff x="0" y="0"/>
          <a:chExt cx="0" cy="0"/>
        </a:xfrm>
      </p:grpSpPr>
      <p:sp>
        <p:nvSpPr>
          <p:cNvPr id="336" name="Shape 33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i="1" lang="en"/>
              <a:t>In re Gault </a:t>
            </a:r>
            <a:r>
              <a:rPr lang="en"/>
              <a:t>(1967)</a:t>
            </a:r>
            <a:endParaRPr/>
          </a:p>
        </p:txBody>
      </p:sp>
      <p:sp>
        <p:nvSpPr>
          <p:cNvPr id="337" name="Shape 33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spcBef>
                <a:spcPts val="0"/>
              </a:spcBef>
              <a:spcAft>
                <a:spcPts val="1600"/>
              </a:spcAft>
              <a:buNone/>
            </a:pPr>
            <a:r>
              <a:rPr lang="en"/>
              <a:t>Held that juveniles accused of crimes must be afforded many of the same due process rights as adults.</a:t>
            </a:r>
            <a:endParaRPr/>
          </a:p>
        </p:txBody>
      </p:sp>
      <p:sp>
        <p:nvSpPr>
          <p:cNvPr id="338" name="Shape 33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42" name="Shape 342"/>
        <p:cNvGrpSpPr/>
        <p:nvPr/>
      </p:nvGrpSpPr>
      <p:grpSpPr>
        <a:xfrm>
          <a:off x="0" y="0"/>
          <a:ext cx="0" cy="0"/>
          <a:chOff x="0" y="0"/>
          <a:chExt cx="0" cy="0"/>
        </a:xfrm>
      </p:grpSpPr>
      <p:sp>
        <p:nvSpPr>
          <p:cNvPr id="343" name="Shape 34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i="1" lang="en"/>
              <a:t>Breed v. Jones</a:t>
            </a:r>
            <a:r>
              <a:rPr lang="en"/>
              <a:t> (1975)</a:t>
            </a:r>
            <a:endParaRPr/>
          </a:p>
        </p:txBody>
      </p:sp>
      <p:sp>
        <p:nvSpPr>
          <p:cNvPr id="344" name="Shape 34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spcBef>
                <a:spcPts val="0"/>
              </a:spcBef>
              <a:spcAft>
                <a:spcPts val="1600"/>
              </a:spcAft>
              <a:buNone/>
            </a:pPr>
            <a:r>
              <a:rPr lang="en"/>
              <a:t>Held that finding a child delinquent in a juvenile court then trying the child in adult court amounts to double jeopardy. </a:t>
            </a:r>
            <a:endParaRPr/>
          </a:p>
        </p:txBody>
      </p:sp>
      <p:sp>
        <p:nvSpPr>
          <p:cNvPr id="345" name="Shape 34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49" name="Shape 349"/>
        <p:cNvGrpSpPr/>
        <p:nvPr/>
      </p:nvGrpSpPr>
      <p:grpSpPr>
        <a:xfrm>
          <a:off x="0" y="0"/>
          <a:ext cx="0" cy="0"/>
          <a:chOff x="0" y="0"/>
          <a:chExt cx="0" cy="0"/>
        </a:xfrm>
      </p:grpSpPr>
      <p:sp>
        <p:nvSpPr>
          <p:cNvPr id="350" name="Shape 35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i="1" lang="en"/>
              <a:t>Schall v. Martin</a:t>
            </a:r>
            <a:r>
              <a:rPr lang="en"/>
              <a:t> (1984)</a:t>
            </a:r>
            <a:endParaRPr/>
          </a:p>
        </p:txBody>
      </p:sp>
      <p:sp>
        <p:nvSpPr>
          <p:cNvPr id="351" name="Shape 35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spcBef>
                <a:spcPts val="0"/>
              </a:spcBef>
              <a:spcAft>
                <a:spcPts val="1600"/>
              </a:spcAft>
              <a:buNone/>
            </a:pPr>
            <a:r>
              <a:rPr lang="en"/>
              <a:t>Held that the preventive detention of a juvenile does not necessarily violate due process.</a:t>
            </a:r>
            <a:endParaRPr/>
          </a:p>
        </p:txBody>
      </p:sp>
      <p:sp>
        <p:nvSpPr>
          <p:cNvPr id="352" name="Shape 35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56" name="Shape 356"/>
        <p:cNvGrpSpPr/>
        <p:nvPr/>
      </p:nvGrpSpPr>
      <p:grpSpPr>
        <a:xfrm>
          <a:off x="0" y="0"/>
          <a:ext cx="0" cy="0"/>
          <a:chOff x="0" y="0"/>
          <a:chExt cx="0" cy="0"/>
        </a:xfrm>
      </p:grpSpPr>
      <p:sp>
        <p:nvSpPr>
          <p:cNvPr id="357" name="Shape 35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i="1" lang="en"/>
              <a:t>Doe v. Renfrow</a:t>
            </a:r>
            <a:r>
              <a:rPr lang="en"/>
              <a:t> (1981)</a:t>
            </a:r>
            <a:endParaRPr/>
          </a:p>
        </p:txBody>
      </p:sp>
      <p:sp>
        <p:nvSpPr>
          <p:cNvPr id="358" name="Shape 35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spcBef>
                <a:spcPts val="0"/>
              </a:spcBef>
              <a:spcAft>
                <a:spcPts val="1600"/>
              </a:spcAft>
              <a:buNone/>
            </a:pPr>
            <a:r>
              <a:rPr lang="en"/>
              <a:t>Upheld a lower court decision that a search of schoolchildren for narcotics by a drug dog is not rights violation. </a:t>
            </a:r>
            <a:endParaRPr/>
          </a:p>
        </p:txBody>
      </p:sp>
      <p:sp>
        <p:nvSpPr>
          <p:cNvPr id="359" name="Shape 35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63" name="Shape 363"/>
        <p:cNvGrpSpPr/>
        <p:nvPr/>
      </p:nvGrpSpPr>
      <p:grpSpPr>
        <a:xfrm>
          <a:off x="0" y="0"/>
          <a:ext cx="0" cy="0"/>
          <a:chOff x="0" y="0"/>
          <a:chExt cx="0" cy="0"/>
        </a:xfrm>
      </p:grpSpPr>
      <p:sp>
        <p:nvSpPr>
          <p:cNvPr id="364" name="Shape 36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i="1" lang="en"/>
              <a:t>New Jersey v. TLO</a:t>
            </a:r>
            <a:r>
              <a:rPr lang="en"/>
              <a:t> (1985)</a:t>
            </a:r>
            <a:endParaRPr/>
          </a:p>
        </p:txBody>
      </p:sp>
      <p:sp>
        <p:nvSpPr>
          <p:cNvPr id="365" name="Shape 36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spcBef>
                <a:spcPts val="0"/>
              </a:spcBef>
              <a:spcAft>
                <a:spcPts val="1600"/>
              </a:spcAft>
              <a:buNone/>
            </a:pPr>
            <a:r>
              <a:rPr lang="en"/>
              <a:t>Set the evidentiary standard for searches of students by school officials at reasonable suspicion.</a:t>
            </a:r>
            <a:endParaRPr/>
          </a:p>
        </p:txBody>
      </p:sp>
      <p:sp>
        <p:nvSpPr>
          <p:cNvPr id="366" name="Shape 36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70" name="Shape 370"/>
        <p:cNvGrpSpPr/>
        <p:nvPr/>
      </p:nvGrpSpPr>
      <p:grpSpPr>
        <a:xfrm>
          <a:off x="0" y="0"/>
          <a:ext cx="0" cy="0"/>
          <a:chOff x="0" y="0"/>
          <a:chExt cx="0" cy="0"/>
        </a:xfrm>
      </p:grpSpPr>
      <p:sp>
        <p:nvSpPr>
          <p:cNvPr id="371" name="Shape 37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i="1" lang="en"/>
              <a:t>Qutb v. Strauss </a:t>
            </a:r>
            <a:r>
              <a:rPr lang="en"/>
              <a:t>(1993)</a:t>
            </a:r>
            <a:endParaRPr/>
          </a:p>
        </p:txBody>
      </p:sp>
      <p:sp>
        <p:nvSpPr>
          <p:cNvPr id="372" name="Shape 37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spcBef>
                <a:spcPts val="0"/>
              </a:spcBef>
              <a:spcAft>
                <a:spcPts val="1600"/>
              </a:spcAft>
              <a:buNone/>
            </a:pPr>
            <a:r>
              <a:rPr lang="en"/>
              <a:t>Held that curfew laws were constitutional because they are designed to protect the community. </a:t>
            </a:r>
            <a:endParaRPr/>
          </a:p>
        </p:txBody>
      </p:sp>
      <p:sp>
        <p:nvSpPr>
          <p:cNvPr id="373" name="Shape 37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Shape 9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Lower Courts</a:t>
            </a:r>
            <a:endParaRPr/>
          </a:p>
        </p:txBody>
      </p:sp>
      <p:sp>
        <p:nvSpPr>
          <p:cNvPr id="92" name="Shape 9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At the bottom of the court hierarchy are the </a:t>
            </a:r>
            <a:r>
              <a:rPr b="1" lang="en"/>
              <a:t>lower courts</a:t>
            </a:r>
            <a:r>
              <a:rPr lang="en"/>
              <a:t>.  </a:t>
            </a:r>
            <a:endParaRPr/>
          </a:p>
          <a:p>
            <a:pPr indent="0" lvl="0" marL="0" rtl="0">
              <a:spcBef>
                <a:spcPts val="1600"/>
              </a:spcBef>
              <a:spcAft>
                <a:spcPts val="0"/>
              </a:spcAft>
              <a:buNone/>
            </a:pPr>
            <a:r>
              <a:rPr lang="en"/>
              <a:t>The majority of cases heard by these courts are traffic violations and misdemeanor cases.  </a:t>
            </a:r>
            <a:endParaRPr/>
          </a:p>
          <a:p>
            <a:pPr indent="0" lvl="0" marL="0" rtl="0">
              <a:spcBef>
                <a:spcPts val="1600"/>
              </a:spcBef>
              <a:spcAft>
                <a:spcPts val="0"/>
              </a:spcAft>
              <a:buNone/>
            </a:pPr>
            <a:r>
              <a:rPr lang="en"/>
              <a:t>The names vary widely, depending on the state:  Municipal courts, police courts, and traffic courts are common examples.  </a:t>
            </a:r>
            <a:endParaRPr/>
          </a:p>
          <a:p>
            <a:pPr indent="0" lvl="0" marL="0">
              <a:spcBef>
                <a:spcPts val="1600"/>
              </a:spcBef>
              <a:spcAft>
                <a:spcPts val="1600"/>
              </a:spcAft>
              <a:buNone/>
            </a:pPr>
            <a:r>
              <a:rPr lang="en"/>
              <a:t>There are also many specialized courts at this level:  Juvenile courts often exist at this level.</a:t>
            </a:r>
            <a:endParaRPr/>
          </a:p>
        </p:txBody>
      </p:sp>
      <p:sp>
        <p:nvSpPr>
          <p:cNvPr id="93" name="Shape 9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Shape 9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Duties of the Lower Courts</a:t>
            </a:r>
            <a:endParaRPr/>
          </a:p>
        </p:txBody>
      </p:sp>
      <p:sp>
        <p:nvSpPr>
          <p:cNvPr id="99" name="Shape 9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These courts tend to hear relatively minor matters.  </a:t>
            </a:r>
            <a:endParaRPr/>
          </a:p>
          <a:p>
            <a:pPr indent="0" lvl="0" marL="0" rtl="0">
              <a:spcBef>
                <a:spcPts val="1600"/>
              </a:spcBef>
              <a:spcAft>
                <a:spcPts val="0"/>
              </a:spcAft>
              <a:buNone/>
            </a:pPr>
            <a:r>
              <a:rPr lang="en"/>
              <a:t>Many can, however, sentence violators to jail and impose large fines.  </a:t>
            </a:r>
            <a:endParaRPr/>
          </a:p>
          <a:p>
            <a:pPr indent="0" lvl="0" marL="0" rtl="0">
              <a:spcBef>
                <a:spcPts val="1600"/>
              </a:spcBef>
              <a:spcAft>
                <a:spcPts val="0"/>
              </a:spcAft>
              <a:buNone/>
            </a:pPr>
            <a:r>
              <a:rPr lang="en"/>
              <a:t>Some of these courts also deal with preliminary matters in criminal cases, such as conducting arraignments and preliminary hearings.  </a:t>
            </a:r>
            <a:endParaRPr/>
          </a:p>
          <a:p>
            <a:pPr indent="0" lvl="0" marL="0" rtl="0">
              <a:spcBef>
                <a:spcPts val="1600"/>
              </a:spcBef>
              <a:spcAft>
                <a:spcPts val="0"/>
              </a:spcAft>
              <a:buNone/>
            </a:pPr>
            <a:r>
              <a:rPr lang="en"/>
              <a:t>These felony cases are subsequently transferred to a higher court for trial.  </a:t>
            </a:r>
            <a:endParaRPr/>
          </a:p>
          <a:p>
            <a:pPr indent="0" lvl="0" marL="0">
              <a:spcBef>
                <a:spcPts val="1600"/>
              </a:spcBef>
              <a:spcAft>
                <a:spcPts val="1600"/>
              </a:spcAft>
              <a:buNone/>
            </a:pPr>
            <a:r>
              <a:rPr lang="en"/>
              <a:t>Many people—especially those appearing in them—are critical of the “assembly line” justice offered by many municipal courts.</a:t>
            </a:r>
            <a:endParaRPr/>
          </a:p>
        </p:txBody>
      </p:sp>
      <p:sp>
        <p:nvSpPr>
          <p:cNvPr id="100" name="Shape 10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Shape 10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Courts of General Jurisdiction</a:t>
            </a:r>
            <a:endParaRPr/>
          </a:p>
        </p:txBody>
      </p:sp>
      <p:sp>
        <p:nvSpPr>
          <p:cNvPr id="106" name="Shape 106"/>
          <p:cNvSpPr txBox="1"/>
          <p:nvPr>
            <p:ph idx="1" type="body"/>
          </p:nvPr>
        </p:nvSpPr>
        <p:spPr>
          <a:xfrm>
            <a:off x="387900" y="147167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While the lower courts can only hear nonserious matters, this level of the court system can hear felony cases.  </a:t>
            </a:r>
            <a:endParaRPr/>
          </a:p>
          <a:p>
            <a:pPr indent="0" lvl="0" marL="0" rtl="0">
              <a:spcBef>
                <a:spcPts val="1600"/>
              </a:spcBef>
              <a:spcAft>
                <a:spcPts val="0"/>
              </a:spcAft>
              <a:buNone/>
            </a:pPr>
            <a:r>
              <a:rPr b="1" lang="en"/>
              <a:t>Courts of general jurisdiction</a:t>
            </a:r>
            <a:r>
              <a:rPr lang="en"/>
              <a:t> are the trial courts of record of the state court systems. </a:t>
            </a:r>
            <a:endParaRPr/>
          </a:p>
          <a:p>
            <a:pPr indent="0" lvl="0" marL="0" rtl="0">
              <a:spcBef>
                <a:spcPts val="1600"/>
              </a:spcBef>
              <a:spcAft>
                <a:spcPts val="0"/>
              </a:spcAft>
              <a:buNone/>
            </a:pPr>
            <a:r>
              <a:rPr lang="en"/>
              <a:t>Generally, these courts operate more formally and professionally than the lower courts.  </a:t>
            </a:r>
            <a:endParaRPr/>
          </a:p>
          <a:p>
            <a:pPr indent="0" lvl="0" marL="0">
              <a:spcBef>
                <a:spcPts val="1600"/>
              </a:spcBef>
              <a:spcAft>
                <a:spcPts val="1600"/>
              </a:spcAft>
              <a:buNone/>
            </a:pPr>
            <a:r>
              <a:rPr lang="en"/>
              <a:t>There are fewer of them.</a:t>
            </a:r>
            <a:endParaRPr/>
          </a:p>
        </p:txBody>
      </p:sp>
      <p:sp>
        <p:nvSpPr>
          <p:cNvPr id="107" name="Shape 10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Shape 11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What Are They Called?</a:t>
            </a:r>
            <a:endParaRPr/>
          </a:p>
        </p:txBody>
      </p:sp>
      <p:sp>
        <p:nvSpPr>
          <p:cNvPr id="113" name="Shape 11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name varies depending on the state; in some states, they are called district courts, and in others, they are called circuit courts.  </a:t>
            </a:r>
            <a:endParaRPr/>
          </a:p>
          <a:p>
            <a:pPr indent="0" lvl="0" marL="0" rtl="0">
              <a:spcBef>
                <a:spcPts val="1600"/>
              </a:spcBef>
              <a:spcAft>
                <a:spcPts val="0"/>
              </a:spcAft>
              <a:buNone/>
            </a:pPr>
            <a:r>
              <a:rPr lang="en"/>
              <a:t>This can be very confusing in states that are the reverse of the federal system (where district courts are trial courts and circuit courts are appellate courts).  </a:t>
            </a:r>
            <a:endParaRPr/>
          </a:p>
          <a:p>
            <a:pPr indent="0" lvl="0" marL="0">
              <a:spcBef>
                <a:spcPts val="1600"/>
              </a:spcBef>
              <a:spcAft>
                <a:spcPts val="1600"/>
              </a:spcAft>
              <a:buNone/>
            </a:pPr>
            <a:r>
              <a:t/>
            </a:r>
            <a:endParaRPr/>
          </a:p>
        </p:txBody>
      </p:sp>
      <p:sp>
        <p:nvSpPr>
          <p:cNvPr id="114" name="Shape 1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Shape 11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Work Load</a:t>
            </a:r>
            <a:endParaRPr/>
          </a:p>
        </p:txBody>
      </p:sp>
      <p:sp>
        <p:nvSpPr>
          <p:cNvPr id="120" name="Shape 12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Only a small fraction of cases filed by prosecutors ever go to full trial in these courts.  </a:t>
            </a:r>
            <a:endParaRPr/>
          </a:p>
          <a:p>
            <a:pPr indent="0" lvl="0" marL="0">
              <a:spcBef>
                <a:spcPts val="1600"/>
              </a:spcBef>
              <a:spcAft>
                <a:spcPts val="1600"/>
              </a:spcAft>
              <a:buNone/>
            </a:pPr>
            <a:r>
              <a:rPr lang="en"/>
              <a:t>The vast majority end in a plea bargain.</a:t>
            </a:r>
            <a:endParaRPr/>
          </a:p>
        </p:txBody>
      </p:sp>
      <p:sp>
        <p:nvSpPr>
          <p:cNvPr id="121" name="Shape 1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607D8B"/>
      </a:accent3>
      <a:accent4>
        <a:srgbClr val="78909C"/>
      </a:accent4>
      <a:accent5>
        <a:srgbClr val="57BB8A"/>
      </a:accent5>
      <a:accent6>
        <a:srgbClr val="DCE755"/>
      </a:accent6>
      <a:hlink>
        <a:srgbClr val="57BB8A"/>
      </a:hlink>
      <a:folHlink>
        <a:srgbClr val="57BB8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