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48.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8.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47.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Lst>
  <p:sldSz cy="5143500" cx="9144000"/>
  <p:notesSz cx="6858000" cy="9144000"/>
  <p:embeddedFontLst>
    <p:embeddedFont>
      <p:font typeface="Roboto Slab"/>
      <p:regular r:id="rId53"/>
      <p:bold r:id="rId54"/>
    </p:embeddedFont>
    <p:embeddedFont>
      <p:font typeface="Roboto"/>
      <p:regular r:id="rId55"/>
      <p:bold r:id="rId56"/>
      <p:italic r:id="rId57"/>
      <p:boldItalic r:id="rId5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font" Target="fonts/RobotoSlab-regular.fntdata"/><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font" Target="fonts/Roboto-regular.fntdata"/><Relationship Id="rId10" Type="http://schemas.openxmlformats.org/officeDocument/2006/relationships/slide" Target="slides/slide6.xml"/><Relationship Id="rId54" Type="http://schemas.openxmlformats.org/officeDocument/2006/relationships/font" Target="fonts/RobotoSlab-bold.fntdata"/><Relationship Id="rId13" Type="http://schemas.openxmlformats.org/officeDocument/2006/relationships/slide" Target="slides/slide9.xml"/><Relationship Id="rId57" Type="http://schemas.openxmlformats.org/officeDocument/2006/relationships/font" Target="fonts/Roboto-italic.fntdata"/><Relationship Id="rId12" Type="http://schemas.openxmlformats.org/officeDocument/2006/relationships/slide" Target="slides/slide8.xml"/><Relationship Id="rId56" Type="http://schemas.openxmlformats.org/officeDocument/2006/relationships/font" Target="fonts/Roboto-bold.fntdata"/><Relationship Id="rId15" Type="http://schemas.openxmlformats.org/officeDocument/2006/relationships/slide" Target="slides/slide11.xml"/><Relationship Id="rId14" Type="http://schemas.openxmlformats.org/officeDocument/2006/relationships/slide" Target="slides/slide10.xml"/><Relationship Id="rId58" Type="http://schemas.openxmlformats.org/officeDocument/2006/relationships/font" Target="fonts/Roboto-boldItalic.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This Revision:  3/31/2016</a:t>
            </a:r>
            <a:endParaRPr/>
          </a:p>
          <a:p>
            <a:pPr indent="0" lvl="0" marL="0" rtl="0">
              <a:spcBef>
                <a:spcPts val="0"/>
              </a:spcBef>
              <a:spcAft>
                <a:spcPts val="0"/>
              </a:spcAft>
              <a:buNone/>
            </a:pPr>
            <a:r>
              <a:t/>
            </a:r>
            <a:endParaRPr/>
          </a:p>
          <a:p>
            <a:pPr indent="0" lvl="0" marL="0" rtl="0">
              <a:spcBef>
                <a:spcPts val="0"/>
              </a:spcBef>
              <a:spcAft>
                <a:spcPts val="0"/>
              </a:spcAft>
              <a:buNone/>
            </a:pPr>
            <a:r>
              <a:rPr b="1" lang="en"/>
              <a:t>Instructor Note:</a:t>
            </a:r>
            <a:r>
              <a:rPr lang="en"/>
              <a:t> This Section is rather lengthy and information dense.  It is not likely that you can cover this material in a single session.  </a:t>
            </a:r>
            <a:endParaRPr/>
          </a:p>
          <a:p>
            <a:pPr indent="0" lvl="0" marL="0">
              <a:spcBef>
                <a:spcPts val="0"/>
              </a:spcBef>
              <a:spcAft>
                <a:spcPts val="0"/>
              </a:spcAft>
              <a:buNone/>
            </a:pPr>
            <a:r>
              <a:rPr lang="en"/>
              <a:t>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Shape 1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4" name="Shape 1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Shape 1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1" name="Shape 1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These types of warrants are controversial.  Civil liberty advocates say that such warrants violate the spirit of the Fourth Amendment.  Police defend such warrants on the grounds that they save lives and very frequently result in the seizure of contraband.</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5" name="Shape 1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2" name="Shape 2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Shape 2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9" name="Shape 2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Shape 2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6" name="Shape 2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Merely citing the driver for a traffic violation, however, is not sufficient to establish probable cause for a lawful search.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Shape 2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3" name="Shape 2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The Court has ruled the fact that the suspect is in handcuffs and could not reach for a weapon is immaterial.</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Shape 2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7" name="Shape 2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Shape 2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4" name="Shape 2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Many jurisdictions, however, have created special rules where misdemeanors that the officer did not witness directly (such as with many domestic battery statutes) can result in lawful arrests without a warrant.  </a:t>
            </a:r>
            <a:endParaRPr sz="1800">
              <a:solidFill>
                <a:schemeClr val="dk1"/>
              </a:solidFill>
              <a:latin typeface="Roboto"/>
              <a:ea typeface="Roboto"/>
              <a:cs typeface="Roboto"/>
              <a:sym typeface="Roboto"/>
            </a:endParaRPr>
          </a:p>
          <a:p>
            <a:pPr indent="0" lvl="0" marL="0" rtl="0">
              <a:lnSpc>
                <a:spcPct val="115000"/>
              </a:lnSpc>
              <a:spcBef>
                <a:spcPts val="1600"/>
              </a:spcBef>
              <a:spcAft>
                <a:spcPts val="0"/>
              </a:spcAft>
              <a:buNone/>
            </a:pPr>
            <a:r>
              <a:rPr lang="en" sz="1800">
                <a:solidFill>
                  <a:schemeClr val="dk1"/>
                </a:solidFill>
                <a:latin typeface="Roboto"/>
                <a:ea typeface="Roboto"/>
                <a:cs typeface="Roboto"/>
                <a:sym typeface="Roboto"/>
              </a:rPr>
              <a:t>Such rules are usually created by state legislatures as a matter of statute.</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Shape 2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1" name="Shape 2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NOTE: To enter the home of someone other than the person to be arrested to make an arrest, the police must have a search warrant. </a:t>
            </a:r>
            <a:endParaRPr sz="1800">
              <a:solidFill>
                <a:schemeClr val="dk1"/>
              </a:solidFill>
              <a:latin typeface="Roboto"/>
              <a:ea typeface="Roboto"/>
              <a:cs typeface="Roboto"/>
              <a:sym typeface="Roboto"/>
            </a:endParaRPr>
          </a:p>
          <a:p>
            <a:pPr indent="0" lvl="0" marL="0">
              <a:lnSpc>
                <a:spcPct val="115000"/>
              </a:lnSpc>
              <a:spcBef>
                <a:spcPts val="1600"/>
              </a:spcBef>
              <a:spcAft>
                <a:spcPts val="1600"/>
              </a:spcAft>
              <a:buNone/>
            </a:pPr>
            <a:r>
              <a:t/>
            </a:r>
            <a:endParaRPr sz="1800">
              <a:solidFill>
                <a:schemeClr val="dk1"/>
              </a:solidFill>
              <a:latin typeface="Roboto"/>
              <a:ea typeface="Roboto"/>
              <a:cs typeface="Roboto"/>
              <a:sym typeface="Roboto"/>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6" name="Shape 256"/>
        <p:cNvGrpSpPr/>
        <p:nvPr/>
      </p:nvGrpSpPr>
      <p:grpSpPr>
        <a:xfrm>
          <a:off x="0" y="0"/>
          <a:ext cx="0" cy="0"/>
          <a:chOff x="0" y="0"/>
          <a:chExt cx="0" cy="0"/>
        </a:xfrm>
      </p:grpSpPr>
      <p:sp>
        <p:nvSpPr>
          <p:cNvPr id="257" name="Shape 2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8" name="Shape 2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Despite such laws being in place in many jurisdictions since the 1970s, many police departments do a poor job in dealing with domestic violence cases.</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Shape 2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5" name="Shape 2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1600"/>
              </a:spcAft>
              <a:buNone/>
            </a:pPr>
            <a:r>
              <a:rPr lang="en" sz="1800">
                <a:solidFill>
                  <a:schemeClr val="dk1"/>
                </a:solidFill>
                <a:latin typeface="Roboto"/>
                <a:ea typeface="Roboto"/>
                <a:cs typeface="Roboto"/>
                <a:sym typeface="Roboto"/>
              </a:rPr>
              <a:t>Unlike courtroom testimony, reasonable suspicion can be based on hearsay.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Shape 2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9" name="Shape 2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4" name="Shape 284"/>
        <p:cNvGrpSpPr/>
        <p:nvPr/>
      </p:nvGrpSpPr>
      <p:grpSpPr>
        <a:xfrm>
          <a:off x="0" y="0"/>
          <a:ext cx="0" cy="0"/>
          <a:chOff x="0" y="0"/>
          <a:chExt cx="0" cy="0"/>
        </a:xfrm>
      </p:grpSpPr>
      <p:sp>
        <p:nvSpPr>
          <p:cNvPr id="285" name="Shape 2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6" name="Shape 2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1600"/>
              </a:spcAft>
              <a:buNone/>
            </a:pPr>
            <a:r>
              <a:rPr lang="en" sz="1800">
                <a:solidFill>
                  <a:schemeClr val="dk1"/>
                </a:solidFill>
                <a:latin typeface="Roboto"/>
                <a:ea typeface="Roboto"/>
                <a:cs typeface="Roboto"/>
                <a:sym typeface="Roboto"/>
              </a:rPr>
              <a:t>In practice, the defendant’s attorney must file a </a:t>
            </a:r>
            <a:r>
              <a:rPr i="1" lang="en" sz="1800">
                <a:solidFill>
                  <a:schemeClr val="dk1"/>
                </a:solidFill>
                <a:latin typeface="Roboto"/>
                <a:ea typeface="Roboto"/>
                <a:cs typeface="Roboto"/>
                <a:sym typeface="Roboto"/>
              </a:rPr>
              <a:t>motion to suppress</a:t>
            </a:r>
            <a:r>
              <a:rPr lang="en" sz="1800">
                <a:solidFill>
                  <a:schemeClr val="dk1"/>
                </a:solidFill>
                <a:latin typeface="Roboto"/>
                <a:ea typeface="Roboto"/>
                <a:cs typeface="Roboto"/>
                <a:sym typeface="Roboto"/>
              </a:rPr>
              <a:t> the evidence before trial.</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1" name="Shape 291"/>
        <p:cNvGrpSpPr/>
        <p:nvPr/>
      </p:nvGrpSpPr>
      <p:grpSpPr>
        <a:xfrm>
          <a:off x="0" y="0"/>
          <a:ext cx="0" cy="0"/>
          <a:chOff x="0" y="0"/>
          <a:chExt cx="0" cy="0"/>
        </a:xfrm>
      </p:grpSpPr>
      <p:sp>
        <p:nvSpPr>
          <p:cNvPr id="292" name="Shape 2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3" name="Shape 29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The liberal Warren Court decided </a:t>
            </a:r>
            <a:r>
              <a:rPr i="1" lang="en" sz="1800">
                <a:solidFill>
                  <a:schemeClr val="dk1"/>
                </a:solidFill>
                <a:latin typeface="Roboto"/>
                <a:ea typeface="Roboto"/>
                <a:cs typeface="Roboto"/>
                <a:sym typeface="Roboto"/>
              </a:rPr>
              <a:t>Mapp</a:t>
            </a:r>
            <a:r>
              <a:rPr lang="en" sz="1800">
                <a:solidFill>
                  <a:schemeClr val="dk1"/>
                </a:solidFill>
                <a:latin typeface="Roboto"/>
                <a:ea typeface="Roboto"/>
                <a:cs typeface="Roboto"/>
                <a:sym typeface="Roboto"/>
              </a:rPr>
              <a:t>.</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8" name="Shape 298"/>
        <p:cNvGrpSpPr/>
        <p:nvPr/>
      </p:nvGrpSpPr>
      <p:grpSpPr>
        <a:xfrm>
          <a:off x="0" y="0"/>
          <a:ext cx="0" cy="0"/>
          <a:chOff x="0" y="0"/>
          <a:chExt cx="0" cy="0"/>
        </a:xfrm>
      </p:grpSpPr>
      <p:sp>
        <p:nvSpPr>
          <p:cNvPr id="299" name="Shape 2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0" name="Shape 3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5" name="Shape 305"/>
        <p:cNvGrpSpPr/>
        <p:nvPr/>
      </p:nvGrpSpPr>
      <p:grpSpPr>
        <a:xfrm>
          <a:off x="0" y="0"/>
          <a:ext cx="0" cy="0"/>
          <a:chOff x="0" y="0"/>
          <a:chExt cx="0" cy="0"/>
        </a:xfrm>
      </p:grpSpPr>
      <p:sp>
        <p:nvSpPr>
          <p:cNvPr id="306" name="Shape 3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7" name="Shape 3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2" name="Shape 312"/>
        <p:cNvGrpSpPr/>
        <p:nvPr/>
      </p:nvGrpSpPr>
      <p:grpSpPr>
        <a:xfrm>
          <a:off x="0" y="0"/>
          <a:ext cx="0" cy="0"/>
          <a:chOff x="0" y="0"/>
          <a:chExt cx="0" cy="0"/>
        </a:xfrm>
      </p:grpSpPr>
      <p:sp>
        <p:nvSpPr>
          <p:cNvPr id="313" name="Shape 3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14" name="Shape 3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9" name="Shape 319"/>
        <p:cNvGrpSpPr/>
        <p:nvPr/>
      </p:nvGrpSpPr>
      <p:grpSpPr>
        <a:xfrm>
          <a:off x="0" y="0"/>
          <a:ext cx="0" cy="0"/>
          <a:chOff x="0" y="0"/>
          <a:chExt cx="0" cy="0"/>
        </a:xfrm>
      </p:grpSpPr>
      <p:sp>
        <p:nvSpPr>
          <p:cNvPr id="320" name="Shape 3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1" name="Shape 32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Just as with most constitutional rights, a person can knowingly and voluntarily waive the right to remain silent.  </a:t>
            </a:r>
            <a:endParaRPr sz="1800">
              <a:solidFill>
                <a:schemeClr val="dk1"/>
              </a:solidFill>
              <a:latin typeface="Roboto"/>
              <a:ea typeface="Roboto"/>
              <a:cs typeface="Roboto"/>
              <a:sym typeface="Roboto"/>
            </a:endParaRPr>
          </a:p>
          <a:p>
            <a:pPr indent="0" lvl="0" marL="0" rtl="0">
              <a:lnSpc>
                <a:spcPct val="115000"/>
              </a:lnSpc>
              <a:spcBef>
                <a:spcPts val="1600"/>
              </a:spcBef>
              <a:spcAft>
                <a:spcPts val="0"/>
              </a:spcAft>
              <a:buNone/>
            </a:pPr>
            <a:r>
              <a:rPr lang="en" sz="1800">
                <a:solidFill>
                  <a:schemeClr val="dk1"/>
                </a:solidFill>
                <a:latin typeface="Roboto"/>
                <a:ea typeface="Roboto"/>
                <a:cs typeface="Roboto"/>
                <a:sym typeface="Roboto"/>
              </a:rPr>
              <a:t>If it were not for such waivers, the art of interrogation would hold little value for police.</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6" name="Shape 326"/>
        <p:cNvGrpSpPr/>
        <p:nvPr/>
      </p:nvGrpSpPr>
      <p:grpSpPr>
        <a:xfrm>
          <a:off x="0" y="0"/>
          <a:ext cx="0" cy="0"/>
          <a:chOff x="0" y="0"/>
          <a:chExt cx="0" cy="0"/>
        </a:xfrm>
      </p:grpSpPr>
      <p:sp>
        <p:nvSpPr>
          <p:cNvPr id="327" name="Shape 3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8" name="Shape 32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3" name="Shape 333"/>
        <p:cNvGrpSpPr/>
        <p:nvPr/>
      </p:nvGrpSpPr>
      <p:grpSpPr>
        <a:xfrm>
          <a:off x="0" y="0"/>
          <a:ext cx="0" cy="0"/>
          <a:chOff x="0" y="0"/>
          <a:chExt cx="0" cy="0"/>
        </a:xfrm>
      </p:grpSpPr>
      <p:sp>
        <p:nvSpPr>
          <p:cNvPr id="334" name="Shape 33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35" name="Shape 33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In this landmark case, a man named Miranda confessed to kidnapping and rape.  </a:t>
            </a:r>
            <a:endParaRPr sz="1800">
              <a:solidFill>
                <a:schemeClr val="dk1"/>
              </a:solidFill>
              <a:latin typeface="Roboto"/>
              <a:ea typeface="Roboto"/>
              <a:cs typeface="Roboto"/>
              <a:sym typeface="Roboto"/>
            </a:endParaRPr>
          </a:p>
          <a:p>
            <a:pPr indent="0" lvl="0" marL="0">
              <a:lnSpc>
                <a:spcPct val="115000"/>
              </a:lnSpc>
              <a:spcBef>
                <a:spcPts val="1600"/>
              </a:spcBef>
              <a:spcAft>
                <a:spcPts val="1600"/>
              </a:spcAft>
              <a:buNone/>
            </a:pPr>
            <a:r>
              <a:rPr lang="en" sz="1800">
                <a:solidFill>
                  <a:schemeClr val="dk1"/>
                </a:solidFill>
                <a:latin typeface="Roboto"/>
                <a:ea typeface="Roboto"/>
                <a:cs typeface="Roboto"/>
                <a:sym typeface="Roboto"/>
              </a:rPr>
              <a:t>Police obtained the confession without a lawyer being present and without advising Miranda that he had the right to remain silent.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0" name="Shape 340"/>
        <p:cNvGrpSpPr/>
        <p:nvPr/>
      </p:nvGrpSpPr>
      <p:grpSpPr>
        <a:xfrm>
          <a:off x="0" y="0"/>
          <a:ext cx="0" cy="0"/>
          <a:chOff x="0" y="0"/>
          <a:chExt cx="0" cy="0"/>
        </a:xfrm>
      </p:grpSpPr>
      <p:sp>
        <p:nvSpPr>
          <p:cNvPr id="341" name="Shape 3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42" name="Shape 34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suspect may knowingly and voluntarily waive any or all of these rights.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right to remain silent can be invoked at any time.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 other words, even if suspects waive their right to remain silent, they can stop the questioning at any time, and must be provided with a lawyer if they so request.</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7" name="Shape 347"/>
        <p:cNvGrpSpPr/>
        <p:nvPr/>
      </p:nvGrpSpPr>
      <p:grpSpPr>
        <a:xfrm>
          <a:off x="0" y="0"/>
          <a:ext cx="0" cy="0"/>
          <a:chOff x="0" y="0"/>
          <a:chExt cx="0" cy="0"/>
        </a:xfrm>
      </p:grpSpPr>
      <p:sp>
        <p:nvSpPr>
          <p:cNvPr id="348" name="Shape 34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49" name="Shape 34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For example, in </a:t>
            </a:r>
            <a:r>
              <a:rPr b="1" i="1" lang="en" sz="1800">
                <a:solidFill>
                  <a:schemeClr val="dk1"/>
                </a:solidFill>
                <a:latin typeface="Roboto"/>
                <a:ea typeface="Roboto"/>
                <a:cs typeface="Roboto"/>
                <a:sym typeface="Roboto"/>
              </a:rPr>
              <a:t>New York v. Quarles</a:t>
            </a:r>
            <a:r>
              <a:rPr lang="en" sz="1800">
                <a:solidFill>
                  <a:schemeClr val="dk1"/>
                </a:solidFill>
                <a:latin typeface="Roboto"/>
                <a:ea typeface="Roboto"/>
                <a:cs typeface="Roboto"/>
                <a:sym typeface="Roboto"/>
              </a:rPr>
              <a:t> (1984), the Court created a public safety exception.  </a:t>
            </a:r>
            <a:endParaRPr sz="1800">
              <a:solidFill>
                <a:schemeClr val="dk1"/>
              </a:solidFill>
              <a:latin typeface="Roboto"/>
              <a:ea typeface="Roboto"/>
              <a:cs typeface="Roboto"/>
              <a:sym typeface="Roboto"/>
            </a:endParaRPr>
          </a:p>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public safety exception allows officers to ask questions without giving the Miranda warnings if there is some exigency involving the public safety is involved.  </a:t>
            </a:r>
            <a:endParaRPr sz="1800">
              <a:solidFill>
                <a:schemeClr val="dk1"/>
              </a:solidFill>
              <a:latin typeface="Roboto"/>
              <a:ea typeface="Roboto"/>
              <a:cs typeface="Roboto"/>
              <a:sym typeface="Roboto"/>
            </a:endParaRPr>
          </a:p>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 </a:t>
            </a:r>
            <a:r>
              <a:rPr b="1" i="1" lang="en" sz="1800">
                <a:solidFill>
                  <a:schemeClr val="dk1"/>
                </a:solidFill>
                <a:latin typeface="Roboto"/>
                <a:ea typeface="Roboto"/>
                <a:cs typeface="Roboto"/>
                <a:sym typeface="Roboto"/>
              </a:rPr>
              <a:t>Nix v. Williams</a:t>
            </a:r>
            <a:r>
              <a:rPr lang="en" sz="1800">
                <a:solidFill>
                  <a:schemeClr val="dk1"/>
                </a:solidFill>
                <a:latin typeface="Roboto"/>
                <a:ea typeface="Roboto"/>
                <a:cs typeface="Roboto"/>
                <a:sym typeface="Roboto"/>
              </a:rPr>
              <a:t> (1984), the court created the inevitable discovery exception.  </a:t>
            </a:r>
            <a:endParaRPr sz="1800">
              <a:solidFill>
                <a:schemeClr val="dk1"/>
              </a:solidFill>
              <a:latin typeface="Roboto"/>
              <a:ea typeface="Roboto"/>
              <a:cs typeface="Roboto"/>
              <a:sym typeface="Roboto"/>
            </a:endParaRPr>
          </a:p>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This controversial exception means that if the police would have inevitably discovered the evidence without benefit of the improper questioning, then the evidence will be admissible.</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4" name="Shape 354"/>
        <p:cNvGrpSpPr/>
        <p:nvPr/>
      </p:nvGrpSpPr>
      <p:grpSpPr>
        <a:xfrm>
          <a:off x="0" y="0"/>
          <a:ext cx="0" cy="0"/>
          <a:chOff x="0" y="0"/>
          <a:chExt cx="0" cy="0"/>
        </a:xfrm>
      </p:grpSpPr>
      <p:sp>
        <p:nvSpPr>
          <p:cNvPr id="355" name="Shape 3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56" name="Shape 35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gn="just">
              <a:lnSpc>
                <a:spcPct val="115000"/>
              </a:lnSpc>
              <a:spcBef>
                <a:spcPts val="0"/>
              </a:spcBef>
              <a:spcAft>
                <a:spcPts val="1600"/>
              </a:spcAft>
              <a:buNone/>
            </a:pPr>
            <a:r>
              <a:rPr lang="en" sz="1800">
                <a:solidFill>
                  <a:schemeClr val="dk1"/>
                </a:solidFill>
                <a:latin typeface="Roboto"/>
                <a:ea typeface="Roboto"/>
                <a:cs typeface="Roboto"/>
                <a:sym typeface="Roboto"/>
              </a:rPr>
              <a:t>For example, if a person confesses to an officer without the officer asking any questions, then </a:t>
            </a:r>
            <a:r>
              <a:rPr i="1" lang="en" sz="1800">
                <a:solidFill>
                  <a:schemeClr val="dk1"/>
                </a:solidFill>
                <a:latin typeface="Roboto"/>
                <a:ea typeface="Roboto"/>
                <a:cs typeface="Roboto"/>
                <a:sym typeface="Roboto"/>
              </a:rPr>
              <a:t>Miranda</a:t>
            </a:r>
            <a:r>
              <a:rPr lang="en" sz="1800">
                <a:solidFill>
                  <a:schemeClr val="dk1"/>
                </a:solidFill>
                <a:latin typeface="Roboto"/>
                <a:ea typeface="Roboto"/>
                <a:cs typeface="Roboto"/>
                <a:sym typeface="Roboto"/>
              </a:rPr>
              <a:t> does not apply.</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1" name="Shape 361"/>
        <p:cNvGrpSpPr/>
        <p:nvPr/>
      </p:nvGrpSpPr>
      <p:grpSpPr>
        <a:xfrm>
          <a:off x="0" y="0"/>
          <a:ext cx="0" cy="0"/>
          <a:chOff x="0" y="0"/>
          <a:chExt cx="0" cy="0"/>
        </a:xfrm>
      </p:grpSpPr>
      <p:sp>
        <p:nvSpPr>
          <p:cNvPr id="362" name="Shape 3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63" name="Shape 36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8" name="Shape 368"/>
        <p:cNvGrpSpPr/>
        <p:nvPr/>
      </p:nvGrpSpPr>
      <p:grpSpPr>
        <a:xfrm>
          <a:off x="0" y="0"/>
          <a:ext cx="0" cy="0"/>
          <a:chOff x="0" y="0"/>
          <a:chExt cx="0" cy="0"/>
        </a:xfrm>
      </p:grpSpPr>
      <p:sp>
        <p:nvSpPr>
          <p:cNvPr id="369" name="Shape 3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70" name="Shape 3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5" name="Shape 375"/>
        <p:cNvGrpSpPr/>
        <p:nvPr/>
      </p:nvGrpSpPr>
      <p:grpSpPr>
        <a:xfrm>
          <a:off x="0" y="0"/>
          <a:ext cx="0" cy="0"/>
          <a:chOff x="0" y="0"/>
          <a:chExt cx="0" cy="0"/>
        </a:xfrm>
      </p:grpSpPr>
      <p:sp>
        <p:nvSpPr>
          <p:cNvPr id="376" name="Shape 3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77" name="Shape 37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2" name="Shape 382"/>
        <p:cNvGrpSpPr/>
        <p:nvPr/>
      </p:nvGrpSpPr>
      <p:grpSpPr>
        <a:xfrm>
          <a:off x="0" y="0"/>
          <a:ext cx="0" cy="0"/>
          <a:chOff x="0" y="0"/>
          <a:chExt cx="0" cy="0"/>
        </a:xfrm>
      </p:grpSpPr>
      <p:sp>
        <p:nvSpPr>
          <p:cNvPr id="383" name="Shape 3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84" name="Shape 38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9" name="Shape 389"/>
        <p:cNvGrpSpPr/>
        <p:nvPr/>
      </p:nvGrpSpPr>
      <p:grpSpPr>
        <a:xfrm>
          <a:off x="0" y="0"/>
          <a:ext cx="0" cy="0"/>
          <a:chOff x="0" y="0"/>
          <a:chExt cx="0" cy="0"/>
        </a:xfrm>
      </p:grpSpPr>
      <p:sp>
        <p:nvSpPr>
          <p:cNvPr id="390" name="Shape 39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91" name="Shape 39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 </a:t>
            </a:r>
            <a:r>
              <a:rPr b="1" i="1" lang="en" sz="1800">
                <a:solidFill>
                  <a:schemeClr val="dk1"/>
                </a:solidFill>
                <a:latin typeface="Roboto"/>
                <a:ea typeface="Roboto"/>
                <a:cs typeface="Roboto"/>
                <a:sym typeface="Roboto"/>
              </a:rPr>
              <a:t>Tennessee v. Garner</a:t>
            </a:r>
            <a:r>
              <a:rPr lang="en" sz="1800">
                <a:solidFill>
                  <a:schemeClr val="dk1"/>
                </a:solidFill>
                <a:latin typeface="Roboto"/>
                <a:ea typeface="Roboto"/>
                <a:cs typeface="Roboto"/>
                <a:sym typeface="Roboto"/>
              </a:rPr>
              <a:t>, the court struck down a Tennessee statute stating "if, after notice of the intention to arrest the defendant, he either flee or forcibly resist, the officer may use all the necessary means to effect the arrest."  </a:t>
            </a:r>
            <a:endParaRPr sz="1800">
              <a:solidFill>
                <a:schemeClr val="dk1"/>
              </a:solidFill>
              <a:latin typeface="Roboto"/>
              <a:ea typeface="Roboto"/>
              <a:cs typeface="Roboto"/>
              <a:sym typeface="Roboto"/>
            </a:endParaRPr>
          </a:p>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This, in effect, declared the fleeing felon rule unconstitutional.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4.5:  The Legal Environment of Policing</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6" name="Shape 6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State Laws &amp; the Federal Constitution </a:t>
            </a:r>
            <a:endParaRPr/>
          </a:p>
        </p:txBody>
      </p:sp>
      <p:sp>
        <p:nvSpPr>
          <p:cNvPr id="128" name="Shape 1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It also gives the high courts the authority to review the constitutionality of state statutory laws. </a:t>
            </a:r>
            <a:endParaRPr/>
          </a:p>
          <a:p>
            <a:pPr indent="0" lvl="0" marL="0" rtl="0">
              <a:spcBef>
                <a:spcPts val="1600"/>
              </a:spcBef>
              <a:spcAft>
                <a:spcPts val="0"/>
              </a:spcAft>
              <a:buNone/>
            </a:pPr>
            <a:r>
              <a:rPr lang="en"/>
              <a:t>Not all federal constitutional rights are considered to be due process rights, so some protections are not forced on the states. </a:t>
            </a:r>
            <a:endParaRPr/>
          </a:p>
          <a:p>
            <a:pPr indent="0" lvl="0" marL="0">
              <a:spcBef>
                <a:spcPts val="1600"/>
              </a:spcBef>
              <a:spcAft>
                <a:spcPts val="1600"/>
              </a:spcAft>
              <a:buNone/>
            </a:pPr>
            <a:r>
              <a:rPr lang="en"/>
              <a:t>For example, many states do not observe the right to an indictment by a grand jury; they use a system of prosecutorial information instead.</a:t>
            </a:r>
            <a:endParaRPr/>
          </a:p>
        </p:txBody>
      </p:sp>
      <p:sp>
        <p:nvSpPr>
          <p:cNvPr id="129" name="Shape 1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Right to Privacy </a:t>
            </a:r>
            <a:endParaRPr/>
          </a:p>
        </p:txBody>
      </p:sp>
      <p:sp>
        <p:nvSpPr>
          <p:cNvPr id="135" name="Shape 13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To understand how the Constitution of the United States limits the criminal law, it is important to consider the right to privacy. </a:t>
            </a:r>
            <a:endParaRPr/>
          </a:p>
          <a:p>
            <a:pPr indent="0" lvl="0" marL="0" rtl="0">
              <a:spcBef>
                <a:spcPts val="1600"/>
              </a:spcBef>
              <a:spcAft>
                <a:spcPts val="0"/>
              </a:spcAft>
              <a:buNone/>
            </a:pPr>
            <a:r>
              <a:rPr lang="en"/>
              <a:t>Shockingly, the term "privacy" never appears in the Constitution. </a:t>
            </a:r>
            <a:endParaRPr/>
          </a:p>
          <a:p>
            <a:pPr indent="0" lvl="0" marL="0" rtl="0">
              <a:spcBef>
                <a:spcPts val="1600"/>
              </a:spcBef>
              <a:spcAft>
                <a:spcPts val="0"/>
              </a:spcAft>
              <a:buNone/>
            </a:pPr>
            <a:r>
              <a:rPr lang="en"/>
              <a:t>Over the years, the Supreme Court has said that several of the rights that are explicitly stated in the constitution come together to create a right to privacy. </a:t>
            </a:r>
            <a:endParaRPr/>
          </a:p>
          <a:p>
            <a:pPr indent="0" lvl="0" marL="0">
              <a:spcBef>
                <a:spcPts val="1600"/>
              </a:spcBef>
              <a:spcAft>
                <a:spcPts val="1600"/>
              </a:spcAft>
              <a:buNone/>
            </a:pPr>
            <a:r>
              <a:rPr lang="en"/>
              <a:t>In the world of procedural law, if the Supreme Court of the United States says it, it is so.</a:t>
            </a:r>
            <a:endParaRPr/>
          </a:p>
        </p:txBody>
      </p:sp>
      <p:sp>
        <p:nvSpPr>
          <p:cNvPr id="136" name="Shape 1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Reasonableness </a:t>
            </a:r>
            <a:endParaRPr/>
          </a:p>
        </p:txBody>
      </p:sp>
      <p:sp>
        <p:nvSpPr>
          <p:cNvPr id="142" name="Shape 14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right to privacy places a limit on many forms of police conduct, from searches to arrest. </a:t>
            </a:r>
            <a:endParaRPr/>
          </a:p>
          <a:p>
            <a:pPr indent="0" lvl="0" marL="0" rtl="0">
              <a:spcBef>
                <a:spcPts val="1600"/>
              </a:spcBef>
              <a:spcAft>
                <a:spcPts val="0"/>
              </a:spcAft>
              <a:buNone/>
            </a:pPr>
            <a:r>
              <a:rPr lang="en"/>
              <a:t>It is important to understand there is a limit to how far the right goes: It is not absolute. </a:t>
            </a:r>
            <a:endParaRPr/>
          </a:p>
          <a:p>
            <a:pPr indent="0" lvl="0" marL="0">
              <a:spcBef>
                <a:spcPts val="1600"/>
              </a:spcBef>
              <a:spcAft>
                <a:spcPts val="1600"/>
              </a:spcAft>
              <a:buNone/>
            </a:pPr>
            <a:r>
              <a:rPr lang="en"/>
              <a:t>The police are not prohibited from interfering with a citizen's privacy interest, but it must be </a:t>
            </a:r>
            <a:r>
              <a:rPr lang="en" u="sng"/>
              <a:t>reasonable</a:t>
            </a:r>
            <a:r>
              <a:rPr lang="en"/>
              <a:t> when they do so.</a:t>
            </a:r>
            <a:endParaRPr/>
          </a:p>
        </p:txBody>
      </p:sp>
      <p:sp>
        <p:nvSpPr>
          <p:cNvPr id="143" name="Shape 1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Probable Cause</a:t>
            </a:r>
            <a:endParaRPr/>
          </a:p>
        </p:txBody>
      </p:sp>
      <p:sp>
        <p:nvSpPr>
          <p:cNvPr id="149" name="Shape 14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For a warrant to be issued, the magistrate must determine that </a:t>
            </a:r>
            <a:r>
              <a:rPr i="1" lang="en"/>
              <a:t>probable cause</a:t>
            </a:r>
            <a:r>
              <a:rPr lang="en"/>
              <a:t> exists.  </a:t>
            </a:r>
            <a:endParaRPr/>
          </a:p>
          <a:p>
            <a:pPr indent="0" lvl="0" marL="0" rtl="0">
              <a:spcBef>
                <a:spcPts val="1600"/>
              </a:spcBef>
              <a:spcAft>
                <a:spcPts val="0"/>
              </a:spcAft>
              <a:buNone/>
            </a:pPr>
            <a:r>
              <a:rPr lang="en"/>
              <a:t>This has to be in the form of a sworn statement called an </a:t>
            </a:r>
            <a:r>
              <a:rPr b="1" lang="en"/>
              <a:t>affidavit</a:t>
            </a:r>
            <a:r>
              <a:rPr lang="en"/>
              <a:t>. </a:t>
            </a:r>
            <a:endParaRPr/>
          </a:p>
          <a:p>
            <a:pPr indent="0" lvl="0" marL="0">
              <a:spcBef>
                <a:spcPts val="1600"/>
              </a:spcBef>
              <a:spcAft>
                <a:spcPts val="1600"/>
              </a:spcAft>
              <a:buNone/>
            </a:pPr>
            <a:r>
              <a:rPr lang="en"/>
              <a:t>When determining probable cause for a search, the reasonableness test used by the courts considers the experience and training of police officers.</a:t>
            </a:r>
            <a:endParaRPr/>
          </a:p>
        </p:txBody>
      </p:sp>
      <p:sp>
        <p:nvSpPr>
          <p:cNvPr id="150" name="Shape 1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Reasonable Officer Test</a:t>
            </a:r>
            <a:endParaRPr/>
          </a:p>
        </p:txBody>
      </p:sp>
      <p:sp>
        <p:nvSpPr>
          <p:cNvPr id="156" name="Shape 15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test is not merely what a reasonable person would believe, but what a </a:t>
            </a:r>
            <a:r>
              <a:rPr i="1" lang="en"/>
              <a:t>reasonable police officer</a:t>
            </a:r>
            <a:r>
              <a:rPr lang="en"/>
              <a:t> would believe in light of the evidence as well as the officer’s training and experience.  </a:t>
            </a:r>
            <a:endParaRPr/>
          </a:p>
          <a:p>
            <a:pPr indent="0" lvl="0" marL="0" rtl="0" algn="just">
              <a:spcBef>
                <a:spcPts val="1600"/>
              </a:spcBef>
              <a:spcAft>
                <a:spcPts val="0"/>
              </a:spcAft>
              <a:buNone/>
            </a:pPr>
            <a:r>
              <a:rPr lang="en"/>
              <a:t>Note that the standard for establishing probable cause is more likely than not.  </a:t>
            </a:r>
            <a:endParaRPr/>
          </a:p>
          <a:p>
            <a:pPr indent="0" lvl="0" marL="0" algn="just">
              <a:spcBef>
                <a:spcPts val="1600"/>
              </a:spcBef>
              <a:spcAft>
                <a:spcPts val="1600"/>
              </a:spcAft>
              <a:buNone/>
            </a:pPr>
            <a:r>
              <a:rPr lang="en"/>
              <a:t>This is a far lesser standard that the proof beyond a reasonable doubt standard required for a conviction in criminal court.  </a:t>
            </a:r>
            <a:endParaRPr/>
          </a:p>
        </p:txBody>
      </p:sp>
      <p:sp>
        <p:nvSpPr>
          <p:cNvPr id="157" name="Shape 1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Particularity Requirement</a:t>
            </a:r>
            <a:endParaRPr/>
          </a:p>
        </p:txBody>
      </p:sp>
      <p:sp>
        <p:nvSpPr>
          <p:cNvPr id="163" name="Shape 16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Another requirement for a search warrant to be valid is that it must </a:t>
            </a:r>
            <a:r>
              <a:rPr i="1" lang="en"/>
              <a:t>particularly</a:t>
            </a:r>
            <a:r>
              <a:rPr lang="en"/>
              <a:t> describe the person or thing to be seized.  </a:t>
            </a:r>
            <a:endParaRPr/>
          </a:p>
          <a:p>
            <a:pPr indent="0" lvl="0" marL="0" rtl="0" algn="just">
              <a:spcBef>
                <a:spcPts val="1600"/>
              </a:spcBef>
              <a:spcAft>
                <a:spcPts val="0"/>
              </a:spcAft>
              <a:buNone/>
            </a:pPr>
            <a:r>
              <a:rPr lang="en"/>
              <a:t>There are many supreme court cases that establish what this means in particular circumstances.  </a:t>
            </a:r>
            <a:endParaRPr/>
          </a:p>
          <a:p>
            <a:pPr indent="0" lvl="0" marL="0" algn="just">
              <a:spcBef>
                <a:spcPts val="1600"/>
              </a:spcBef>
              <a:spcAft>
                <a:spcPts val="1600"/>
              </a:spcAft>
              <a:buNone/>
            </a:pPr>
            <a:r>
              <a:rPr lang="en"/>
              <a:t>As a general rule regarding search warrants, it means that the place to be searched is sufficiently described that it cannot be confused with some other place.   </a:t>
            </a:r>
            <a:endParaRPr/>
          </a:p>
        </p:txBody>
      </p:sp>
      <p:sp>
        <p:nvSpPr>
          <p:cNvPr id="164" name="Shape 16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Obtaining a Search Warrant</a:t>
            </a:r>
            <a:endParaRPr/>
          </a:p>
        </p:txBody>
      </p:sp>
      <p:sp>
        <p:nvSpPr>
          <p:cNvPr id="170" name="Shape 17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warrant application process varies in exact detail from jurisdiction to jurisdiction.  </a:t>
            </a:r>
            <a:endParaRPr/>
          </a:p>
          <a:p>
            <a:pPr indent="0" lvl="0" marL="0" rtl="0" algn="just">
              <a:spcBef>
                <a:spcPts val="1600"/>
              </a:spcBef>
              <a:spcAft>
                <a:spcPts val="0"/>
              </a:spcAft>
              <a:buNone/>
            </a:pPr>
            <a:r>
              <a:rPr lang="en"/>
              <a:t>Often, the Supreme Court of the state in which the warrant is sought provides the details in a legal document known as the </a:t>
            </a:r>
            <a:r>
              <a:rPr b="1" lang="en"/>
              <a:t>Rules of Criminal Procedure</a:t>
            </a:r>
            <a:r>
              <a:rPr lang="en"/>
              <a:t>.  </a:t>
            </a:r>
            <a:endParaRPr/>
          </a:p>
          <a:p>
            <a:pPr indent="0" lvl="0" marL="0" algn="just">
              <a:spcBef>
                <a:spcPts val="1600"/>
              </a:spcBef>
              <a:spcAft>
                <a:spcPts val="1600"/>
              </a:spcAft>
              <a:buNone/>
            </a:pPr>
            <a:r>
              <a:rPr lang="en"/>
              <a:t>The basic rules, however, are dictated by the Supreme Court as interpretations of the Fourth Amendment.</a:t>
            </a:r>
            <a:endParaRPr/>
          </a:p>
        </p:txBody>
      </p:sp>
      <p:sp>
        <p:nvSpPr>
          <p:cNvPr id="171" name="Shape 1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Shape 17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Executing a Search Warrant</a:t>
            </a:r>
            <a:endParaRPr/>
          </a:p>
        </p:txBody>
      </p:sp>
      <p:sp>
        <p:nvSpPr>
          <p:cNvPr id="177" name="Shape 17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rules also dictated how a warrant must be executed.  </a:t>
            </a:r>
            <a:endParaRPr/>
          </a:p>
          <a:p>
            <a:pPr indent="0" lvl="0" marL="0" rtl="0" algn="just">
              <a:spcBef>
                <a:spcPts val="1600"/>
              </a:spcBef>
              <a:spcAft>
                <a:spcPts val="0"/>
              </a:spcAft>
              <a:buNone/>
            </a:pPr>
            <a:r>
              <a:rPr lang="en"/>
              <a:t>As a general rule, the warrant must be served during daylight hours, and officers must identify themselves as officers and request entry into the place to be searched.  </a:t>
            </a:r>
            <a:endParaRPr/>
          </a:p>
          <a:p>
            <a:pPr indent="0" lvl="0" marL="0" algn="just">
              <a:spcBef>
                <a:spcPts val="1600"/>
              </a:spcBef>
              <a:spcAft>
                <a:spcPts val="1600"/>
              </a:spcAft>
              <a:buNone/>
            </a:pPr>
            <a:r>
              <a:rPr lang="en"/>
              <a:t>This identification requirement is known as </a:t>
            </a:r>
            <a:r>
              <a:rPr b="1" lang="en"/>
              <a:t>knock and announce</a:t>
            </a:r>
            <a:r>
              <a:rPr lang="en"/>
              <a:t>.        </a:t>
            </a:r>
            <a:endParaRPr/>
          </a:p>
        </p:txBody>
      </p:sp>
      <p:sp>
        <p:nvSpPr>
          <p:cNvPr id="178" name="Shape 1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Shape 18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No-knock Warrants</a:t>
            </a:r>
            <a:endParaRPr/>
          </a:p>
        </p:txBody>
      </p:sp>
      <p:sp>
        <p:nvSpPr>
          <p:cNvPr id="184" name="Shape 18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general rule that officers must “knock and announce” when serving a warrant is not absolute, but special permission from a judge must be obtained before it can be lawfully circumnavigated.  </a:t>
            </a:r>
            <a:endParaRPr/>
          </a:p>
          <a:p>
            <a:pPr indent="0" lvl="0" marL="0" rtl="0" algn="just">
              <a:spcBef>
                <a:spcPts val="1600"/>
              </a:spcBef>
              <a:spcAft>
                <a:spcPts val="0"/>
              </a:spcAft>
              <a:buNone/>
            </a:pPr>
            <a:r>
              <a:rPr lang="en"/>
              <a:t>A </a:t>
            </a:r>
            <a:r>
              <a:rPr b="1" lang="en"/>
              <a:t>no-knock warrant</a:t>
            </a:r>
            <a:r>
              <a:rPr lang="en"/>
              <a:t> can be issued have a legitimate fear that announcing their presence would endanger lives or give criminals time to destroy evidence.  </a:t>
            </a:r>
            <a:endParaRPr/>
          </a:p>
          <a:p>
            <a:pPr indent="0" lvl="0" marL="0" algn="just">
              <a:spcBef>
                <a:spcPts val="1600"/>
              </a:spcBef>
              <a:spcAft>
                <a:spcPts val="1600"/>
              </a:spcAft>
              <a:buNone/>
            </a:pPr>
            <a:r>
              <a:rPr lang="en"/>
              <a:t>Such a warrant authorizes law enforcement to break down doors without warning and to enter a structure.  </a:t>
            </a:r>
            <a:endParaRPr/>
          </a:p>
        </p:txBody>
      </p:sp>
      <p:sp>
        <p:nvSpPr>
          <p:cNvPr id="185" name="Shape 1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Searches Without Warrants: Emergencies </a:t>
            </a:r>
            <a:endParaRPr/>
          </a:p>
        </p:txBody>
      </p:sp>
      <p:sp>
        <p:nvSpPr>
          <p:cNvPr id="191" name="Shape 19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There are several exceptions to the general requirement that officers must obtain search warrant for a search to be legal.  </a:t>
            </a:r>
            <a:endParaRPr/>
          </a:p>
          <a:p>
            <a:pPr indent="0" lvl="0" marL="0" rtl="0">
              <a:spcBef>
                <a:spcPts val="1600"/>
              </a:spcBef>
              <a:spcAft>
                <a:spcPts val="0"/>
              </a:spcAft>
              <a:buNone/>
            </a:pPr>
            <a:r>
              <a:rPr lang="en"/>
              <a:t>The Supreme Court has determined that exigent circumstances justify an exception to the rule.  </a:t>
            </a:r>
            <a:endParaRPr/>
          </a:p>
          <a:p>
            <a:pPr indent="0" lvl="0" marL="0" rtl="0">
              <a:spcBef>
                <a:spcPts val="1600"/>
              </a:spcBef>
              <a:spcAft>
                <a:spcPts val="0"/>
              </a:spcAft>
              <a:buNone/>
            </a:pPr>
            <a:r>
              <a:rPr b="1" lang="en"/>
              <a:t>Exigency</a:t>
            </a:r>
            <a:r>
              <a:rPr lang="en"/>
              <a:t> is another word for emergency.  </a:t>
            </a:r>
            <a:endParaRPr/>
          </a:p>
          <a:p>
            <a:pPr indent="0" lvl="0" marL="0">
              <a:spcBef>
                <a:spcPts val="1600"/>
              </a:spcBef>
              <a:spcAft>
                <a:spcPts val="1600"/>
              </a:spcAft>
              <a:buNone/>
            </a:pPr>
            <a:r>
              <a:rPr lang="en"/>
              <a:t>Thus an exigent circumstances search is an entry into a place that would otherwise require a warrant but for the emergency situation.</a:t>
            </a:r>
            <a:endParaRPr/>
          </a:p>
        </p:txBody>
      </p:sp>
      <p:sp>
        <p:nvSpPr>
          <p:cNvPr id="192" name="Shape 1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Shape 7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Criminal Law</a:t>
            </a:r>
            <a:endParaRPr/>
          </a:p>
        </p:txBody>
      </p:sp>
      <p:sp>
        <p:nvSpPr>
          <p:cNvPr id="72" name="Shape 7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Criminal law is often used as a very general term to describe the entire body of law that is of concern to the criminal justice system. </a:t>
            </a:r>
            <a:endParaRPr/>
          </a:p>
          <a:p>
            <a:pPr indent="0" lvl="0" marL="0" rtl="0">
              <a:spcBef>
                <a:spcPts val="1600"/>
              </a:spcBef>
              <a:spcAft>
                <a:spcPts val="0"/>
              </a:spcAft>
              <a:buNone/>
            </a:pPr>
            <a:r>
              <a:rPr lang="en"/>
              <a:t>Recall that the two major parts are the substantive criminal law and the procedural criminal law. </a:t>
            </a:r>
            <a:endParaRPr/>
          </a:p>
          <a:p>
            <a:pPr indent="0" lvl="0" marL="0">
              <a:spcBef>
                <a:spcPts val="1600"/>
              </a:spcBef>
              <a:spcAft>
                <a:spcPts val="1600"/>
              </a:spcAft>
              <a:buNone/>
            </a:pPr>
            <a:r>
              <a:rPr lang="en"/>
              <a:t>The substantive criminal law consists largely of statutes that define criminal acts.</a:t>
            </a:r>
            <a:endParaRPr/>
          </a:p>
        </p:txBody>
      </p:sp>
      <p:sp>
        <p:nvSpPr>
          <p:cNvPr id="73" name="Shape 7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Shape 19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Searches Without Warrants: Consent</a:t>
            </a:r>
            <a:endParaRPr/>
          </a:p>
        </p:txBody>
      </p:sp>
      <p:sp>
        <p:nvSpPr>
          <p:cNvPr id="198" name="Shape 19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Another common warrantless search is a </a:t>
            </a:r>
            <a:r>
              <a:rPr b="1" lang="en"/>
              <a:t>consent search</a:t>
            </a:r>
            <a:r>
              <a:rPr lang="en"/>
              <a:t>.  </a:t>
            </a:r>
            <a:endParaRPr/>
          </a:p>
          <a:p>
            <a:pPr indent="0" lvl="0" marL="0" rtl="0" algn="just">
              <a:spcBef>
                <a:spcPts val="1600"/>
              </a:spcBef>
              <a:spcAft>
                <a:spcPts val="0"/>
              </a:spcAft>
              <a:buNone/>
            </a:pPr>
            <a:r>
              <a:rPr lang="en"/>
              <a:t>Most of the rights guaranteed by the constitution can be waived by the person that has the right.  </a:t>
            </a:r>
            <a:endParaRPr/>
          </a:p>
          <a:p>
            <a:pPr indent="0" lvl="0" marL="0" algn="just">
              <a:spcBef>
                <a:spcPts val="1600"/>
              </a:spcBef>
              <a:spcAft>
                <a:spcPts val="1600"/>
              </a:spcAft>
              <a:buNone/>
            </a:pPr>
            <a:r>
              <a:rPr lang="en"/>
              <a:t>If a person gives the police permission to search, so long as the permission is given voluntarily, then there is no violation of the person’s Fourth Amendment rights.</a:t>
            </a:r>
            <a:endParaRPr/>
          </a:p>
        </p:txBody>
      </p:sp>
      <p:sp>
        <p:nvSpPr>
          <p:cNvPr id="199" name="Shape 1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Shape 20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Duty to Inform Suspects?</a:t>
            </a:r>
            <a:endParaRPr/>
          </a:p>
        </p:txBody>
      </p:sp>
      <p:sp>
        <p:nvSpPr>
          <p:cNvPr id="205" name="Shape 20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shocking amount of criminal convictions come as a result of consent searches.  </a:t>
            </a:r>
            <a:endParaRPr/>
          </a:p>
          <a:p>
            <a:pPr indent="0" lvl="0" marL="0" rtl="0" algn="just">
              <a:spcBef>
                <a:spcPts val="1600"/>
              </a:spcBef>
              <a:spcAft>
                <a:spcPts val="0"/>
              </a:spcAft>
              <a:buNone/>
            </a:pPr>
            <a:r>
              <a:rPr lang="en"/>
              <a:t>Many criminals do not do what is in their legal best interest. </a:t>
            </a:r>
            <a:endParaRPr/>
          </a:p>
          <a:p>
            <a:pPr indent="0" lvl="0" marL="0" rtl="0" algn="just">
              <a:spcBef>
                <a:spcPts val="1600"/>
              </a:spcBef>
              <a:spcAft>
                <a:spcPts val="0"/>
              </a:spcAft>
              <a:buNone/>
            </a:pPr>
            <a:r>
              <a:rPr lang="en"/>
              <a:t>According to the Supreme Court of the United States, the police are not obligated to inform citizens that they have the right to refuse consent.  </a:t>
            </a:r>
            <a:endParaRPr/>
          </a:p>
          <a:p>
            <a:pPr indent="0" lvl="0" marL="0" algn="just">
              <a:spcBef>
                <a:spcPts val="1600"/>
              </a:spcBef>
              <a:spcAft>
                <a:spcPts val="1600"/>
              </a:spcAft>
              <a:buNone/>
            </a:pPr>
            <a:r>
              <a:rPr lang="en"/>
              <a:t>Some state courts (e.g. Arkansas), however, have interpreted state constitutions to give this right.</a:t>
            </a:r>
            <a:endParaRPr/>
          </a:p>
        </p:txBody>
      </p:sp>
      <p:sp>
        <p:nvSpPr>
          <p:cNvPr id="206" name="Shape 2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Shape 21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Searches Without Warrants: Hot Pursuit </a:t>
            </a:r>
            <a:endParaRPr/>
          </a:p>
        </p:txBody>
      </p:sp>
      <p:sp>
        <p:nvSpPr>
          <p:cNvPr id="212" name="Shape 21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Another exception to the general requirement that police have a warrant to conduct a search is known as a hot pursuit search.  </a:t>
            </a:r>
            <a:endParaRPr/>
          </a:p>
          <a:p>
            <a:pPr indent="0" lvl="0" marL="0" rtl="0" algn="just">
              <a:spcBef>
                <a:spcPts val="1600"/>
              </a:spcBef>
              <a:spcAft>
                <a:spcPts val="0"/>
              </a:spcAft>
              <a:buNone/>
            </a:pPr>
            <a:r>
              <a:rPr lang="en"/>
              <a:t>If an officer chases an offender into a private place, there is no legal requirement that the officer break off the pursuit.  </a:t>
            </a:r>
            <a:endParaRPr/>
          </a:p>
          <a:p>
            <a:pPr indent="0" lvl="0" marL="0" algn="just">
              <a:spcBef>
                <a:spcPts val="1600"/>
              </a:spcBef>
              <a:spcAft>
                <a:spcPts val="1600"/>
              </a:spcAft>
              <a:buNone/>
            </a:pPr>
            <a:r>
              <a:rPr lang="en"/>
              <a:t>If contraband is discovered in such a pursuit, it can be seized and will be admissible in court.</a:t>
            </a:r>
            <a:endParaRPr/>
          </a:p>
        </p:txBody>
      </p:sp>
      <p:sp>
        <p:nvSpPr>
          <p:cNvPr id="213" name="Shape 2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Shape 2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Searches Without Warrants:  Automobiles </a:t>
            </a:r>
            <a:endParaRPr/>
          </a:p>
        </p:txBody>
      </p:sp>
      <p:sp>
        <p:nvSpPr>
          <p:cNvPr id="219" name="Shape 2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Most of the exceptions to the warrant requirement above do not, for one reason or another, require probable cause.  </a:t>
            </a:r>
            <a:endParaRPr/>
          </a:p>
          <a:p>
            <a:pPr indent="0" lvl="0" marL="0" rtl="0">
              <a:spcBef>
                <a:spcPts val="1600"/>
              </a:spcBef>
              <a:spcAft>
                <a:spcPts val="0"/>
              </a:spcAft>
              <a:buNone/>
            </a:pPr>
            <a:r>
              <a:rPr lang="en"/>
              <a:t>An automobile search </a:t>
            </a:r>
            <a:r>
              <a:rPr lang="en" u="sng"/>
              <a:t>does</a:t>
            </a:r>
            <a:r>
              <a:rPr lang="en"/>
              <a:t> require probable cause sufficient to obtain a warrant, even though the officer is not obligated to actually obtain the warrant.  </a:t>
            </a:r>
            <a:endParaRPr/>
          </a:p>
          <a:p>
            <a:pPr indent="0" lvl="0" marL="0" rtl="0">
              <a:spcBef>
                <a:spcPts val="1600"/>
              </a:spcBef>
              <a:spcAft>
                <a:spcPts val="0"/>
              </a:spcAft>
              <a:buNone/>
            </a:pPr>
            <a:r>
              <a:rPr lang="en"/>
              <a:t>The court allows this compromise because of the inherent mobility of vehicles.  </a:t>
            </a:r>
            <a:endParaRPr/>
          </a:p>
          <a:p>
            <a:pPr indent="0" lvl="0" marL="0">
              <a:spcBef>
                <a:spcPts val="1600"/>
              </a:spcBef>
              <a:spcAft>
                <a:spcPts val="1600"/>
              </a:spcAft>
              <a:buNone/>
            </a:pPr>
            <a:r>
              <a:rPr lang="en"/>
              <a:t>The criminal suspect could simply drive away of the officer were required to leave the scene and go obtain a warrant.  </a:t>
            </a:r>
            <a:endParaRPr/>
          </a:p>
        </p:txBody>
      </p:sp>
      <p:sp>
        <p:nvSpPr>
          <p:cNvPr id="220" name="Shape 2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Shape 2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Search Incident to Arrest</a:t>
            </a:r>
            <a:endParaRPr/>
          </a:p>
        </p:txBody>
      </p:sp>
      <p:sp>
        <p:nvSpPr>
          <p:cNvPr id="226" name="Shape 2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To preserve evidence and to protect officers from hidden weapons, officers are allowed to search a person after they have been arrested.  </a:t>
            </a:r>
            <a:endParaRPr/>
          </a:p>
          <a:p>
            <a:pPr indent="0" lvl="0" marL="0" rtl="0">
              <a:spcBef>
                <a:spcPts val="1600"/>
              </a:spcBef>
              <a:spcAft>
                <a:spcPts val="0"/>
              </a:spcAft>
              <a:buNone/>
            </a:pPr>
            <a:r>
              <a:rPr lang="en"/>
              <a:t>Such a search is known as a </a:t>
            </a:r>
            <a:r>
              <a:rPr b="1" lang="en"/>
              <a:t>search incident to arrest</a:t>
            </a:r>
            <a:r>
              <a:rPr lang="en"/>
              <a:t>.  </a:t>
            </a:r>
            <a:endParaRPr/>
          </a:p>
          <a:p>
            <a:pPr indent="0" lvl="0" marL="0" rtl="0">
              <a:spcBef>
                <a:spcPts val="1600"/>
              </a:spcBef>
              <a:spcAft>
                <a:spcPts val="0"/>
              </a:spcAft>
              <a:buNone/>
            </a:pPr>
            <a:r>
              <a:rPr lang="en"/>
              <a:t>As an extension of this idea, the officer may search the area immediately surrounding the arrested person.  </a:t>
            </a:r>
            <a:endParaRPr/>
          </a:p>
          <a:p>
            <a:pPr indent="0" lvl="0" marL="0">
              <a:spcBef>
                <a:spcPts val="1600"/>
              </a:spcBef>
              <a:spcAft>
                <a:spcPts val="1600"/>
              </a:spcAft>
              <a:buNone/>
            </a:pPr>
            <a:r>
              <a:rPr lang="en"/>
              <a:t>That is, the area immediately under the arrestee’s control.  </a:t>
            </a:r>
            <a:endParaRPr/>
          </a:p>
        </p:txBody>
      </p:sp>
      <p:sp>
        <p:nvSpPr>
          <p:cNvPr id="227" name="Shape 2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Shape 2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Arrests</a:t>
            </a:r>
            <a:endParaRPr/>
          </a:p>
        </p:txBody>
      </p:sp>
      <p:sp>
        <p:nvSpPr>
          <p:cNvPr id="233" name="Shape 23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Supreme Court has determined that an arrest is a seizure of the person for legal purposes.  </a:t>
            </a:r>
            <a:endParaRPr/>
          </a:p>
          <a:p>
            <a:pPr indent="0" lvl="0" marL="0" rtl="0">
              <a:spcBef>
                <a:spcPts val="1600"/>
              </a:spcBef>
              <a:spcAft>
                <a:spcPts val="0"/>
              </a:spcAft>
              <a:buNone/>
            </a:pPr>
            <a:r>
              <a:rPr lang="en"/>
              <a:t>Accordingly, the Fourth Amendment prohibition against unreasonable searches and seizures comes into play.  </a:t>
            </a:r>
            <a:endParaRPr/>
          </a:p>
          <a:p>
            <a:pPr indent="0" lvl="0" marL="0">
              <a:spcBef>
                <a:spcPts val="1600"/>
              </a:spcBef>
              <a:spcAft>
                <a:spcPts val="1600"/>
              </a:spcAft>
              <a:buNone/>
            </a:pPr>
            <a:r>
              <a:rPr lang="en"/>
              <a:t>A person is generally considered to have been arrested when they are taken into custody with the purpose of being charged with a crime.</a:t>
            </a:r>
            <a:endParaRPr/>
          </a:p>
        </p:txBody>
      </p:sp>
      <p:sp>
        <p:nvSpPr>
          <p:cNvPr id="234" name="Shape 2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Shape 23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Much Evidence is Needed to Arrest?</a:t>
            </a:r>
            <a:endParaRPr/>
          </a:p>
        </p:txBody>
      </p:sp>
      <p:sp>
        <p:nvSpPr>
          <p:cNvPr id="240" name="Shape 24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Most arrests are made without arrest warrants, despite the constitution’s general requirement that officers have one.  </a:t>
            </a:r>
            <a:endParaRPr/>
          </a:p>
          <a:p>
            <a:pPr indent="0" lvl="0" marL="0" rtl="0" algn="just">
              <a:spcBef>
                <a:spcPts val="1600"/>
              </a:spcBef>
              <a:spcAft>
                <a:spcPts val="0"/>
              </a:spcAft>
              <a:buNone/>
            </a:pPr>
            <a:r>
              <a:rPr lang="en"/>
              <a:t>Under all circumstances, an officer must have probable cause to make an arrest.  </a:t>
            </a:r>
            <a:endParaRPr/>
          </a:p>
          <a:p>
            <a:pPr indent="0" lvl="0" marL="0" rtl="0" algn="just">
              <a:spcBef>
                <a:spcPts val="1600"/>
              </a:spcBef>
              <a:spcAft>
                <a:spcPts val="0"/>
              </a:spcAft>
              <a:buNone/>
            </a:pPr>
            <a:r>
              <a:rPr lang="en"/>
              <a:t>When it comes to arrests, probable cause means that the officer has reasonable grounds to believe that the person has committed or is about to commit a crime.  </a:t>
            </a:r>
            <a:endParaRPr/>
          </a:p>
          <a:p>
            <a:pPr indent="0" lvl="0" marL="0" algn="just">
              <a:spcBef>
                <a:spcPts val="1600"/>
              </a:spcBef>
              <a:spcAft>
                <a:spcPts val="1600"/>
              </a:spcAft>
              <a:buNone/>
            </a:pPr>
            <a:r>
              <a:rPr lang="en"/>
              <a:t>When a warrant is sought, the supporting evidence must be included in an affidavit, just as with a search warrant.</a:t>
            </a:r>
            <a:endParaRPr/>
          </a:p>
        </p:txBody>
      </p:sp>
      <p:sp>
        <p:nvSpPr>
          <p:cNvPr id="241" name="Shape 2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5" name="Shape 245"/>
        <p:cNvGrpSpPr/>
        <p:nvPr/>
      </p:nvGrpSpPr>
      <p:grpSpPr>
        <a:xfrm>
          <a:off x="0" y="0"/>
          <a:ext cx="0" cy="0"/>
          <a:chOff x="0" y="0"/>
          <a:chExt cx="0" cy="0"/>
        </a:xfrm>
      </p:grpSpPr>
      <p:sp>
        <p:nvSpPr>
          <p:cNvPr id="246" name="Shape 24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Arrests Without Warrants</a:t>
            </a:r>
            <a:endParaRPr/>
          </a:p>
        </p:txBody>
      </p:sp>
      <p:sp>
        <p:nvSpPr>
          <p:cNvPr id="247" name="Shape 24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old common law rule was that an officer could make an arrest, without a warrant, if he believed he had evidence amounting probable cause that the person had committed a felony.  </a:t>
            </a:r>
            <a:endParaRPr/>
          </a:p>
          <a:p>
            <a:pPr indent="0" lvl="0" marL="0" rtl="0">
              <a:spcBef>
                <a:spcPts val="1600"/>
              </a:spcBef>
              <a:spcAft>
                <a:spcPts val="0"/>
              </a:spcAft>
              <a:buNone/>
            </a:pPr>
            <a:r>
              <a:rPr lang="en"/>
              <a:t>In the case of a misdemeanor, the crime had to be committed in the officer's presence.  </a:t>
            </a:r>
            <a:endParaRPr/>
          </a:p>
          <a:p>
            <a:pPr indent="0" lvl="0" marL="0">
              <a:spcBef>
                <a:spcPts val="1600"/>
              </a:spcBef>
              <a:spcAft>
                <a:spcPts val="1600"/>
              </a:spcAft>
              <a:buNone/>
            </a:pPr>
            <a:r>
              <a:rPr lang="en"/>
              <a:t>These same basic common law rules are still followed in many jurisdictions today.  </a:t>
            </a:r>
            <a:endParaRPr/>
          </a:p>
        </p:txBody>
      </p:sp>
      <p:sp>
        <p:nvSpPr>
          <p:cNvPr id="248" name="Shape 2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Shape 25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Arrest Warrants</a:t>
            </a:r>
            <a:endParaRPr/>
          </a:p>
        </p:txBody>
      </p:sp>
      <p:sp>
        <p:nvSpPr>
          <p:cNvPr id="254" name="Shape 25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previously described, an arrest warrant is a document issued by a court ordering any law enforcement officer to take a particular individual into custody.  </a:t>
            </a:r>
            <a:endParaRPr/>
          </a:p>
          <a:p>
            <a:pPr indent="0" lvl="0" marL="0" rtl="0" algn="just">
              <a:spcBef>
                <a:spcPts val="1600"/>
              </a:spcBef>
              <a:spcAft>
                <a:spcPts val="0"/>
              </a:spcAft>
              <a:buNone/>
            </a:pPr>
            <a:r>
              <a:rPr lang="en"/>
              <a:t>While there are many exceptions, there are times when a warrant is required to make a lawful arrest.  </a:t>
            </a:r>
            <a:endParaRPr/>
          </a:p>
          <a:p>
            <a:pPr indent="0" lvl="0" marL="0" rtl="0" algn="just">
              <a:spcBef>
                <a:spcPts val="1600"/>
              </a:spcBef>
              <a:spcAft>
                <a:spcPts val="0"/>
              </a:spcAft>
              <a:buNone/>
            </a:pPr>
            <a:r>
              <a:rPr lang="en"/>
              <a:t>To enter a person’s home to make an arrest, the police must have an arrest warrant.   </a:t>
            </a:r>
            <a:endParaRPr/>
          </a:p>
          <a:p>
            <a:pPr indent="0" lvl="0" marL="0" algn="just">
              <a:spcBef>
                <a:spcPts val="1600"/>
              </a:spcBef>
              <a:spcAft>
                <a:spcPts val="1600"/>
              </a:spcAft>
              <a:buNone/>
            </a:pPr>
            <a:r>
              <a:rPr lang="en"/>
              <a:t>The exigent circumstances exception can be applied to arrest warrants just as it can with search warrants.</a:t>
            </a:r>
            <a:endParaRPr/>
          </a:p>
        </p:txBody>
      </p:sp>
      <p:sp>
        <p:nvSpPr>
          <p:cNvPr id="255" name="Shape 2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9" name="Shape 259"/>
        <p:cNvGrpSpPr/>
        <p:nvPr/>
      </p:nvGrpSpPr>
      <p:grpSpPr>
        <a:xfrm>
          <a:off x="0" y="0"/>
          <a:ext cx="0" cy="0"/>
          <a:chOff x="0" y="0"/>
          <a:chExt cx="0" cy="0"/>
        </a:xfrm>
      </p:grpSpPr>
      <p:sp>
        <p:nvSpPr>
          <p:cNvPr id="260" name="Shape 26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Domestic Violence and Arrest</a:t>
            </a:r>
            <a:endParaRPr/>
          </a:p>
        </p:txBody>
      </p:sp>
      <p:sp>
        <p:nvSpPr>
          <p:cNvPr id="261" name="Shape 26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Social scientific research has resulted in at least some evidence that arresting the primary aggressor in domestic violence cases prevents further battering.  </a:t>
            </a:r>
            <a:endParaRPr/>
          </a:p>
          <a:p>
            <a:pPr indent="0" lvl="0" marL="0" rtl="0" algn="just">
              <a:spcBef>
                <a:spcPts val="1600"/>
              </a:spcBef>
              <a:spcAft>
                <a:spcPts val="0"/>
              </a:spcAft>
              <a:buNone/>
            </a:pPr>
            <a:r>
              <a:rPr lang="en"/>
              <a:t>This research spawned legislation in many states that require police to identify and arrest the </a:t>
            </a:r>
            <a:r>
              <a:rPr b="1" lang="en"/>
              <a:t>primary aggressor</a:t>
            </a:r>
            <a:r>
              <a:rPr lang="en"/>
              <a:t> in domestic violence situations.  </a:t>
            </a:r>
            <a:endParaRPr/>
          </a:p>
          <a:p>
            <a:pPr indent="0" lvl="0" marL="0" algn="just">
              <a:spcBef>
                <a:spcPts val="1600"/>
              </a:spcBef>
              <a:spcAft>
                <a:spcPts val="1600"/>
              </a:spcAft>
              <a:buNone/>
            </a:pPr>
            <a:r>
              <a:rPr lang="en"/>
              <a:t>While these offenses are generally classified as misdemeanors, these special legislative enactments command law enforcement to take the primary aggressor into custody despite not having a warrant or having seen the crime take place.  </a:t>
            </a:r>
            <a:endParaRPr/>
          </a:p>
        </p:txBody>
      </p:sp>
      <p:sp>
        <p:nvSpPr>
          <p:cNvPr id="262" name="Shape 2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Procedure</a:t>
            </a:r>
            <a:endParaRPr/>
          </a:p>
        </p:txBody>
      </p:sp>
      <p:sp>
        <p:nvSpPr>
          <p:cNvPr id="79" name="Shape 7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procedural criminal law dictates how the criminal justice system should treat people. </a:t>
            </a:r>
            <a:endParaRPr/>
          </a:p>
          <a:p>
            <a:pPr indent="0" lvl="0" marL="0">
              <a:spcBef>
                <a:spcPts val="1600"/>
              </a:spcBef>
              <a:spcAft>
                <a:spcPts val="1600"/>
              </a:spcAft>
              <a:buNone/>
            </a:pPr>
            <a:r>
              <a:rPr lang="en"/>
              <a:t>Because the police are the gatekeepers of the criminal justice system and come into contact with citizens far more often than any other component of the criminal justice system, the law of criminal procedure has more to say about how the police treat people than any other topic.</a:t>
            </a:r>
            <a:endParaRPr/>
          </a:p>
        </p:txBody>
      </p:sp>
      <p:sp>
        <p:nvSpPr>
          <p:cNvPr id="80" name="Shape 8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6" name="Shape 266"/>
        <p:cNvGrpSpPr/>
        <p:nvPr/>
      </p:nvGrpSpPr>
      <p:grpSpPr>
        <a:xfrm>
          <a:off x="0" y="0"/>
          <a:ext cx="0" cy="0"/>
          <a:chOff x="0" y="0"/>
          <a:chExt cx="0" cy="0"/>
        </a:xfrm>
      </p:grpSpPr>
      <p:sp>
        <p:nvSpPr>
          <p:cNvPr id="267" name="Shape 26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“Terry” Stops</a:t>
            </a:r>
            <a:endParaRPr/>
          </a:p>
        </p:txBody>
      </p:sp>
      <p:sp>
        <p:nvSpPr>
          <p:cNvPr id="268" name="Shape 26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Making an arrest is a substantial interference with a citizen’s constitutionally protected freedom.  </a:t>
            </a:r>
            <a:endParaRPr/>
          </a:p>
          <a:p>
            <a:pPr indent="0" lvl="0" marL="0" rtl="0">
              <a:spcBef>
                <a:spcPts val="1600"/>
              </a:spcBef>
              <a:spcAft>
                <a:spcPts val="0"/>
              </a:spcAft>
              <a:buNone/>
            </a:pPr>
            <a:r>
              <a:rPr lang="en"/>
              <a:t>As such, it requires probable cause.  </a:t>
            </a:r>
            <a:endParaRPr/>
          </a:p>
          <a:p>
            <a:pPr indent="0" lvl="0" marL="0" rtl="0">
              <a:spcBef>
                <a:spcPts val="1600"/>
              </a:spcBef>
              <a:spcAft>
                <a:spcPts val="0"/>
              </a:spcAft>
              <a:buNone/>
            </a:pPr>
            <a:r>
              <a:rPr lang="en"/>
              <a:t>The courts have ruled that there are sorts of intrusions that are less than an arrest, and thus require a lesser standard of evidence.  </a:t>
            </a:r>
            <a:endParaRPr/>
          </a:p>
          <a:p>
            <a:pPr indent="0" lvl="0" marL="0">
              <a:spcBef>
                <a:spcPts val="1600"/>
              </a:spcBef>
              <a:spcAft>
                <a:spcPts val="1600"/>
              </a:spcAft>
              <a:buNone/>
            </a:pPr>
            <a:r>
              <a:rPr lang="en"/>
              <a:t>Because the Supreme Court described this sort of situation in a 1968 case styled </a:t>
            </a:r>
            <a:r>
              <a:rPr b="1" i="1" lang="en"/>
              <a:t>Terry v. Ohio</a:t>
            </a:r>
            <a:r>
              <a:rPr lang="en"/>
              <a:t>, these types of “stops” are often referred to as </a:t>
            </a:r>
            <a:r>
              <a:rPr b="1" lang="en"/>
              <a:t>Terry stops</a:t>
            </a:r>
            <a:r>
              <a:rPr lang="en"/>
              <a:t>.</a:t>
            </a:r>
            <a:endParaRPr/>
          </a:p>
        </p:txBody>
      </p:sp>
      <p:sp>
        <p:nvSpPr>
          <p:cNvPr id="269" name="Shape 2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3" name="Shape 273"/>
        <p:cNvGrpSpPr/>
        <p:nvPr/>
      </p:nvGrpSpPr>
      <p:grpSpPr>
        <a:xfrm>
          <a:off x="0" y="0"/>
          <a:ext cx="0" cy="0"/>
          <a:chOff x="0" y="0"/>
          <a:chExt cx="0" cy="0"/>
        </a:xfrm>
      </p:grpSpPr>
      <p:sp>
        <p:nvSpPr>
          <p:cNvPr id="274" name="Shape 27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a:t>
            </a:r>
            <a:r>
              <a:rPr i="1" lang="en"/>
              <a:t>Terry</a:t>
            </a:r>
            <a:r>
              <a:rPr lang="en"/>
              <a:t> Rules</a:t>
            </a:r>
            <a:endParaRPr/>
          </a:p>
        </p:txBody>
      </p:sp>
      <p:sp>
        <p:nvSpPr>
          <p:cNvPr id="275" name="Shape 27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a:t>
            </a:r>
            <a:r>
              <a:rPr i="1" lang="en"/>
              <a:t>Terry</a:t>
            </a:r>
            <a:r>
              <a:rPr lang="en"/>
              <a:t>, the court said that the police have the right to stop individuals for a short period of time when their behavior seems suspicious, ask them questions, and pat them down for weapons.  </a:t>
            </a:r>
            <a:endParaRPr/>
          </a:p>
          <a:p>
            <a:pPr indent="0" lvl="0" marL="0" rtl="0" algn="just">
              <a:spcBef>
                <a:spcPts val="1600"/>
              </a:spcBef>
              <a:spcAft>
                <a:spcPts val="0"/>
              </a:spcAft>
              <a:buNone/>
            </a:pPr>
            <a:r>
              <a:rPr lang="en"/>
              <a:t>This type of stop is also known as a </a:t>
            </a:r>
            <a:r>
              <a:rPr b="1" lang="en"/>
              <a:t>stop and frisk</a:t>
            </a:r>
            <a:r>
              <a:rPr lang="en"/>
              <a:t>.  </a:t>
            </a:r>
            <a:endParaRPr/>
          </a:p>
          <a:p>
            <a:pPr indent="0" lvl="0" marL="0" rtl="0" algn="just">
              <a:spcBef>
                <a:spcPts val="1600"/>
              </a:spcBef>
              <a:spcAft>
                <a:spcPts val="0"/>
              </a:spcAft>
              <a:buNone/>
            </a:pPr>
            <a:r>
              <a:rPr lang="en"/>
              <a:t>The evidentiary standard set forth in Terry was less than probable cause, but more than a mere hunch.  </a:t>
            </a:r>
            <a:endParaRPr/>
          </a:p>
          <a:p>
            <a:pPr indent="0" lvl="0" marL="0" algn="just">
              <a:spcBef>
                <a:spcPts val="1600"/>
              </a:spcBef>
              <a:spcAft>
                <a:spcPts val="1600"/>
              </a:spcAft>
              <a:buNone/>
            </a:pPr>
            <a:r>
              <a:rPr lang="en"/>
              <a:t>The court called this standard </a:t>
            </a:r>
            <a:r>
              <a:rPr b="1" lang="en"/>
              <a:t>reasonable suspicion</a:t>
            </a:r>
            <a:r>
              <a:rPr lang="en"/>
              <a:t>.   </a:t>
            </a:r>
            <a:endParaRPr/>
          </a:p>
        </p:txBody>
      </p:sp>
      <p:sp>
        <p:nvSpPr>
          <p:cNvPr id="276" name="Shape 2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Shape 28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the SCOTUS Punishes Police</a:t>
            </a:r>
            <a:endParaRPr/>
          </a:p>
        </p:txBody>
      </p:sp>
      <p:sp>
        <p:nvSpPr>
          <p:cNvPr id="282" name="Shape 28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Supreme Court of the United States can tell law enforcement officers how to treat people as long as they have a constitutional reason for doing so.  </a:t>
            </a:r>
            <a:endParaRPr/>
          </a:p>
          <a:p>
            <a:pPr indent="0" lvl="0" marL="0" rtl="0">
              <a:spcBef>
                <a:spcPts val="1600"/>
              </a:spcBef>
              <a:spcAft>
                <a:spcPts val="0"/>
              </a:spcAft>
              <a:buNone/>
            </a:pPr>
            <a:r>
              <a:rPr lang="en"/>
              <a:t>What happens if the cops do not listen to the Court and violate somebody’s rights?  </a:t>
            </a:r>
            <a:endParaRPr/>
          </a:p>
          <a:p>
            <a:pPr indent="0" lvl="0" marL="0">
              <a:spcBef>
                <a:spcPts val="1600"/>
              </a:spcBef>
              <a:spcAft>
                <a:spcPts val="1600"/>
              </a:spcAft>
              <a:buNone/>
            </a:pPr>
            <a:r>
              <a:rPr lang="en"/>
              <a:t>There are several </a:t>
            </a:r>
            <a:r>
              <a:rPr b="1" lang="en"/>
              <a:t>remedies</a:t>
            </a:r>
            <a:r>
              <a:rPr lang="en"/>
              <a:t>, but the most important one to the criminal justice system is the </a:t>
            </a:r>
            <a:r>
              <a:rPr b="1" lang="en"/>
              <a:t>exclusionary rule</a:t>
            </a:r>
            <a:r>
              <a:rPr lang="en"/>
              <a:t>.</a:t>
            </a:r>
            <a:endParaRPr/>
          </a:p>
        </p:txBody>
      </p:sp>
      <p:sp>
        <p:nvSpPr>
          <p:cNvPr id="283" name="Shape 2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7" name="Shape 287"/>
        <p:cNvGrpSpPr/>
        <p:nvPr/>
      </p:nvGrpSpPr>
      <p:grpSpPr>
        <a:xfrm>
          <a:off x="0" y="0"/>
          <a:ext cx="0" cy="0"/>
          <a:chOff x="0" y="0"/>
          <a:chExt cx="0" cy="0"/>
        </a:xfrm>
      </p:grpSpPr>
      <p:sp>
        <p:nvSpPr>
          <p:cNvPr id="288" name="Shape 28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Exclusionary Rule</a:t>
            </a:r>
            <a:endParaRPr/>
          </a:p>
        </p:txBody>
      </p:sp>
      <p:sp>
        <p:nvSpPr>
          <p:cNvPr id="289" name="Shape 28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This rule states that illegally obtained evidence cannot be admitted into a criminal court.  </a:t>
            </a:r>
            <a:endParaRPr/>
          </a:p>
          <a:p>
            <a:pPr indent="0" lvl="0" marL="0" rtl="0" algn="just">
              <a:spcBef>
                <a:spcPts val="1600"/>
              </a:spcBef>
              <a:spcAft>
                <a:spcPts val="0"/>
              </a:spcAft>
              <a:buNone/>
            </a:pPr>
            <a:r>
              <a:rPr lang="en"/>
              <a:t>Here, illegally obtained means obtained in violation of the defendant’s constitutional rights.  </a:t>
            </a:r>
            <a:endParaRPr/>
          </a:p>
          <a:p>
            <a:pPr indent="0" lvl="0" marL="0" rtl="0" algn="just">
              <a:spcBef>
                <a:spcPts val="1600"/>
              </a:spcBef>
              <a:spcAft>
                <a:spcPts val="0"/>
              </a:spcAft>
              <a:buNone/>
            </a:pPr>
            <a:r>
              <a:rPr lang="en"/>
              <a:t> The judge will then review the evidence, and if the judge determines that it was obtained in violation of the defendant’s rights, it will be suppressed, and the jury will never see the evidence.  </a:t>
            </a:r>
            <a:endParaRPr/>
          </a:p>
          <a:p>
            <a:pPr indent="0" lvl="0" marL="0" algn="just">
              <a:spcBef>
                <a:spcPts val="1600"/>
              </a:spcBef>
              <a:spcAft>
                <a:spcPts val="1600"/>
              </a:spcAft>
              <a:buNone/>
            </a:pPr>
            <a:r>
              <a:rPr lang="en"/>
              <a:t>Its existence cannot even be mentioned at trial.</a:t>
            </a:r>
            <a:endParaRPr/>
          </a:p>
        </p:txBody>
      </p:sp>
      <p:sp>
        <p:nvSpPr>
          <p:cNvPr id="290" name="Shape 2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4" name="Shape 294"/>
        <p:cNvGrpSpPr/>
        <p:nvPr/>
      </p:nvGrpSpPr>
      <p:grpSpPr>
        <a:xfrm>
          <a:off x="0" y="0"/>
          <a:ext cx="0" cy="0"/>
          <a:chOff x="0" y="0"/>
          <a:chExt cx="0" cy="0"/>
        </a:xfrm>
      </p:grpSpPr>
      <p:sp>
        <p:nvSpPr>
          <p:cNvPr id="295" name="Shape 29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Where Does the Rule Come From?</a:t>
            </a:r>
            <a:endParaRPr/>
          </a:p>
        </p:txBody>
      </p:sp>
      <p:sp>
        <p:nvSpPr>
          <p:cNvPr id="296" name="Shape 29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exclusionary rule was established by the U.S. Supreme Court in 1914 in the case of </a:t>
            </a:r>
            <a:r>
              <a:rPr b="1" i="1" lang="en"/>
              <a:t>Weeks v. U.S.</a:t>
            </a:r>
            <a:r>
              <a:rPr lang="en"/>
              <a:t>  </a:t>
            </a:r>
            <a:endParaRPr/>
          </a:p>
          <a:p>
            <a:pPr indent="0" lvl="0" marL="0" rtl="0" algn="just">
              <a:spcBef>
                <a:spcPts val="1600"/>
              </a:spcBef>
              <a:spcAft>
                <a:spcPts val="0"/>
              </a:spcAft>
              <a:buNone/>
            </a:pPr>
            <a:r>
              <a:rPr lang="en"/>
              <a:t>At that time, the rule only applied to Federal agents.  </a:t>
            </a:r>
            <a:endParaRPr/>
          </a:p>
          <a:p>
            <a:pPr indent="0" lvl="0" marL="0" rtl="0" algn="just">
              <a:spcBef>
                <a:spcPts val="1600"/>
              </a:spcBef>
              <a:spcAft>
                <a:spcPts val="0"/>
              </a:spcAft>
              <a:buNone/>
            </a:pPr>
            <a:r>
              <a:rPr lang="en"/>
              <a:t>States were on their own to decide whether to allow illegally obtained evidence into state courts.  </a:t>
            </a:r>
            <a:endParaRPr/>
          </a:p>
          <a:p>
            <a:pPr indent="0" lvl="0" marL="0" algn="just">
              <a:spcBef>
                <a:spcPts val="1600"/>
              </a:spcBef>
              <a:spcAft>
                <a:spcPts val="1600"/>
              </a:spcAft>
              <a:buNone/>
            </a:pPr>
            <a:r>
              <a:rPr lang="en"/>
              <a:t>It was not until 1961 in </a:t>
            </a:r>
            <a:r>
              <a:rPr b="1" i="1" lang="en"/>
              <a:t>Mapp v. Ohio</a:t>
            </a:r>
            <a:r>
              <a:rPr lang="en"/>
              <a:t> that the Court decided that the exclusionary rule was fundamental to a fair trial and was thus applicable to the state via the Fourteenth Amendment’s due process clause.  </a:t>
            </a:r>
            <a:endParaRPr/>
          </a:p>
        </p:txBody>
      </p:sp>
      <p:sp>
        <p:nvSpPr>
          <p:cNvPr id="297" name="Shape 29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1" name="Shape 301"/>
        <p:cNvGrpSpPr/>
        <p:nvPr/>
      </p:nvGrpSpPr>
      <p:grpSpPr>
        <a:xfrm>
          <a:off x="0" y="0"/>
          <a:ext cx="0" cy="0"/>
          <a:chOff x="0" y="0"/>
          <a:chExt cx="0" cy="0"/>
        </a:xfrm>
      </p:grpSpPr>
      <p:sp>
        <p:nvSpPr>
          <p:cNvPr id="302" name="Shape 30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Erosion of the Exclusionary Rule</a:t>
            </a:r>
            <a:endParaRPr/>
          </a:p>
        </p:txBody>
      </p:sp>
      <p:sp>
        <p:nvSpPr>
          <p:cNvPr id="303" name="Shape 303"/>
          <p:cNvSpPr txBox="1"/>
          <p:nvPr>
            <p:ph idx="1" type="body"/>
          </p:nvPr>
        </p:nvSpPr>
        <p:spPr>
          <a:xfrm>
            <a:off x="387900" y="1332725"/>
            <a:ext cx="8368200" cy="3446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Since the time of the Warren Court, the Supreme Court has become more and more conservative.  </a:t>
            </a:r>
            <a:endParaRPr/>
          </a:p>
          <a:p>
            <a:pPr indent="0" lvl="0" marL="0" rtl="0" algn="just">
              <a:spcBef>
                <a:spcPts val="1600"/>
              </a:spcBef>
              <a:spcAft>
                <a:spcPts val="0"/>
              </a:spcAft>
              <a:buNone/>
            </a:pPr>
            <a:r>
              <a:rPr lang="en"/>
              <a:t>Conservative justices, while not willing to overrule the basic premise of the exclusionary rule, have eroded it by creating various exceptions.  </a:t>
            </a:r>
            <a:endParaRPr/>
          </a:p>
          <a:p>
            <a:pPr indent="0" lvl="0" marL="0" rtl="0" algn="just">
              <a:spcBef>
                <a:spcPts val="1600"/>
              </a:spcBef>
              <a:spcAft>
                <a:spcPts val="0"/>
              </a:spcAft>
              <a:buNone/>
            </a:pPr>
            <a:r>
              <a:rPr lang="en"/>
              <a:t>For example, in the 1984 case of </a:t>
            </a:r>
            <a:r>
              <a:rPr b="1" i="1" lang="en"/>
              <a:t>U.S. v. Leon</a:t>
            </a:r>
            <a:r>
              <a:rPr lang="en"/>
              <a:t>, the court created a good faith exception.  </a:t>
            </a:r>
            <a:endParaRPr/>
          </a:p>
          <a:p>
            <a:pPr indent="0" lvl="0" marL="0" algn="just">
              <a:spcBef>
                <a:spcPts val="1600"/>
              </a:spcBef>
              <a:spcAft>
                <a:spcPts val="1600"/>
              </a:spcAft>
              <a:buNone/>
            </a:pPr>
            <a:r>
              <a:rPr lang="en"/>
              <a:t>The </a:t>
            </a:r>
            <a:r>
              <a:rPr b="1" lang="en"/>
              <a:t>good faith exception</a:t>
            </a:r>
            <a:r>
              <a:rPr lang="en"/>
              <a:t> states that if the police are acting on a warrant they believe to be valid and a court later determines that the warrant is invalid, the evidence can still be used in court.</a:t>
            </a:r>
            <a:endParaRPr/>
          </a:p>
        </p:txBody>
      </p:sp>
      <p:sp>
        <p:nvSpPr>
          <p:cNvPr id="304" name="Shape 30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8" name="Shape 308"/>
        <p:cNvGrpSpPr/>
        <p:nvPr/>
      </p:nvGrpSpPr>
      <p:grpSpPr>
        <a:xfrm>
          <a:off x="0" y="0"/>
          <a:ext cx="0" cy="0"/>
          <a:chOff x="0" y="0"/>
          <a:chExt cx="0" cy="0"/>
        </a:xfrm>
      </p:grpSpPr>
      <p:sp>
        <p:nvSpPr>
          <p:cNvPr id="309" name="Shape 30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Fifth Amendment</a:t>
            </a:r>
            <a:endParaRPr/>
          </a:p>
        </p:txBody>
      </p:sp>
      <p:sp>
        <p:nvSpPr>
          <p:cNvPr id="310" name="Shape 31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common expression “to plead the fifth” refers to the Fifth Amendment to the United States Constitution.  </a:t>
            </a:r>
            <a:endParaRPr/>
          </a:p>
          <a:p>
            <a:pPr indent="0" lvl="0" marL="0" rtl="0" algn="just">
              <a:spcBef>
                <a:spcPts val="1600"/>
              </a:spcBef>
              <a:spcAft>
                <a:spcPts val="0"/>
              </a:spcAft>
              <a:buNone/>
            </a:pPr>
            <a:r>
              <a:rPr lang="en"/>
              <a:t>The Fifth Amendment gives criminal defendants the right to remain silent, and thus is a right against self-incrimination.  </a:t>
            </a:r>
            <a:endParaRPr/>
          </a:p>
          <a:p>
            <a:pPr indent="0" lvl="0" marL="0" algn="just">
              <a:spcBef>
                <a:spcPts val="1600"/>
              </a:spcBef>
              <a:spcAft>
                <a:spcPts val="1600"/>
              </a:spcAft>
              <a:buNone/>
            </a:pPr>
            <a:r>
              <a:rPr lang="en"/>
              <a:t>The Fifth Amendment has an enormous impact on the practice of police interrogations.</a:t>
            </a:r>
            <a:endParaRPr/>
          </a:p>
        </p:txBody>
      </p:sp>
      <p:sp>
        <p:nvSpPr>
          <p:cNvPr id="311" name="Shape 3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5" name="Shape 315"/>
        <p:cNvGrpSpPr/>
        <p:nvPr/>
      </p:nvGrpSpPr>
      <p:grpSpPr>
        <a:xfrm>
          <a:off x="0" y="0"/>
          <a:ext cx="0" cy="0"/>
          <a:chOff x="0" y="0"/>
          <a:chExt cx="0" cy="0"/>
        </a:xfrm>
      </p:grpSpPr>
      <p:sp>
        <p:nvSpPr>
          <p:cNvPr id="316" name="Shape 3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Brown v. Mississippi </a:t>
            </a:r>
            <a:endParaRPr i="1"/>
          </a:p>
        </p:txBody>
      </p:sp>
      <p:sp>
        <p:nvSpPr>
          <p:cNvPr id="317" name="Shape 31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the days before the civil rights revolution, the police would use any means necessary to gain a confession.  </a:t>
            </a:r>
            <a:endParaRPr/>
          </a:p>
          <a:p>
            <a:pPr indent="0" lvl="0" marL="0" rtl="0" algn="just">
              <a:spcBef>
                <a:spcPts val="1600"/>
              </a:spcBef>
              <a:spcAft>
                <a:spcPts val="0"/>
              </a:spcAft>
              <a:buNone/>
            </a:pPr>
            <a:r>
              <a:rPr lang="en"/>
              <a:t>Torture, both physical and psychological, was shockingly common and threats were often used.  </a:t>
            </a:r>
            <a:endParaRPr/>
          </a:p>
          <a:p>
            <a:pPr indent="0" lvl="0" marL="0" rtl="0" algn="just">
              <a:spcBef>
                <a:spcPts val="1600"/>
              </a:spcBef>
              <a:spcAft>
                <a:spcPts val="0"/>
              </a:spcAft>
              <a:buNone/>
            </a:pPr>
            <a:r>
              <a:rPr lang="en"/>
              <a:t>The problem with confessions made under such duress is that innocent persons may well confess to crimes simply to make the pain stop.  </a:t>
            </a:r>
            <a:endParaRPr/>
          </a:p>
          <a:p>
            <a:pPr indent="0" lvl="0" marL="0" algn="just">
              <a:spcBef>
                <a:spcPts val="1600"/>
              </a:spcBef>
              <a:spcAft>
                <a:spcPts val="1600"/>
              </a:spcAft>
              <a:buNone/>
            </a:pPr>
            <a:r>
              <a:rPr lang="en"/>
              <a:t>The first major case prohibiting this sort of conduct was </a:t>
            </a:r>
            <a:r>
              <a:rPr b="1" i="1" lang="en"/>
              <a:t>Brown v. Mississippi</a:t>
            </a:r>
            <a:r>
              <a:rPr lang="en"/>
              <a:t> (1936).</a:t>
            </a:r>
            <a:endParaRPr/>
          </a:p>
        </p:txBody>
      </p:sp>
      <p:sp>
        <p:nvSpPr>
          <p:cNvPr id="318" name="Shape 3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2" name="Shape 322"/>
        <p:cNvGrpSpPr/>
        <p:nvPr/>
      </p:nvGrpSpPr>
      <p:grpSpPr>
        <a:xfrm>
          <a:off x="0" y="0"/>
          <a:ext cx="0" cy="0"/>
          <a:chOff x="0" y="0"/>
          <a:chExt cx="0" cy="0"/>
        </a:xfrm>
      </p:grpSpPr>
      <p:sp>
        <p:nvSpPr>
          <p:cNvPr id="323" name="Shape 32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Fifth Amendment Limits</a:t>
            </a:r>
            <a:endParaRPr/>
          </a:p>
        </p:txBody>
      </p:sp>
      <p:sp>
        <p:nvSpPr>
          <p:cNvPr id="324" name="Shape 32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right against self-incrimination is not as broad as it may first seem.  </a:t>
            </a:r>
            <a:endParaRPr/>
          </a:p>
          <a:p>
            <a:pPr indent="0" lvl="0" marL="0" rtl="0" algn="just">
              <a:spcBef>
                <a:spcPts val="1600"/>
              </a:spcBef>
              <a:spcAft>
                <a:spcPts val="0"/>
              </a:spcAft>
              <a:buNone/>
            </a:pPr>
            <a:r>
              <a:rPr lang="en"/>
              <a:t>It applies only to confessions.  </a:t>
            </a:r>
            <a:endParaRPr/>
          </a:p>
          <a:p>
            <a:pPr indent="0" lvl="0" marL="0" rtl="0" algn="just">
              <a:spcBef>
                <a:spcPts val="1600"/>
              </a:spcBef>
              <a:spcAft>
                <a:spcPts val="0"/>
              </a:spcAft>
              <a:buNone/>
            </a:pPr>
            <a:r>
              <a:rPr lang="en"/>
              <a:t>That is, communications that are considered “testimonial” in court.  </a:t>
            </a:r>
            <a:endParaRPr/>
          </a:p>
          <a:p>
            <a:pPr indent="0" lvl="0" marL="0" algn="just">
              <a:spcBef>
                <a:spcPts val="1600"/>
              </a:spcBef>
              <a:spcAft>
                <a:spcPts val="1600"/>
              </a:spcAft>
              <a:buNone/>
            </a:pPr>
            <a:r>
              <a:rPr lang="en"/>
              <a:t>The protection does not extend to physical evidence, so a suspect can be compelled to give fingerprints, DNA samples, blood tests, blood alcohol tests, and so forth.  </a:t>
            </a:r>
            <a:endParaRPr/>
          </a:p>
        </p:txBody>
      </p:sp>
      <p:sp>
        <p:nvSpPr>
          <p:cNvPr id="325" name="Shape 3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9" name="Shape 329"/>
        <p:cNvGrpSpPr/>
        <p:nvPr/>
      </p:nvGrpSpPr>
      <p:grpSpPr>
        <a:xfrm>
          <a:off x="0" y="0"/>
          <a:ext cx="0" cy="0"/>
          <a:chOff x="0" y="0"/>
          <a:chExt cx="0" cy="0"/>
        </a:xfrm>
      </p:grpSpPr>
      <p:sp>
        <p:nvSpPr>
          <p:cNvPr id="330" name="Shape 3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Confessions and Counsel </a:t>
            </a:r>
            <a:endParaRPr/>
          </a:p>
        </p:txBody>
      </p:sp>
      <p:sp>
        <p:nvSpPr>
          <p:cNvPr id="331" name="Shape 33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Court has linked the Fifth Amendment right against self-incrimination to the right to counsel.  </a:t>
            </a:r>
            <a:endParaRPr/>
          </a:p>
          <a:p>
            <a:pPr indent="0" lvl="0" marL="0" rtl="0" algn="just">
              <a:spcBef>
                <a:spcPts val="1600"/>
              </a:spcBef>
              <a:spcAft>
                <a:spcPts val="0"/>
              </a:spcAft>
              <a:buNone/>
            </a:pPr>
            <a:r>
              <a:rPr lang="en"/>
              <a:t>In the case of </a:t>
            </a:r>
            <a:r>
              <a:rPr b="1" i="1" lang="en"/>
              <a:t>Escobedo v. Illinois</a:t>
            </a:r>
            <a:r>
              <a:rPr lang="en"/>
              <a:t> (1964), the Court ruled that when police questioning moves from merely investigatory to accusatory in nature, the right to counsel becomes active.  </a:t>
            </a:r>
            <a:endParaRPr/>
          </a:p>
          <a:p>
            <a:pPr indent="0" lvl="0" marL="0" algn="just">
              <a:spcBef>
                <a:spcPts val="1600"/>
              </a:spcBef>
              <a:spcAft>
                <a:spcPts val="1600"/>
              </a:spcAft>
              <a:buNone/>
            </a:pPr>
            <a:r>
              <a:rPr lang="en"/>
              <a:t>In other words, once a witness develops into a suspect, then the right to comes into play.</a:t>
            </a:r>
            <a:endParaRPr/>
          </a:p>
        </p:txBody>
      </p:sp>
      <p:sp>
        <p:nvSpPr>
          <p:cNvPr id="332" name="Shape 3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is Criminal Procedure?</a:t>
            </a:r>
            <a:endParaRPr/>
          </a:p>
        </p:txBody>
      </p:sp>
      <p:sp>
        <p:nvSpPr>
          <p:cNvPr id="86" name="Shape 8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Criminal procedure, then, can be seen as a branch of law that dictates how the government investigates, prosecutes, judges, and sentences those accused of crimes. </a:t>
            </a:r>
            <a:endParaRPr/>
          </a:p>
          <a:p>
            <a:pPr indent="0" lvl="0" marL="0" rtl="0">
              <a:spcBef>
                <a:spcPts val="1600"/>
              </a:spcBef>
              <a:spcAft>
                <a:spcPts val="0"/>
              </a:spcAft>
              <a:buNone/>
            </a:pPr>
            <a:r>
              <a:rPr lang="en"/>
              <a:t>The bulk of this law is a matter of interpreting the Constitution of the United States. </a:t>
            </a:r>
            <a:endParaRPr/>
          </a:p>
          <a:p>
            <a:pPr indent="0" lvl="0" marL="0">
              <a:spcBef>
                <a:spcPts val="1600"/>
              </a:spcBef>
              <a:spcAft>
                <a:spcPts val="1600"/>
              </a:spcAft>
              <a:buNone/>
            </a:pPr>
            <a:r>
              <a:rPr lang="en"/>
              <a:t>When it comes to how the police must treat people, the most important body of law stems from the Bill of Rights. </a:t>
            </a:r>
            <a:endParaRPr/>
          </a:p>
        </p:txBody>
      </p:sp>
      <p:sp>
        <p:nvSpPr>
          <p:cNvPr id="87" name="Shape 8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6" name="Shape 336"/>
        <p:cNvGrpSpPr/>
        <p:nvPr/>
      </p:nvGrpSpPr>
      <p:grpSpPr>
        <a:xfrm>
          <a:off x="0" y="0"/>
          <a:ext cx="0" cy="0"/>
          <a:chOff x="0" y="0"/>
          <a:chExt cx="0" cy="0"/>
        </a:xfrm>
      </p:grpSpPr>
      <p:sp>
        <p:nvSpPr>
          <p:cNvPr id="337" name="Shape 33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Miranda </a:t>
            </a:r>
            <a:endParaRPr i="1"/>
          </a:p>
        </p:txBody>
      </p:sp>
      <p:sp>
        <p:nvSpPr>
          <p:cNvPr id="338" name="Shape 33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Ultimately, the court was not satisfied with the scope of the protections set forth in </a:t>
            </a:r>
            <a:r>
              <a:rPr i="1" lang="en"/>
              <a:t>Escobedo</a:t>
            </a:r>
            <a:r>
              <a:rPr lang="en"/>
              <a:t>.  </a:t>
            </a:r>
            <a:endParaRPr/>
          </a:p>
          <a:p>
            <a:pPr indent="0" lvl="0" marL="0" rtl="0" algn="just">
              <a:spcBef>
                <a:spcPts val="1600"/>
              </a:spcBef>
              <a:spcAft>
                <a:spcPts val="0"/>
              </a:spcAft>
              <a:buNone/>
            </a:pPr>
            <a:r>
              <a:rPr lang="en"/>
              <a:t>Two years later, the court established specific interrogation procedures to ensure the Fifth Amendment rights of criminal defendants in </a:t>
            </a:r>
            <a:r>
              <a:rPr b="1" i="1" lang="en"/>
              <a:t>Miranda v. Arizona</a:t>
            </a:r>
            <a:r>
              <a:rPr lang="en"/>
              <a:t> (1966).  </a:t>
            </a:r>
            <a:endParaRPr/>
          </a:p>
          <a:p>
            <a:pPr indent="0" lvl="0" marL="0" algn="just">
              <a:spcBef>
                <a:spcPts val="1600"/>
              </a:spcBef>
              <a:spcAft>
                <a:spcPts val="1600"/>
              </a:spcAft>
              <a:buNone/>
            </a:pPr>
            <a:r>
              <a:rPr lang="en"/>
              <a:t>The Court held that Miranda was entitled to certain warnings, and thus his confession was inadmissible.      </a:t>
            </a:r>
            <a:endParaRPr/>
          </a:p>
        </p:txBody>
      </p:sp>
      <p:sp>
        <p:nvSpPr>
          <p:cNvPr id="339" name="Shape 3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3" name="Shape 343"/>
        <p:cNvGrpSpPr/>
        <p:nvPr/>
      </p:nvGrpSpPr>
      <p:grpSpPr>
        <a:xfrm>
          <a:off x="0" y="0"/>
          <a:ext cx="0" cy="0"/>
          <a:chOff x="0" y="0"/>
          <a:chExt cx="0" cy="0"/>
        </a:xfrm>
      </p:grpSpPr>
      <p:sp>
        <p:nvSpPr>
          <p:cNvPr id="344" name="Shape 34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Warnings </a:t>
            </a:r>
            <a:endParaRPr/>
          </a:p>
        </p:txBody>
      </p:sp>
      <p:sp>
        <p:nvSpPr>
          <p:cNvPr id="345" name="Shape 34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decision in </a:t>
            </a:r>
            <a:r>
              <a:rPr i="1" lang="en"/>
              <a:t>Miranda</a:t>
            </a:r>
            <a:r>
              <a:rPr lang="en"/>
              <a:t> reached far beyond Miranda’s case.  </a:t>
            </a:r>
            <a:endParaRPr/>
          </a:p>
          <a:p>
            <a:pPr indent="0" lvl="0" marL="0" rtl="0">
              <a:spcBef>
                <a:spcPts val="1600"/>
              </a:spcBef>
              <a:spcAft>
                <a:spcPts val="0"/>
              </a:spcAft>
              <a:buNone/>
            </a:pPr>
            <a:r>
              <a:rPr i="1" lang="en"/>
              <a:t>Miranda</a:t>
            </a:r>
            <a:r>
              <a:rPr lang="en"/>
              <a:t> obliged every police officer in America to advise suspects of their rights before asking them questions while in custody:  </a:t>
            </a:r>
            <a:endParaRPr/>
          </a:p>
          <a:p>
            <a:pPr indent="-342900" lvl="0" marL="457200" rtl="0">
              <a:spcBef>
                <a:spcPts val="1600"/>
              </a:spcBef>
              <a:spcAft>
                <a:spcPts val="0"/>
              </a:spcAft>
              <a:buSzPts val="1800"/>
              <a:buAutoNum type="arabicPeriod"/>
            </a:pPr>
            <a:r>
              <a:rPr lang="en"/>
              <a:t>The right to remain silent</a:t>
            </a:r>
            <a:endParaRPr/>
          </a:p>
          <a:p>
            <a:pPr indent="-342900" lvl="0" marL="457200" rtl="0">
              <a:spcBef>
                <a:spcPts val="0"/>
              </a:spcBef>
              <a:spcAft>
                <a:spcPts val="0"/>
              </a:spcAft>
              <a:buSzPts val="1800"/>
              <a:buAutoNum type="arabicPeriod"/>
            </a:pPr>
            <a:r>
              <a:rPr lang="en"/>
              <a:t>anything that they do say can be used against them in court</a:t>
            </a:r>
            <a:endParaRPr/>
          </a:p>
          <a:p>
            <a:pPr indent="-342900" lvl="0" marL="457200" rtl="0">
              <a:spcBef>
                <a:spcPts val="0"/>
              </a:spcBef>
              <a:spcAft>
                <a:spcPts val="0"/>
              </a:spcAft>
              <a:buSzPts val="1800"/>
              <a:buAutoNum type="arabicPeriod"/>
            </a:pPr>
            <a:r>
              <a:rPr lang="en"/>
              <a:t>the right to an attorney</a:t>
            </a:r>
            <a:endParaRPr/>
          </a:p>
          <a:p>
            <a:pPr indent="-342900" lvl="0" marL="457200">
              <a:spcBef>
                <a:spcPts val="0"/>
              </a:spcBef>
              <a:spcAft>
                <a:spcPts val="0"/>
              </a:spcAft>
              <a:buSzPts val="1800"/>
              <a:buAutoNum type="arabicPeriod"/>
            </a:pPr>
            <a:r>
              <a:rPr lang="en"/>
              <a:t>if they cannot afford an attorney they will be provided one by the state</a:t>
            </a:r>
            <a:endParaRPr/>
          </a:p>
        </p:txBody>
      </p:sp>
      <p:sp>
        <p:nvSpPr>
          <p:cNvPr id="346" name="Shape 3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0" name="Shape 350"/>
        <p:cNvGrpSpPr/>
        <p:nvPr/>
      </p:nvGrpSpPr>
      <p:grpSpPr>
        <a:xfrm>
          <a:off x="0" y="0"/>
          <a:ext cx="0" cy="0"/>
          <a:chOff x="0" y="0"/>
          <a:chExt cx="0" cy="0"/>
        </a:xfrm>
      </p:grpSpPr>
      <p:sp>
        <p:nvSpPr>
          <p:cNvPr id="351" name="Shape 35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Weakening of </a:t>
            </a:r>
            <a:r>
              <a:rPr i="1" lang="en"/>
              <a:t>Miranda</a:t>
            </a:r>
            <a:r>
              <a:rPr lang="en"/>
              <a:t> </a:t>
            </a:r>
            <a:endParaRPr/>
          </a:p>
        </p:txBody>
      </p:sp>
      <p:sp>
        <p:nvSpPr>
          <p:cNvPr id="352" name="Shape 35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Many police officers and conservative commentators at the time regarded </a:t>
            </a:r>
            <a:r>
              <a:rPr i="1" lang="en"/>
              <a:t>Miranda</a:t>
            </a:r>
            <a:r>
              <a:rPr lang="en"/>
              <a:t> as a legal technicality created by the courts to handcuff the police.  </a:t>
            </a:r>
            <a:endParaRPr/>
          </a:p>
          <a:p>
            <a:pPr indent="0" lvl="0" marL="0" algn="just">
              <a:spcBef>
                <a:spcPts val="1600"/>
              </a:spcBef>
              <a:spcAft>
                <a:spcPts val="1600"/>
              </a:spcAft>
              <a:buNone/>
            </a:pPr>
            <a:r>
              <a:rPr lang="en"/>
              <a:t>On several occasions, increasingly conservative courts have refused to overrule </a:t>
            </a:r>
            <a:r>
              <a:rPr i="1" lang="en"/>
              <a:t>Miranda</a:t>
            </a:r>
            <a:r>
              <a:rPr lang="en"/>
              <a:t>, but they have weakened it by creating several exceptions to it.</a:t>
            </a:r>
            <a:endParaRPr/>
          </a:p>
        </p:txBody>
      </p:sp>
      <p:sp>
        <p:nvSpPr>
          <p:cNvPr id="353" name="Shape 35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7" name="Shape 357"/>
        <p:cNvGrpSpPr/>
        <p:nvPr/>
      </p:nvGrpSpPr>
      <p:grpSpPr>
        <a:xfrm>
          <a:off x="0" y="0"/>
          <a:ext cx="0" cy="0"/>
          <a:chOff x="0" y="0"/>
          <a:chExt cx="0" cy="0"/>
        </a:xfrm>
      </p:grpSpPr>
      <p:sp>
        <p:nvSpPr>
          <p:cNvPr id="358" name="Shape 35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Does “Custodial” Mean?</a:t>
            </a:r>
            <a:endParaRPr/>
          </a:p>
        </p:txBody>
      </p:sp>
      <p:sp>
        <p:nvSpPr>
          <p:cNvPr id="359" name="Shape 35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There are many situations in which the person may not necessarily feel free to leave, but they are not in “custody” for </a:t>
            </a:r>
            <a:r>
              <a:rPr i="1" lang="en"/>
              <a:t>Miranda</a:t>
            </a:r>
            <a:r>
              <a:rPr lang="en"/>
              <a:t> purposes.  </a:t>
            </a:r>
            <a:endParaRPr/>
          </a:p>
          <a:p>
            <a:pPr indent="0" lvl="0" marL="0" rtl="0" algn="just">
              <a:spcBef>
                <a:spcPts val="1600"/>
              </a:spcBef>
              <a:spcAft>
                <a:spcPts val="0"/>
              </a:spcAft>
              <a:buNone/>
            </a:pPr>
            <a:r>
              <a:rPr lang="en"/>
              <a:t>For example, </a:t>
            </a:r>
            <a:r>
              <a:rPr i="1" lang="en"/>
              <a:t>Miranda</a:t>
            </a:r>
            <a:r>
              <a:rPr lang="en"/>
              <a:t> does not come into play when the police stop a person to (briefly) talk to them on the street, or during traffic stops.  </a:t>
            </a:r>
            <a:endParaRPr/>
          </a:p>
          <a:p>
            <a:pPr indent="0" lvl="0" marL="0" rtl="0" algn="just">
              <a:spcBef>
                <a:spcPts val="1600"/>
              </a:spcBef>
              <a:spcAft>
                <a:spcPts val="0"/>
              </a:spcAft>
              <a:buNone/>
            </a:pPr>
            <a:r>
              <a:rPr lang="en"/>
              <a:t>Other circumstances do not invoke </a:t>
            </a:r>
            <a:r>
              <a:rPr i="1" lang="en"/>
              <a:t>Miranda</a:t>
            </a:r>
            <a:r>
              <a:rPr lang="en"/>
              <a:t> because there is no questioning of the suspect involved.  </a:t>
            </a:r>
            <a:endParaRPr/>
          </a:p>
          <a:p>
            <a:pPr indent="0" lvl="0" marL="0" algn="just">
              <a:spcBef>
                <a:spcPts val="1600"/>
              </a:spcBef>
              <a:spcAft>
                <a:spcPts val="1600"/>
              </a:spcAft>
              <a:buNone/>
            </a:pPr>
            <a:r>
              <a:t/>
            </a:r>
            <a:endParaRPr/>
          </a:p>
        </p:txBody>
      </p:sp>
      <p:sp>
        <p:nvSpPr>
          <p:cNvPr id="360" name="Shape 36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4" name="Shape 364"/>
        <p:cNvGrpSpPr/>
        <p:nvPr/>
      </p:nvGrpSpPr>
      <p:grpSpPr>
        <a:xfrm>
          <a:off x="0" y="0"/>
          <a:ext cx="0" cy="0"/>
          <a:chOff x="0" y="0"/>
          <a:chExt cx="0" cy="0"/>
        </a:xfrm>
      </p:grpSpPr>
      <p:sp>
        <p:nvSpPr>
          <p:cNvPr id="365" name="Shape 36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Use of Force</a:t>
            </a:r>
            <a:endParaRPr/>
          </a:p>
        </p:txBody>
      </p:sp>
      <p:sp>
        <p:nvSpPr>
          <p:cNvPr id="366" name="Shape 36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Police officers have the lawful authority to use force, but only if that force is reasonably necessary to accomplish a legitimate criminal justice purpose.  </a:t>
            </a:r>
            <a:endParaRPr/>
          </a:p>
          <a:p>
            <a:pPr indent="0" lvl="0" marL="0" algn="just">
              <a:spcBef>
                <a:spcPts val="1600"/>
              </a:spcBef>
              <a:spcAft>
                <a:spcPts val="1600"/>
              </a:spcAft>
              <a:buNone/>
            </a:pPr>
            <a:r>
              <a:rPr lang="en"/>
              <a:t>Obviously, taking a person into custody by making an arrest, or preventing a suspect from fleeing are examples of legitimate criminal justice purposes.</a:t>
            </a:r>
            <a:endParaRPr/>
          </a:p>
        </p:txBody>
      </p:sp>
      <p:sp>
        <p:nvSpPr>
          <p:cNvPr id="367" name="Shape 36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1" name="Shape 371"/>
        <p:cNvGrpSpPr/>
        <p:nvPr/>
      </p:nvGrpSpPr>
      <p:grpSpPr>
        <a:xfrm>
          <a:off x="0" y="0"/>
          <a:ext cx="0" cy="0"/>
          <a:chOff x="0" y="0"/>
          <a:chExt cx="0" cy="0"/>
        </a:xfrm>
      </p:grpSpPr>
      <p:sp>
        <p:nvSpPr>
          <p:cNvPr id="372" name="Shape 37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Brutality </a:t>
            </a:r>
            <a:endParaRPr/>
          </a:p>
        </p:txBody>
      </p:sp>
      <p:sp>
        <p:nvSpPr>
          <p:cNvPr id="373" name="Shape 37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Most questions about the legitimacy of police use of force revolve around the </a:t>
            </a:r>
            <a:r>
              <a:rPr i="1" lang="en"/>
              <a:t>reasonableness</a:t>
            </a:r>
            <a:r>
              <a:rPr lang="en"/>
              <a:t> of it.  </a:t>
            </a:r>
            <a:endParaRPr/>
          </a:p>
          <a:p>
            <a:pPr indent="0" lvl="0" marL="0" rtl="0" algn="just">
              <a:spcBef>
                <a:spcPts val="1600"/>
              </a:spcBef>
              <a:spcAft>
                <a:spcPts val="0"/>
              </a:spcAft>
              <a:buNone/>
            </a:pPr>
            <a:r>
              <a:rPr lang="en"/>
              <a:t>If too much force is used, then the use of force will not be lawful.  </a:t>
            </a:r>
            <a:endParaRPr/>
          </a:p>
          <a:p>
            <a:pPr indent="0" lvl="0" marL="0" rtl="0" algn="just">
              <a:spcBef>
                <a:spcPts val="1600"/>
              </a:spcBef>
              <a:spcAft>
                <a:spcPts val="0"/>
              </a:spcAft>
              <a:buNone/>
            </a:pPr>
            <a:r>
              <a:rPr lang="en"/>
              <a:t>The problem is that defining how much force is necessary in a given situation is a highly subjective process.  </a:t>
            </a:r>
            <a:endParaRPr/>
          </a:p>
          <a:p>
            <a:pPr indent="0" lvl="0" marL="0" algn="just">
              <a:spcBef>
                <a:spcPts val="1600"/>
              </a:spcBef>
              <a:spcAft>
                <a:spcPts val="1600"/>
              </a:spcAft>
              <a:buNone/>
            </a:pPr>
            <a:r>
              <a:rPr lang="en"/>
              <a:t>When the police use more force than someone regards as reasonable in a given situation, it is often referred to as </a:t>
            </a:r>
            <a:r>
              <a:rPr b="1" lang="en"/>
              <a:t>police brutality</a:t>
            </a:r>
            <a:r>
              <a:rPr lang="en"/>
              <a:t>.       </a:t>
            </a:r>
            <a:endParaRPr/>
          </a:p>
        </p:txBody>
      </p:sp>
      <p:sp>
        <p:nvSpPr>
          <p:cNvPr id="374" name="Shape 37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8" name="Shape 378"/>
        <p:cNvGrpSpPr/>
        <p:nvPr/>
      </p:nvGrpSpPr>
      <p:grpSpPr>
        <a:xfrm>
          <a:off x="0" y="0"/>
          <a:ext cx="0" cy="0"/>
          <a:chOff x="0" y="0"/>
          <a:chExt cx="0" cy="0"/>
        </a:xfrm>
      </p:grpSpPr>
      <p:sp>
        <p:nvSpPr>
          <p:cNvPr id="379" name="Shape 37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Civil Liability and Criminal Prosecution</a:t>
            </a:r>
            <a:endParaRPr/>
          </a:p>
        </p:txBody>
      </p:sp>
      <p:sp>
        <p:nvSpPr>
          <p:cNvPr id="380" name="Shape 38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When the police go beyond reasonable, legitimate use of force, they risk lawsuits and criminal charges.  </a:t>
            </a:r>
            <a:endParaRPr/>
          </a:p>
          <a:p>
            <a:pPr indent="0" lvl="0" marL="0" rtl="0">
              <a:spcBef>
                <a:spcPts val="1600"/>
              </a:spcBef>
              <a:spcAft>
                <a:spcPts val="0"/>
              </a:spcAft>
              <a:buNone/>
            </a:pPr>
            <a:r>
              <a:rPr lang="en"/>
              <a:t>Under the laws of most states, individual police officers can be sued for torts, such as wrongful death and false imprisonment.  </a:t>
            </a:r>
            <a:endParaRPr/>
          </a:p>
          <a:p>
            <a:pPr indent="0" lvl="0" marL="0">
              <a:spcBef>
                <a:spcPts val="1600"/>
              </a:spcBef>
              <a:spcAft>
                <a:spcPts val="1600"/>
              </a:spcAft>
              <a:buNone/>
            </a:pPr>
            <a:r>
              <a:rPr lang="en"/>
              <a:t>There are also federal remedies in place, such as </a:t>
            </a:r>
            <a:r>
              <a:rPr b="1" lang="en"/>
              <a:t>1983 suits</a:t>
            </a:r>
            <a:r>
              <a:rPr lang="en"/>
              <a:t>.   </a:t>
            </a:r>
            <a:endParaRPr/>
          </a:p>
        </p:txBody>
      </p:sp>
      <p:sp>
        <p:nvSpPr>
          <p:cNvPr id="381" name="Shape 38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5" name="Shape 385"/>
        <p:cNvGrpSpPr/>
        <p:nvPr/>
      </p:nvGrpSpPr>
      <p:grpSpPr>
        <a:xfrm>
          <a:off x="0" y="0"/>
          <a:ext cx="0" cy="0"/>
          <a:chOff x="0" y="0"/>
          <a:chExt cx="0" cy="0"/>
        </a:xfrm>
      </p:grpSpPr>
      <p:sp>
        <p:nvSpPr>
          <p:cNvPr id="386" name="Shape 38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Deadly Force</a:t>
            </a:r>
            <a:endParaRPr/>
          </a:p>
        </p:txBody>
      </p:sp>
      <p:sp>
        <p:nvSpPr>
          <p:cNvPr id="387" name="Shape 38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one would expect, police officers have the legal right to use deadly force (most often a shooting) when they reasonably believe that they are in imminent danger of serious bodily harm or death.  </a:t>
            </a:r>
            <a:endParaRPr/>
          </a:p>
          <a:p>
            <a:pPr indent="0" lvl="0" marL="0" algn="just">
              <a:spcBef>
                <a:spcPts val="1600"/>
              </a:spcBef>
              <a:spcAft>
                <a:spcPts val="1600"/>
              </a:spcAft>
              <a:buNone/>
            </a:pPr>
            <a:r>
              <a:rPr lang="en"/>
              <a:t>That right extends to the protection of others.  Until the court's decision in </a:t>
            </a:r>
            <a:r>
              <a:rPr b="1" i="1" lang="en"/>
              <a:t>Tennessee v. Garner</a:t>
            </a:r>
            <a:r>
              <a:rPr lang="en"/>
              <a:t> (1985), many jurisdictions subscribed to the idea of the </a:t>
            </a:r>
            <a:r>
              <a:rPr b="1" lang="en"/>
              <a:t>fleeing felon rule</a:t>
            </a:r>
            <a:r>
              <a:rPr lang="en"/>
              <a:t>.</a:t>
            </a:r>
            <a:endParaRPr/>
          </a:p>
        </p:txBody>
      </p:sp>
      <p:sp>
        <p:nvSpPr>
          <p:cNvPr id="388" name="Shape 38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2" name="Shape 392"/>
        <p:cNvGrpSpPr/>
        <p:nvPr/>
      </p:nvGrpSpPr>
      <p:grpSpPr>
        <a:xfrm>
          <a:off x="0" y="0"/>
          <a:ext cx="0" cy="0"/>
          <a:chOff x="0" y="0"/>
          <a:chExt cx="0" cy="0"/>
        </a:xfrm>
      </p:grpSpPr>
      <p:sp>
        <p:nvSpPr>
          <p:cNvPr id="393" name="Shape 39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Fleeing Felon Rule</a:t>
            </a:r>
            <a:endParaRPr/>
          </a:p>
        </p:txBody>
      </p:sp>
      <p:sp>
        <p:nvSpPr>
          <p:cNvPr id="394" name="Shape 39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a:t>
            </a:r>
            <a:r>
              <a:rPr b="1" lang="en"/>
              <a:t>fleeing felon rule</a:t>
            </a:r>
            <a:r>
              <a:rPr lang="en"/>
              <a:t> was the common law doctrine that allowed an officer to use deadly force to apprehend a felon that was seeking to escape custody or a lawful arrest.</a:t>
            </a:r>
            <a:endParaRPr/>
          </a:p>
          <a:p>
            <a:pPr indent="0" lvl="0" marL="0" rtl="0" algn="just">
              <a:spcBef>
                <a:spcPts val="1600"/>
              </a:spcBef>
              <a:spcAft>
                <a:spcPts val="0"/>
              </a:spcAft>
              <a:buNone/>
            </a:pPr>
            <a:r>
              <a:rPr lang="en"/>
              <a:t>In </a:t>
            </a:r>
            <a:r>
              <a:rPr b="1" i="1" lang="en"/>
              <a:t>Tennessee v. Garner</a:t>
            </a:r>
            <a:r>
              <a:rPr lang="en"/>
              <a:t>, the SCOTUS declared the fleeing felon rule unconstitutional.  </a:t>
            </a:r>
            <a:endParaRPr/>
          </a:p>
          <a:p>
            <a:pPr indent="0" lvl="0" marL="0" rtl="0" algn="just">
              <a:spcBef>
                <a:spcPts val="1600"/>
              </a:spcBef>
              <a:spcAft>
                <a:spcPts val="0"/>
              </a:spcAft>
              <a:buNone/>
            </a:pPr>
            <a:r>
              <a:rPr lang="en"/>
              <a:t>With the abolishment of the fleeing felon rule, the standard become one of dangerousness.        </a:t>
            </a:r>
            <a:endParaRPr/>
          </a:p>
          <a:p>
            <a:pPr indent="0" lvl="0" marL="0">
              <a:spcBef>
                <a:spcPts val="1600"/>
              </a:spcBef>
              <a:spcAft>
                <a:spcPts val="1600"/>
              </a:spcAft>
              <a:buNone/>
            </a:pPr>
            <a:r>
              <a:t/>
            </a:r>
            <a:endParaRPr/>
          </a:p>
        </p:txBody>
      </p:sp>
      <p:sp>
        <p:nvSpPr>
          <p:cNvPr id="395" name="Shape 39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Role of the Supreme Court</a:t>
            </a:r>
            <a:endParaRPr/>
          </a:p>
        </p:txBody>
      </p:sp>
      <p:sp>
        <p:nvSpPr>
          <p:cNvPr id="93" name="Shape 9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Supreme Court of the United States interprets the Bill of Rights, and that court has the power to establish police practice in the field. </a:t>
            </a:r>
            <a:endParaRPr/>
          </a:p>
          <a:p>
            <a:pPr indent="0" lvl="0" marL="0" rtl="0">
              <a:spcBef>
                <a:spcPts val="1600"/>
              </a:spcBef>
              <a:spcAft>
                <a:spcPts val="0"/>
              </a:spcAft>
              <a:buNone/>
            </a:pPr>
            <a:r>
              <a:rPr lang="en"/>
              <a:t>There are also state constitutions, statutes, and administrative rules that circumscribe police conduct. </a:t>
            </a:r>
            <a:endParaRPr/>
          </a:p>
          <a:p>
            <a:pPr indent="0" lvl="0" marL="0" rtl="0">
              <a:spcBef>
                <a:spcPts val="1600"/>
              </a:spcBef>
              <a:spcAft>
                <a:spcPts val="0"/>
              </a:spcAft>
              <a:buNone/>
            </a:pPr>
            <a:r>
              <a:rPr lang="en"/>
              <a:t>These are also part of the body of procedural law. </a:t>
            </a:r>
            <a:endParaRPr/>
          </a:p>
          <a:p>
            <a:pPr indent="0" lvl="0" marL="0">
              <a:spcBef>
                <a:spcPts val="1600"/>
              </a:spcBef>
              <a:spcAft>
                <a:spcPts val="1600"/>
              </a:spcAft>
              <a:buNone/>
            </a:pPr>
            <a:r>
              <a:rPr lang="en"/>
              <a:t>Perhaps the most important laws that concern police conduct are the Fourth and Fifth Amendments of the United States Constitution.</a:t>
            </a:r>
            <a:endParaRPr/>
          </a:p>
        </p:txBody>
      </p:sp>
      <p:sp>
        <p:nvSpPr>
          <p:cNvPr id="94" name="Shape 9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Fourth Amendment</a:t>
            </a:r>
            <a:endParaRPr/>
          </a:p>
        </p:txBody>
      </p:sp>
      <p:sp>
        <p:nvSpPr>
          <p:cNvPr id="100" name="Shape 10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Fourth Amendment States that: </a:t>
            </a:r>
            <a:endParaRPr/>
          </a:p>
          <a:p>
            <a:pPr indent="0" lvl="0" marL="0" algn="just">
              <a:spcBef>
                <a:spcPts val="1600"/>
              </a:spcBef>
              <a:spcAft>
                <a:spcPts val="1600"/>
              </a:spcAft>
              <a:buNone/>
            </a:pPr>
            <a:r>
              <a:rPr lang="en"/>
              <a:t>"The right of the people to be secure in their persons, houses, papers and effects, against unreasonable searches and seizures, shall not be violated, and no Warrants shall issue, but upon probable cause, supported by Oath or affirmation, and particularly describing the place to be searched, and the persons or things to be seized."</a:t>
            </a:r>
            <a:endParaRPr/>
          </a:p>
        </p:txBody>
      </p:sp>
      <p:sp>
        <p:nvSpPr>
          <p:cNvPr id="101" name="Shape 10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Fifth Amendment</a:t>
            </a:r>
            <a:endParaRPr/>
          </a:p>
        </p:txBody>
      </p:sp>
      <p:sp>
        <p:nvSpPr>
          <p:cNvPr id="107" name="Shape 10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Fifth Amendment states that: </a:t>
            </a:r>
            <a:endParaRPr/>
          </a:p>
          <a:p>
            <a:pPr indent="0" lvl="0" marL="0" algn="just">
              <a:spcBef>
                <a:spcPts val="1600"/>
              </a:spcBef>
              <a:spcAft>
                <a:spcPts val="1600"/>
              </a:spcAft>
              <a:buNone/>
            </a:pPr>
            <a:r>
              <a:rPr lang="en"/>
              <a:t>"No person … shall be compelled in any criminal case to be a witness against himself, nor be deprived of life, liberty, or property, without due process of law."</a:t>
            </a:r>
            <a:endParaRPr/>
          </a:p>
        </p:txBody>
      </p:sp>
      <p:sp>
        <p:nvSpPr>
          <p:cNvPr id="108" name="Shape 10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Sixth Amendment</a:t>
            </a:r>
            <a:endParaRPr/>
          </a:p>
        </p:txBody>
      </p:sp>
      <p:sp>
        <p:nvSpPr>
          <p:cNvPr id="114" name="Shape 1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Sixth Amendment guarantees the right to a public and speedy trial, as well as the right to the assistance of counsel. </a:t>
            </a:r>
            <a:endParaRPr/>
          </a:p>
          <a:p>
            <a:pPr indent="0" lvl="0" marL="0" rtl="0">
              <a:spcBef>
                <a:spcPts val="1600"/>
              </a:spcBef>
              <a:spcAft>
                <a:spcPts val="0"/>
              </a:spcAft>
              <a:buNone/>
            </a:pPr>
            <a:r>
              <a:rPr lang="en"/>
              <a:t>The right to counsel is protected at many stages of the criminal justice process, not just at trial. </a:t>
            </a:r>
            <a:endParaRPr/>
          </a:p>
          <a:p>
            <a:pPr indent="0" lvl="0" marL="0">
              <a:spcBef>
                <a:spcPts val="1600"/>
              </a:spcBef>
              <a:spcAft>
                <a:spcPts val="1600"/>
              </a:spcAft>
              <a:buNone/>
            </a:pPr>
            <a:r>
              <a:rPr lang="en"/>
              <a:t>Criminal defendants have the right to an attorney during custodial interrogations, for example.</a:t>
            </a:r>
            <a:endParaRPr/>
          </a:p>
        </p:txBody>
      </p:sp>
      <p:sp>
        <p:nvSpPr>
          <p:cNvPr id="115" name="Shape 1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Fourteenth Amendment</a:t>
            </a:r>
            <a:endParaRPr/>
          </a:p>
        </p:txBody>
      </p:sp>
      <p:sp>
        <p:nvSpPr>
          <p:cNvPr id="121" name="Shape 1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Fourteenth Amendment requires the States to observe the due process standards set forth in the federal Constitution as interpreted by federal appeals courts. </a:t>
            </a:r>
            <a:endParaRPr/>
          </a:p>
          <a:p>
            <a:pPr indent="0" lvl="0" marL="0">
              <a:spcBef>
                <a:spcPts val="1600"/>
              </a:spcBef>
              <a:spcAft>
                <a:spcPts val="1600"/>
              </a:spcAft>
              <a:buNone/>
            </a:pPr>
            <a:r>
              <a:rPr lang="en"/>
              <a:t>This gives the federal appellate courts the authority to consider the constitutionality of acts of government agents employed by the state such as police officers and corrections officers. </a:t>
            </a:r>
            <a:endParaRPr/>
          </a:p>
        </p:txBody>
      </p:sp>
      <p:sp>
        <p:nvSpPr>
          <p:cNvPr id="122" name="Shape 1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