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embeddedFontLst>
    <p:embeddedFont>
      <p:font typeface="Economica"/>
      <p:regular r:id="rId37"/>
      <p:bold r:id="rId38"/>
      <p:italic r:id="rId39"/>
      <p:boldItalic r:id="rId40"/>
    </p:embeddedFont>
    <p:embeddedFont>
      <p:font typeface="Roboto"/>
      <p:regular r:id="rId41"/>
      <p:bold r:id="rId42"/>
      <p:italic r:id="rId43"/>
      <p:boldItalic r:id="rId44"/>
    </p:embeddedFont>
    <p:embeddedFont>
      <p:font typeface="Open Sans"/>
      <p:regular r:id="rId45"/>
      <p:bold r:id="rId46"/>
      <p:italic r:id="rId47"/>
      <p:boldItalic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boldItalic.fntdata"/><Relationship Id="rId20" Type="http://schemas.openxmlformats.org/officeDocument/2006/relationships/slide" Target="slides/slide16.xml"/><Relationship Id="rId42" Type="http://schemas.openxmlformats.org/officeDocument/2006/relationships/font" Target="fonts/Roboto-bold.fntdata"/><Relationship Id="rId41" Type="http://schemas.openxmlformats.org/officeDocument/2006/relationships/font" Target="fonts/Roboto-regular.fntdata"/><Relationship Id="rId22" Type="http://schemas.openxmlformats.org/officeDocument/2006/relationships/slide" Target="slides/slide18.xml"/><Relationship Id="rId44" Type="http://schemas.openxmlformats.org/officeDocument/2006/relationships/font" Target="fonts/Roboto-boldItalic.fntdata"/><Relationship Id="rId21" Type="http://schemas.openxmlformats.org/officeDocument/2006/relationships/slide" Target="slides/slide17.xml"/><Relationship Id="rId43" Type="http://schemas.openxmlformats.org/officeDocument/2006/relationships/font" Target="fonts/Roboto-italic.fntdata"/><Relationship Id="rId24" Type="http://schemas.openxmlformats.org/officeDocument/2006/relationships/slide" Target="slides/slide20.xml"/><Relationship Id="rId46" Type="http://schemas.openxmlformats.org/officeDocument/2006/relationships/font" Target="fonts/OpenSans-bold.fntdata"/><Relationship Id="rId23" Type="http://schemas.openxmlformats.org/officeDocument/2006/relationships/slide" Target="slides/slide19.xml"/><Relationship Id="rId45" Type="http://schemas.openxmlformats.org/officeDocument/2006/relationships/font" Target="fonts/OpenSans-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48" Type="http://schemas.openxmlformats.org/officeDocument/2006/relationships/font" Target="fonts/OpenSans-boldItalic.fntdata"/><Relationship Id="rId25" Type="http://schemas.openxmlformats.org/officeDocument/2006/relationships/slide" Target="slides/slide21.xml"/><Relationship Id="rId47" Type="http://schemas.openxmlformats.org/officeDocument/2006/relationships/font" Target="fonts/OpenSans-italic.fntdata"/><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Economica-italic.fntdata"/><Relationship Id="rId16" Type="http://schemas.openxmlformats.org/officeDocument/2006/relationships/slide" Target="slides/slide12.xml"/><Relationship Id="rId38" Type="http://schemas.openxmlformats.org/officeDocument/2006/relationships/font" Target="fonts/Economica-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11/09/2015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The use of confidential informants is also common, and this adds an additional layer of legal complexity to such cases.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4.4:  Investigations and Specialized Units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Calling in Another Agency</a:t>
            </a:r>
            <a:endParaRPr/>
          </a:p>
        </p:txBody>
      </p:sp>
      <p:sp>
        <p:nvSpPr>
          <p:cNvPr id="127" name="Shape 127"/>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crimes will fall into the jurisdiction of another agency (e.g., state police or FBI).  </a:t>
            </a:r>
            <a:endParaRPr/>
          </a:p>
          <a:p>
            <a:pPr indent="0" lvl="0" marL="0" rtl="0">
              <a:spcBef>
                <a:spcPts val="1600"/>
              </a:spcBef>
              <a:spcAft>
                <a:spcPts val="0"/>
              </a:spcAft>
              <a:buNone/>
            </a:pPr>
            <a:r>
              <a:rPr lang="en"/>
              <a:t>The decision to turn an investigation over to another department or agency will usually be made at the administrative level.  </a:t>
            </a:r>
            <a:endParaRPr/>
          </a:p>
          <a:p>
            <a:pPr indent="0" lvl="0" marL="0" rtl="0">
              <a:spcBef>
                <a:spcPts val="1600"/>
              </a:spcBef>
              <a:spcAft>
                <a:spcPts val="0"/>
              </a:spcAft>
              <a:buNone/>
            </a:pPr>
            <a:r>
              <a:rPr lang="en"/>
              <a:t>Patrol officers may be required to make this judgment call, however, when the public safety demands immediate action.  </a:t>
            </a:r>
            <a:endParaRPr/>
          </a:p>
          <a:p>
            <a:pPr indent="0" lvl="0" marL="0" rtl="0">
              <a:spcBef>
                <a:spcPts val="1600"/>
              </a:spcBef>
              <a:spcAft>
                <a:spcPts val="0"/>
              </a:spcAft>
              <a:buNone/>
            </a:pPr>
            <a:r>
              <a:rPr lang="en"/>
              <a:t>Acts of terrorism and hazardous material spills are examples of circumstances where outside agencies should be notified immediately.</a:t>
            </a:r>
            <a:endParaRPr/>
          </a:p>
          <a:p>
            <a:pPr indent="0" lvl="0" marL="0">
              <a:spcBef>
                <a:spcPts val="1600"/>
              </a:spcBef>
              <a:spcAft>
                <a:spcPts val="1600"/>
              </a:spcAft>
              <a:buNone/>
            </a:pPr>
            <a:r>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Paperwork</a:t>
            </a:r>
            <a:endParaRPr/>
          </a:p>
        </p:txBody>
      </p:sp>
      <p:sp>
        <p:nvSpPr>
          <p:cNvPr id="134" name="Shape 134"/>
          <p:cNvSpPr txBox="1"/>
          <p:nvPr>
            <p:ph idx="1" type="body"/>
          </p:nvPr>
        </p:nvSpPr>
        <p:spPr>
          <a:xfrm>
            <a:off x="387900" y="1489825"/>
            <a:ext cx="8368200" cy="325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critical aspect of all investigative activity is the meticulous keeping of accurate records.  </a:t>
            </a:r>
            <a:endParaRPr/>
          </a:p>
          <a:p>
            <a:pPr indent="0" lvl="0" marL="0" rtl="0">
              <a:spcBef>
                <a:spcPts val="1600"/>
              </a:spcBef>
              <a:spcAft>
                <a:spcPts val="0"/>
              </a:spcAft>
              <a:buNone/>
            </a:pPr>
            <a:r>
              <a:rPr lang="en"/>
              <a:t>These records will take the form of departmental forms and reports, written notes, sketches, and photographs.  </a:t>
            </a:r>
            <a:endParaRPr/>
          </a:p>
          <a:p>
            <a:pPr indent="0" lvl="0" marL="0" rtl="0">
              <a:spcBef>
                <a:spcPts val="1600"/>
              </a:spcBef>
              <a:spcAft>
                <a:spcPts val="0"/>
              </a:spcAft>
              <a:buNone/>
            </a:pPr>
            <a:r>
              <a:rPr lang="en"/>
              <a:t>Many patrol officers fail at this important task, mistakenly believing that crime scene documentation is a task for investigators.  </a:t>
            </a:r>
            <a:endParaRPr/>
          </a:p>
          <a:p>
            <a:pPr indent="0" lvl="0" marL="0">
              <a:spcBef>
                <a:spcPts val="1600"/>
              </a:spcBef>
              <a:spcAft>
                <a:spcPts val="1600"/>
              </a:spcAft>
              <a:buNone/>
            </a:pPr>
            <a:r>
              <a:rPr lang="en"/>
              <a:t>If the job of the first responder is not done well, the chances of an investigator being able to salvage the investigation are slim.</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Specialized Units</a:t>
            </a:r>
            <a:endParaRPr/>
          </a:p>
        </p:txBody>
      </p:sp>
      <p:sp>
        <p:nvSpPr>
          <p:cNvPr id="141" name="Shape 141"/>
          <p:cNvSpPr txBox="1"/>
          <p:nvPr>
            <p:ph idx="1" type="body"/>
          </p:nvPr>
        </p:nvSpPr>
        <p:spPr>
          <a:xfrm>
            <a:off x="387900" y="146259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 is a strong correlation between the size of an agency’s jurisdiction (in terms of population, not land area), and the existence of specialized units.  </a:t>
            </a:r>
            <a:endParaRPr/>
          </a:p>
          <a:p>
            <a:pPr indent="0" lvl="0" marL="0" rtl="0">
              <a:spcBef>
                <a:spcPts val="1600"/>
              </a:spcBef>
              <a:spcAft>
                <a:spcPts val="0"/>
              </a:spcAft>
              <a:buNone/>
            </a:pPr>
            <a:r>
              <a:rPr lang="en"/>
              <a:t>That is, the bigger a city, the more specialized officers tend to be within that city’s police department.  </a:t>
            </a:r>
            <a:endParaRPr/>
          </a:p>
          <a:p>
            <a:pPr indent="0" lvl="0" marL="0">
              <a:spcBef>
                <a:spcPts val="1600"/>
              </a:spcBef>
              <a:spcAft>
                <a:spcPts val="1600"/>
              </a:spcAft>
              <a:buNone/>
            </a:pPr>
            <a:r>
              <a:rPr lang="en"/>
              <a:t>The most common specialized units within American police departments are traffic units and drug enforcement units.</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Specialized Units</a:t>
            </a:r>
            <a:endParaRPr/>
          </a:p>
        </p:txBody>
      </p:sp>
      <p:sp>
        <p:nvSpPr>
          <p:cNvPr id="148" name="Shape 148"/>
          <p:cNvSpPr txBox="1"/>
          <p:nvPr>
            <p:ph idx="1" type="body"/>
          </p:nvPr>
        </p:nvSpPr>
        <p:spPr>
          <a:xfrm>
            <a:off x="387900" y="1489825"/>
            <a:ext cx="8368200" cy="3218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larger departments divide investigative duties between </a:t>
            </a:r>
            <a:r>
              <a:rPr lang="en" u="sng"/>
              <a:t>crimes against persons</a:t>
            </a:r>
            <a:r>
              <a:rPr lang="en"/>
              <a:t> and </a:t>
            </a:r>
            <a:r>
              <a:rPr lang="en" u="sng"/>
              <a:t>crimes against property</a:t>
            </a:r>
            <a:r>
              <a:rPr lang="en"/>
              <a:t>.  </a:t>
            </a:r>
            <a:endParaRPr/>
          </a:p>
          <a:p>
            <a:pPr indent="0" lvl="0" marL="0" rtl="0">
              <a:spcBef>
                <a:spcPts val="1600"/>
              </a:spcBef>
              <a:spcAft>
                <a:spcPts val="0"/>
              </a:spcAft>
              <a:buNone/>
            </a:pPr>
            <a:r>
              <a:rPr lang="en"/>
              <a:t>Each of these major categories may involve types of cases that require investigators to have special knowledge or skills.  </a:t>
            </a:r>
            <a:endParaRPr/>
          </a:p>
          <a:p>
            <a:pPr indent="0" lvl="0" marL="0" rtl="0">
              <a:spcBef>
                <a:spcPts val="1600"/>
              </a:spcBef>
              <a:spcAft>
                <a:spcPts val="0"/>
              </a:spcAft>
              <a:buNone/>
            </a:pPr>
            <a:r>
              <a:rPr lang="en"/>
              <a:t>When agencies do create specialized investigative units, they often target a specific type of crime</a:t>
            </a:r>
            <a:endParaRPr/>
          </a:p>
          <a:p>
            <a:pPr indent="0" lvl="0" marL="0" rtl="0">
              <a:spcBef>
                <a:spcPts val="1600"/>
              </a:spcBef>
              <a:spcAft>
                <a:spcPts val="0"/>
              </a:spcAft>
              <a:buNone/>
            </a:pPr>
            <a:r>
              <a:rPr lang="en"/>
              <a:t>Domestic violence, vice, organized crimes, and sex crimes are common divisions.</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Domestic Violence</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Violence against intimate partners was a social problem long before that fact was widely recognized by the public.  </a:t>
            </a:r>
            <a:endParaRPr/>
          </a:p>
          <a:p>
            <a:pPr indent="0" lvl="0" marL="0" rtl="0">
              <a:spcBef>
                <a:spcPts val="1600"/>
              </a:spcBef>
              <a:spcAft>
                <a:spcPts val="0"/>
              </a:spcAft>
              <a:buNone/>
            </a:pPr>
            <a:r>
              <a:rPr lang="en"/>
              <a:t>In days past, abuse of women by husbands and boyfriends was considered a "family matter," and the criminal justice system ignored most cases.  </a:t>
            </a:r>
            <a:endParaRPr/>
          </a:p>
          <a:p>
            <a:pPr indent="0" lvl="0" marL="0">
              <a:spcBef>
                <a:spcPts val="1600"/>
              </a:spcBef>
              <a:spcAft>
                <a:spcPts val="1600"/>
              </a:spcAft>
              <a:buNone/>
            </a:pPr>
            <a:r>
              <a:rPr lang="en"/>
              <a:t>Today, things have changed for the better as far as public awareness and the mandate for an appropriate police response go.</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Nature of the Problem</a:t>
            </a:r>
            <a:endParaRPr/>
          </a:p>
        </p:txBody>
      </p:sp>
      <p:sp>
        <p:nvSpPr>
          <p:cNvPr id="162" name="Shape 162"/>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Domestic violence tends to be cyclical (repeating), and the magnitude of the violence tends to increase as time goes on.  </a:t>
            </a:r>
            <a:endParaRPr/>
          </a:p>
          <a:p>
            <a:pPr indent="0" lvl="0" marL="0" rtl="0">
              <a:spcBef>
                <a:spcPts val="1600"/>
              </a:spcBef>
              <a:spcAft>
                <a:spcPts val="0"/>
              </a:spcAft>
              <a:buNone/>
            </a:pPr>
            <a:r>
              <a:rPr lang="en"/>
              <a:t>In about one-third of homicide cases where the victim is female, the killer was a husband or boyfriend.  </a:t>
            </a:r>
            <a:endParaRPr/>
          </a:p>
          <a:p>
            <a:pPr indent="0" lvl="0" marL="0" rtl="0">
              <a:spcBef>
                <a:spcPts val="1600"/>
              </a:spcBef>
              <a:spcAft>
                <a:spcPts val="0"/>
              </a:spcAft>
              <a:buNone/>
            </a:pPr>
            <a:r>
              <a:rPr lang="en"/>
              <a:t>Myriad acts fall under the heading of domestic violence, but the definitions used by social scientists tend to be much broader than those used in criminal codes.  </a:t>
            </a:r>
            <a:endParaRPr/>
          </a:p>
          <a:p>
            <a:pPr indent="0" lvl="0" marL="0" rtl="0">
              <a:spcBef>
                <a:spcPts val="1600"/>
              </a:spcBef>
              <a:spcAft>
                <a:spcPts val="0"/>
              </a:spcAft>
              <a:buNone/>
            </a:pPr>
            <a:r>
              <a:rPr lang="en"/>
              <a:t>Officers that subscribe to the code enforcer paradigm will often respond inappropriately or much too late.  </a:t>
            </a:r>
            <a:endParaRPr/>
          </a:p>
          <a:p>
            <a:pPr indent="0" lvl="0" marL="0">
              <a:spcBef>
                <a:spcPts val="1600"/>
              </a:spcBef>
              <a:spcAft>
                <a:spcPts val="1600"/>
              </a:spcAft>
              <a:buNone/>
            </a:pPr>
            <a:r>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Domestic Violence Units</a:t>
            </a:r>
            <a:endParaRPr/>
          </a:p>
        </p:txBody>
      </p:sp>
      <p:sp>
        <p:nvSpPr>
          <p:cNvPr id="169" name="Shape 169"/>
          <p:cNvSpPr txBox="1"/>
          <p:nvPr>
            <p:ph idx="1" type="body"/>
          </p:nvPr>
        </p:nvSpPr>
        <p:spPr>
          <a:xfrm>
            <a:off x="387900" y="148074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police departments have created specialized units to deal with this particular crime.  </a:t>
            </a:r>
            <a:endParaRPr/>
          </a:p>
          <a:p>
            <a:pPr indent="0" lvl="0" marL="0" rtl="0">
              <a:spcBef>
                <a:spcPts val="1600"/>
              </a:spcBef>
              <a:spcAft>
                <a:spcPts val="0"/>
              </a:spcAft>
              <a:buNone/>
            </a:pPr>
            <a:r>
              <a:rPr lang="en"/>
              <a:t>These departments are in essence acknowledging that normal police tools (i.e., arrest) do not work well in domestic violence cases, and that officers need specialized training to understand the dynamics of domestic violence, and they need outside help if victims are to be assisted.  </a:t>
            </a:r>
            <a:endParaRPr/>
          </a:p>
          <a:p>
            <a:pPr indent="0" lvl="0" marL="0">
              <a:spcBef>
                <a:spcPts val="1600"/>
              </a:spcBef>
              <a:spcAft>
                <a:spcPts val="1600"/>
              </a:spcAft>
              <a:buNone/>
            </a:pPr>
            <a:r>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Progressive Partnerships</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progressive departments, investigators are paired with social workers to place victim assistance on an equal footing with the criminal investigation.  </a:t>
            </a:r>
            <a:endParaRPr/>
          </a:p>
          <a:p>
            <a:pPr indent="0" lvl="0" marL="0" rtl="0">
              <a:spcBef>
                <a:spcPts val="1600"/>
              </a:spcBef>
              <a:spcAft>
                <a:spcPts val="0"/>
              </a:spcAft>
              <a:buNone/>
            </a:pPr>
            <a:r>
              <a:rPr lang="en"/>
              <a:t>Aside from the obvious virtue of helping the victim escape a life of abuse, this problem-oriented approach tends to reduce dramatically the number of calls for service stemming from the same abusive relationship.  </a:t>
            </a:r>
            <a:endParaRPr/>
          </a:p>
          <a:p>
            <a:pPr indent="0" lvl="0" marL="0" rtl="0">
              <a:spcBef>
                <a:spcPts val="1600"/>
              </a:spcBef>
              <a:spcAft>
                <a:spcPts val="0"/>
              </a:spcAft>
              <a:buNone/>
            </a:pPr>
            <a:r>
              <a:rPr lang="en"/>
              <a:t>Investigation and arrest alone are woefully inefficient at ending the problem of domestic violence.              </a:t>
            </a:r>
            <a:endParaRPr/>
          </a:p>
          <a:p>
            <a:pPr indent="0" lvl="0" marL="0" rtl="0">
              <a:spcBef>
                <a:spcPts val="1600"/>
              </a:spcBef>
              <a:spcAft>
                <a:spcPts val="0"/>
              </a:spcAft>
              <a:buNone/>
            </a:pPr>
            <a:r>
              <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Vice Units</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term </a:t>
            </a:r>
            <a:r>
              <a:rPr lang="en" u="sng"/>
              <a:t>vice</a:t>
            </a:r>
            <a:r>
              <a:rPr lang="en"/>
              <a:t> is used to designate a category of criminal acts that are considered victimless crimes by most people.  </a:t>
            </a:r>
            <a:endParaRPr/>
          </a:p>
          <a:p>
            <a:pPr indent="0" lvl="0" marL="0" rtl="0">
              <a:spcBef>
                <a:spcPts val="1600"/>
              </a:spcBef>
              <a:spcAft>
                <a:spcPts val="0"/>
              </a:spcAft>
              <a:buNone/>
            </a:pPr>
            <a:r>
              <a:rPr lang="en"/>
              <a:t>Prostitution, gambling, and drug use are common examples.  </a:t>
            </a:r>
            <a:endParaRPr/>
          </a:p>
          <a:p>
            <a:pPr indent="0" lvl="0" marL="0" rtl="0">
              <a:spcBef>
                <a:spcPts val="1600"/>
              </a:spcBef>
              <a:spcAft>
                <a:spcPts val="0"/>
              </a:spcAft>
              <a:buNone/>
            </a:pPr>
            <a:r>
              <a:rPr lang="en"/>
              <a:t>Not all police departments have vice units, and specialized drug units are another common way of dealing with that particular problem.  </a:t>
            </a:r>
            <a:endParaRPr/>
          </a:p>
          <a:p>
            <a:pPr indent="0" lvl="0" marL="0">
              <a:spcBef>
                <a:spcPts val="1600"/>
              </a:spcBef>
              <a:spcAft>
                <a:spcPts val="1600"/>
              </a:spcAft>
              <a:buNone/>
            </a:pPr>
            <a:r>
              <a:rPr lang="en"/>
              <a:t>The legal codes that make these types of activities criminal are under fire from a growing number of citizens.</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Marijuana Example</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Because the laws are unpopular, enforcement is often unpopular as well.  </a:t>
            </a:r>
            <a:endParaRPr/>
          </a:p>
          <a:p>
            <a:pPr indent="0" lvl="0" marL="0" rtl="0">
              <a:spcBef>
                <a:spcPts val="1600"/>
              </a:spcBef>
              <a:spcAft>
                <a:spcPts val="0"/>
              </a:spcAft>
              <a:buNone/>
            </a:pPr>
            <a:r>
              <a:rPr lang="en"/>
              <a:t>The movement toward legalization of marijuana is currently the most commonly discussed of these issues.  </a:t>
            </a:r>
            <a:endParaRPr/>
          </a:p>
          <a:p>
            <a:pPr indent="0" lvl="0" marL="0" rtl="0">
              <a:spcBef>
                <a:spcPts val="1600"/>
              </a:spcBef>
              <a:spcAft>
                <a:spcPts val="0"/>
              </a:spcAft>
              <a:buNone/>
            </a:pPr>
            <a:r>
              <a:rPr lang="en"/>
              <a:t>Several states have made the recreational use and possession of marijuana legal, contrary to the federal government's stance.  </a:t>
            </a:r>
            <a:endParaRPr/>
          </a:p>
          <a:p>
            <a:pPr indent="0" lvl="0" marL="0" rtl="0">
              <a:spcBef>
                <a:spcPts val="1600"/>
              </a:spcBef>
              <a:spcAft>
                <a:spcPts val="0"/>
              </a:spcAft>
              <a:buNone/>
            </a:pPr>
            <a:r>
              <a:rPr lang="en"/>
              <a:t>For this reason, the likelihood of being arrested for possession of marijuana depends largely on the jurisdiction.    </a:t>
            </a:r>
            <a:endParaRPr/>
          </a:p>
          <a:p>
            <a:pPr indent="0" lvl="0" marL="0">
              <a:spcBef>
                <a:spcPts val="1600"/>
              </a:spcBef>
              <a:spcAft>
                <a:spcPts val="1600"/>
              </a:spcAft>
              <a:buNone/>
            </a:pPr>
            <a:r>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Myth vs. Reality</a:t>
            </a:r>
            <a:endParaRPr/>
          </a:p>
        </p:txBody>
      </p:sp>
      <p:sp>
        <p:nvSpPr>
          <p:cNvPr id="71" name="Shape 71"/>
          <p:cNvSpPr txBox="1"/>
          <p:nvPr>
            <p:ph idx="1" type="body"/>
          </p:nvPr>
        </p:nvSpPr>
        <p:spPr>
          <a:xfrm>
            <a:off x="387900" y="1489825"/>
            <a:ext cx="8368200" cy="3281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Hollywood is responsible for several archetypical “investigators.”  </a:t>
            </a:r>
            <a:endParaRPr/>
          </a:p>
          <a:p>
            <a:pPr indent="0" lvl="0" marL="0" rtl="0">
              <a:spcBef>
                <a:spcPts val="1600"/>
              </a:spcBef>
              <a:spcAft>
                <a:spcPts val="0"/>
              </a:spcAft>
              <a:buNone/>
            </a:pPr>
            <a:r>
              <a:rPr lang="en"/>
              <a:t>Most of these are myths that reflect nothing of what investigators actually do.  </a:t>
            </a:r>
            <a:endParaRPr/>
          </a:p>
          <a:p>
            <a:pPr indent="0" lvl="0" marL="0" rtl="0">
              <a:spcBef>
                <a:spcPts val="1600"/>
              </a:spcBef>
              <a:spcAft>
                <a:spcPts val="0"/>
              </a:spcAft>
              <a:buNone/>
            </a:pPr>
            <a:r>
              <a:rPr lang="en"/>
              <a:t>Perhaps the most unrealistic myth is the super sleuth that “always gets his man.”  </a:t>
            </a:r>
            <a:endParaRPr/>
          </a:p>
          <a:p>
            <a:pPr indent="0" lvl="0" marL="0" rtl="0">
              <a:spcBef>
                <a:spcPts val="1600"/>
              </a:spcBef>
              <a:spcAft>
                <a:spcPts val="0"/>
              </a:spcAft>
              <a:buNone/>
            </a:pPr>
            <a:r>
              <a:rPr lang="en"/>
              <a:t>In reality, police clear only about 20% of index crimes.  </a:t>
            </a:r>
            <a:endParaRPr/>
          </a:p>
          <a:p>
            <a:pPr indent="0" lvl="0" marL="0" rtl="0">
              <a:spcBef>
                <a:spcPts val="1600"/>
              </a:spcBef>
              <a:spcAft>
                <a:spcPts val="0"/>
              </a:spcAft>
              <a:buNone/>
            </a:pPr>
            <a:r>
              <a:rPr lang="en"/>
              <a:t>The next most unrealistic myth is that detective live a professional life if danger and excitement.  </a:t>
            </a:r>
            <a:endParaRPr/>
          </a:p>
          <a:p>
            <a:pPr indent="0" lvl="0" marL="0" rtl="0">
              <a:spcBef>
                <a:spcPts val="1600"/>
              </a:spcBef>
              <a:spcAft>
                <a:spcPts val="0"/>
              </a:spcAft>
              <a:buNone/>
            </a:pPr>
            <a:r>
              <a:rPr lang="en"/>
              <a:t>The reality is that detectives do a huge amount of boring paperwork.      </a:t>
            </a:r>
            <a:endParaRPr/>
          </a:p>
          <a:p>
            <a:pPr indent="0" lvl="0" marL="0">
              <a:spcBef>
                <a:spcPts val="1600"/>
              </a:spcBef>
              <a:spcAft>
                <a:spcPts val="1600"/>
              </a:spcAft>
              <a:buNone/>
            </a:pPr>
            <a:r>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Organized Crime</a:t>
            </a:r>
            <a:endParaRPr/>
          </a:p>
        </p:txBody>
      </p:sp>
      <p:sp>
        <p:nvSpPr>
          <p:cNvPr id="197" name="Shape 197"/>
          <p:cNvSpPr txBox="1"/>
          <p:nvPr>
            <p:ph idx="1" type="body"/>
          </p:nvPr>
        </p:nvSpPr>
        <p:spPr>
          <a:xfrm>
            <a:off x="387900" y="1380975"/>
            <a:ext cx="8368200" cy="3390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basic characteristic of organized crime is a group of people working together to achieve some criminal purpose.  </a:t>
            </a:r>
            <a:endParaRPr/>
          </a:p>
          <a:p>
            <a:pPr indent="0" lvl="0" marL="0" rtl="0">
              <a:spcBef>
                <a:spcPts val="1600"/>
              </a:spcBef>
              <a:spcAft>
                <a:spcPts val="0"/>
              </a:spcAft>
              <a:buNone/>
            </a:pPr>
            <a:r>
              <a:rPr lang="en"/>
              <a:t>This definition includes the </a:t>
            </a:r>
            <a:r>
              <a:rPr lang="en" u="sng"/>
              <a:t>mafia</a:t>
            </a:r>
            <a:r>
              <a:rPr lang="en"/>
              <a:t>, but goes far beyond it.  </a:t>
            </a:r>
            <a:endParaRPr/>
          </a:p>
          <a:p>
            <a:pPr indent="0" lvl="0" marL="0" rtl="0">
              <a:spcBef>
                <a:spcPts val="1600"/>
              </a:spcBef>
              <a:spcAft>
                <a:spcPts val="0"/>
              </a:spcAft>
              <a:buNone/>
            </a:pPr>
            <a:r>
              <a:rPr lang="en"/>
              <a:t>Organized crime can be centered on supplying illegal goods and services, such as gambling and drugs.  </a:t>
            </a:r>
            <a:endParaRPr/>
          </a:p>
          <a:p>
            <a:pPr indent="0" lvl="0" marL="0" rtl="0">
              <a:spcBef>
                <a:spcPts val="1600"/>
              </a:spcBef>
              <a:spcAft>
                <a:spcPts val="0"/>
              </a:spcAft>
              <a:buNone/>
            </a:pPr>
            <a:r>
              <a:rPr lang="en"/>
              <a:t>It can also include predatory crimes, such as theft, burglary, and murder.  </a:t>
            </a:r>
            <a:endParaRPr/>
          </a:p>
          <a:p>
            <a:pPr indent="0" lvl="0" marL="0">
              <a:spcBef>
                <a:spcPts val="1600"/>
              </a:spcBef>
              <a:spcAft>
                <a:spcPts val="1600"/>
              </a:spcAft>
              <a:buNone/>
            </a:pPr>
            <a:r>
              <a:rPr lang="en"/>
              <a:t>When criminal organizations are large and complex, criminal investigations become large and complex as well.</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Agency Limitations</a:t>
            </a:r>
            <a:endParaRPr/>
          </a:p>
        </p:txBody>
      </p:sp>
      <p:sp>
        <p:nvSpPr>
          <p:cNvPr id="204" name="Shape 204"/>
          <p:cNvSpPr txBox="1"/>
          <p:nvPr>
            <p:ph idx="1" type="body"/>
          </p:nvPr>
        </p:nvSpPr>
        <p:spPr>
          <a:xfrm>
            <a:off x="387900" y="1364225"/>
            <a:ext cx="8368200" cy="3489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Often, criminal organizations will stretch beyond state and local borders, complicating the idea of jurisdiction.  </a:t>
            </a:r>
            <a:endParaRPr/>
          </a:p>
          <a:p>
            <a:pPr indent="0" lvl="0" marL="0" rtl="0">
              <a:spcBef>
                <a:spcPts val="1600"/>
              </a:spcBef>
              <a:spcAft>
                <a:spcPts val="0"/>
              </a:spcAft>
              <a:buNone/>
            </a:pPr>
            <a:r>
              <a:rPr lang="en"/>
              <a:t>Often state and local agencies become involved in these types of investigations because of the extra resources they have and their expanded jurisdiction.  </a:t>
            </a:r>
            <a:endParaRPr/>
          </a:p>
          <a:p>
            <a:pPr indent="0" lvl="0" marL="0" rtl="0">
              <a:spcBef>
                <a:spcPts val="1600"/>
              </a:spcBef>
              <a:spcAft>
                <a:spcPts val="0"/>
              </a:spcAft>
              <a:buNone/>
            </a:pPr>
            <a:r>
              <a:rPr lang="en"/>
              <a:t>In addition, investigators often need special financial expertise (examining records of financial crimes) that is beyond the capability of local police.  </a:t>
            </a:r>
            <a:endParaRPr/>
          </a:p>
          <a:p>
            <a:pPr indent="0" lvl="0" marL="0">
              <a:spcBef>
                <a:spcPts val="1600"/>
              </a:spcBef>
              <a:spcAft>
                <a:spcPts val="1600"/>
              </a:spcAft>
              <a:buNone/>
            </a:pPr>
            <a:r>
              <a:rPr lang="en"/>
              <a:t>Electronic surveillance is common in the investigation of organized crime, and the technical and legal issues are often better suited to the resources and skills of state and federal investigators.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Internal Affairs (IA)</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question of exactly who polices the police has been controversial throughout the history of policing in America.  </a:t>
            </a:r>
            <a:endParaRPr/>
          </a:p>
          <a:p>
            <a:pPr indent="0" lvl="0" marL="0" rtl="0">
              <a:spcBef>
                <a:spcPts val="1600"/>
              </a:spcBef>
              <a:spcAft>
                <a:spcPts val="0"/>
              </a:spcAft>
              <a:buNone/>
            </a:pPr>
            <a:r>
              <a:rPr lang="en"/>
              <a:t>Starting in the late 1950s, many departments set up special units within the department to investigate allegations of police misconduct.  </a:t>
            </a:r>
            <a:endParaRPr/>
          </a:p>
          <a:p>
            <a:pPr indent="0" lvl="0" marL="0">
              <a:spcBef>
                <a:spcPts val="1600"/>
              </a:spcBef>
              <a:spcAft>
                <a:spcPts val="1600"/>
              </a:spcAft>
              <a:buNone/>
            </a:pPr>
            <a:r>
              <a:rPr lang="en"/>
              <a:t>This trend continued through the 1960s, and by the end of the decade, many of America's largest police forces had </a:t>
            </a:r>
            <a:r>
              <a:rPr lang="en" u="sng"/>
              <a:t>internal affairs</a:t>
            </a:r>
            <a:r>
              <a:rPr lang="en"/>
              <a:t> divisions.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IA Does</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use of excessive force and corruption are perhaps the most common issues considered by internal affairs, but all violations of the law and police codes of conduct are possible targets.  </a:t>
            </a:r>
            <a:endParaRPr/>
          </a:p>
          <a:p>
            <a:pPr indent="0" lvl="0" marL="0">
              <a:spcBef>
                <a:spcPts val="1600"/>
              </a:spcBef>
              <a:spcAft>
                <a:spcPts val="1600"/>
              </a:spcAft>
              <a:buNone/>
            </a:pPr>
            <a:r>
              <a:rPr lang="en"/>
              <a:t>Internal affairs officers are usually placed outside of the usual police command structure, answering directly to the chief.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Juveniles and the Police</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Crime statistics demonstrate that juveniles are responsible for a disproportionate amount of crime.  </a:t>
            </a:r>
            <a:endParaRPr/>
          </a:p>
          <a:p>
            <a:pPr indent="0" lvl="0" marL="0" rtl="0">
              <a:spcBef>
                <a:spcPts val="1600"/>
              </a:spcBef>
              <a:spcAft>
                <a:spcPts val="0"/>
              </a:spcAft>
              <a:buNone/>
            </a:pPr>
            <a:r>
              <a:rPr lang="en"/>
              <a:t>This suggests that dealing with juveniles represents a disproportionate amount of police work.  </a:t>
            </a:r>
            <a:endParaRPr/>
          </a:p>
          <a:p>
            <a:pPr indent="0" lvl="0" marL="0">
              <a:spcBef>
                <a:spcPts val="1600"/>
              </a:spcBef>
              <a:spcAft>
                <a:spcPts val="1600"/>
              </a:spcAft>
              <a:buNone/>
            </a:pPr>
            <a:r>
              <a:rPr lang="en"/>
              <a:t>The juvenile impact on police workload is enhanced due to the existence of </a:t>
            </a:r>
            <a:r>
              <a:rPr lang="en" u="sng"/>
              <a:t>status offenses</a:t>
            </a:r>
            <a:r>
              <a:rPr lang="en"/>
              <a:t>.</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Status Offenses </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Status offenses are acts that would not be criminal if done by an adult, but are prohibited for minors.  </a:t>
            </a:r>
            <a:endParaRPr/>
          </a:p>
          <a:p>
            <a:pPr indent="0" lvl="0" marL="0">
              <a:spcBef>
                <a:spcPts val="1600"/>
              </a:spcBef>
              <a:spcAft>
                <a:spcPts val="1600"/>
              </a:spcAft>
              <a:buNone/>
            </a:pPr>
            <a:r>
              <a:rPr lang="en"/>
              <a:t>Common status offenses that the police must deal with are truancy, running away from home, and </a:t>
            </a:r>
            <a:r>
              <a:rPr lang="en" u="sng"/>
              <a:t>juvenile curfew</a:t>
            </a:r>
            <a:r>
              <a:rPr lang="en"/>
              <a:t> violations.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Units</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Additionally, police are called upon to deal with juveniles in matters that are not criminal (at least on the part of the child), such as missing persons, child abuse, and child neglect.  </a:t>
            </a:r>
            <a:endParaRPr/>
          </a:p>
          <a:p>
            <a:pPr indent="0" lvl="0" marL="0" rtl="0">
              <a:spcBef>
                <a:spcPts val="1600"/>
              </a:spcBef>
              <a:spcAft>
                <a:spcPts val="0"/>
              </a:spcAft>
              <a:buNone/>
            </a:pPr>
            <a:r>
              <a:rPr lang="en"/>
              <a:t>The impact of juveniles on police work is so great that many large, urban police departments have established specialized </a:t>
            </a:r>
            <a:r>
              <a:rPr lang="en" u="sng"/>
              <a:t>juvenile units</a:t>
            </a:r>
            <a:r>
              <a:rPr lang="en"/>
              <a:t>.</a:t>
            </a:r>
            <a:endParaRPr/>
          </a:p>
          <a:p>
            <a:pPr indent="0" lvl="0" marL="0">
              <a:spcBef>
                <a:spcPts val="1600"/>
              </a:spcBef>
              <a:spcAft>
                <a:spcPts val="1600"/>
              </a:spcAft>
              <a:buNone/>
            </a:pPr>
            <a:r>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COP and Juveniles</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Despite the advice of community policing experts, community policing tends to be implemented in a programmatic way.  </a:t>
            </a:r>
            <a:endParaRPr/>
          </a:p>
          <a:p>
            <a:pPr indent="0" lvl="0" marL="0" rtl="0">
              <a:spcBef>
                <a:spcPts val="1600"/>
              </a:spcBef>
              <a:spcAft>
                <a:spcPts val="0"/>
              </a:spcAft>
              <a:buNone/>
            </a:pPr>
            <a:r>
              <a:rPr lang="en"/>
              <a:t>The two most common community policing programs targeting juveniles are D.A.R.E. (Drug Awareness Resistance Education) programs and the emergence of School Resource Officers (SROs) working in an increasing number of schools throughout the United States. </a:t>
            </a:r>
            <a:endParaRPr/>
          </a:p>
          <a:p>
            <a:pPr indent="0" lvl="0" marL="0">
              <a:spcBef>
                <a:spcPts val="1600"/>
              </a:spcBef>
              <a:spcAft>
                <a:spcPts val="1600"/>
              </a:spcAft>
              <a:buNone/>
            </a:pPr>
            <a:r>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D.A.R.E.</a:t>
            </a:r>
            <a:endParaRPr/>
          </a:p>
        </p:txBody>
      </p:sp>
      <p:sp>
        <p:nvSpPr>
          <p:cNvPr id="253" name="Shape 253"/>
          <p:cNvSpPr txBox="1"/>
          <p:nvPr>
            <p:ph idx="1" type="body"/>
          </p:nvPr>
        </p:nvSpPr>
        <p:spPr>
          <a:xfrm>
            <a:off x="387900" y="1362825"/>
            <a:ext cx="8368200" cy="3454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most jurisdictions, specialized juvenile officers undergo weeks of intensive training before they can become D.A.R.E. officers.  </a:t>
            </a:r>
            <a:endParaRPr/>
          </a:p>
          <a:p>
            <a:pPr indent="0" lvl="0" marL="0" rtl="0">
              <a:spcBef>
                <a:spcPts val="1600"/>
              </a:spcBef>
              <a:spcAft>
                <a:spcPts val="0"/>
              </a:spcAft>
              <a:buNone/>
            </a:pPr>
            <a:r>
              <a:rPr lang="en"/>
              <a:t>This training focuses on educational material targeting mostly fifth and sixth graders.  </a:t>
            </a:r>
            <a:endParaRPr/>
          </a:p>
          <a:p>
            <a:pPr indent="0" lvl="0" marL="0" rtl="0">
              <a:spcBef>
                <a:spcPts val="1600"/>
              </a:spcBef>
              <a:spcAft>
                <a:spcPts val="0"/>
              </a:spcAft>
              <a:buNone/>
            </a:pPr>
            <a:r>
              <a:rPr lang="en"/>
              <a:t>D.A.R.E. was unique in its collaborative approach between educational institutions and police departments.  </a:t>
            </a:r>
            <a:endParaRPr/>
          </a:p>
          <a:p>
            <a:pPr indent="0" lvl="0" marL="0">
              <a:spcBef>
                <a:spcPts val="1600"/>
              </a:spcBef>
              <a:spcAft>
                <a:spcPts val="1600"/>
              </a:spcAft>
              <a:buNone/>
            </a:pPr>
            <a:r>
              <a:rPr lang="en"/>
              <a:t>A common element of most D.A.R.E. programs is teaching upper elementary school children peer resistance strategies that consist of different ways of saying "no."</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Does D.A.R.E. Work?</a:t>
            </a:r>
            <a:endParaRPr/>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Empirical research has shown that the programs have little long-term impact on later drug use.  </a:t>
            </a:r>
            <a:endParaRPr/>
          </a:p>
          <a:p>
            <a:pPr indent="0" lvl="0" marL="0" rtl="0">
              <a:spcBef>
                <a:spcPts val="1600"/>
              </a:spcBef>
              <a:spcAft>
                <a:spcPts val="0"/>
              </a:spcAft>
              <a:buNone/>
            </a:pPr>
            <a:r>
              <a:rPr lang="en"/>
              <a:t>Despite the disappointing research findings, the programs remain quite popular and have undergone substantial revision to improve effectiveness.  </a:t>
            </a:r>
            <a:endParaRPr/>
          </a:p>
          <a:p>
            <a:pPr indent="0" lvl="0" marL="0" rtl="0">
              <a:spcBef>
                <a:spcPts val="1600"/>
              </a:spcBef>
              <a:spcAft>
                <a:spcPts val="0"/>
              </a:spcAft>
              <a:buNone/>
            </a:pPr>
            <a:r>
              <a:rPr lang="en"/>
              <a:t>Perhaps the most valuable aspect of D.A.R.E. programs was demonstrating to the nation that collaboration between police and schools was possible.</a:t>
            </a:r>
            <a:endParaRPr/>
          </a:p>
          <a:p>
            <a:pPr indent="0" lvl="0" marL="0">
              <a:spcBef>
                <a:spcPts val="1600"/>
              </a:spcBef>
              <a:spcAft>
                <a:spcPts val="1600"/>
              </a:spcAft>
              <a:buNone/>
            </a:pPr>
            <a:r>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Investigators Do</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crimes that result in arrest do so because of the “detective work” of the patrol officer that responded to the call for service.  </a:t>
            </a:r>
            <a:endParaRPr/>
          </a:p>
          <a:p>
            <a:pPr indent="0" lvl="0" marL="0" rtl="0">
              <a:spcBef>
                <a:spcPts val="1600"/>
              </a:spcBef>
              <a:spcAft>
                <a:spcPts val="0"/>
              </a:spcAft>
              <a:buNone/>
            </a:pPr>
            <a:r>
              <a:rPr lang="en"/>
              <a:t>If the patrol officer cannot conclude the investigation with an arrest, the case is turned over to a criminal investigator.  </a:t>
            </a:r>
            <a:endParaRPr/>
          </a:p>
          <a:p>
            <a:pPr indent="0" lvl="0" marL="0">
              <a:spcBef>
                <a:spcPts val="1600"/>
              </a:spcBef>
              <a:spcAft>
                <a:spcPts val="1600"/>
              </a:spcAft>
              <a:buNone/>
            </a:pPr>
            <a:r>
              <a:rPr lang="en"/>
              <a:t>The primary job of the investigator is to gather information.</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School Resource Officer (SRO)</a:t>
            </a:r>
            <a:endParaRPr/>
          </a:p>
        </p:txBody>
      </p:sp>
      <p:sp>
        <p:nvSpPr>
          <p:cNvPr id="267" name="Shape 267"/>
          <p:cNvSpPr txBox="1"/>
          <p:nvPr>
            <p:ph idx="1" type="body"/>
          </p:nvPr>
        </p:nvSpPr>
        <p:spPr>
          <a:xfrm>
            <a:off x="272150" y="1489825"/>
            <a:ext cx="85635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additional community policing strategy is to place uniformed police officers in the schools.  </a:t>
            </a:r>
            <a:endParaRPr/>
          </a:p>
          <a:p>
            <a:pPr indent="0" lvl="0" marL="0" rtl="0">
              <a:spcBef>
                <a:spcPts val="1600"/>
              </a:spcBef>
              <a:spcAft>
                <a:spcPts val="0"/>
              </a:spcAft>
              <a:buNone/>
            </a:pPr>
            <a:r>
              <a:rPr lang="en"/>
              <a:t>This practice is more common in large urban areas, but </a:t>
            </a:r>
            <a:r>
              <a:rPr lang="en" u="sng"/>
              <a:t>School Resource Officers</a:t>
            </a:r>
            <a:r>
              <a:rPr lang="en"/>
              <a:t> (SROs) can be found in any size school.  </a:t>
            </a:r>
            <a:endParaRPr/>
          </a:p>
          <a:p>
            <a:pPr indent="0" lvl="0" marL="0">
              <a:spcBef>
                <a:spcPts val="1600"/>
              </a:spcBef>
              <a:spcAft>
                <a:spcPts val="1600"/>
              </a:spcAft>
              <a:buNone/>
            </a:pPr>
            <a:r>
              <a:rPr lang="en"/>
              <a:t>The Omnibus Crime Control and Safe Streets Act of 1968 defines the SRO as “a career law enforcement officer, with sworn authority, deployed in community-oriented policing, and assigned by the employing police department or agency to work in collaboration with school and community-based organizations.”</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Administrative Limits on SROs</a:t>
            </a:r>
            <a:endParaRPr/>
          </a:p>
        </p:txBody>
      </p:sp>
      <p:sp>
        <p:nvSpPr>
          <p:cNvPr id="274" name="Shape 274"/>
          <p:cNvSpPr txBox="1"/>
          <p:nvPr>
            <p:ph idx="1" type="body"/>
          </p:nvPr>
        </p:nvSpPr>
        <p:spPr>
          <a:xfrm>
            <a:off x="387900" y="147167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practice, the community policing philosophy is often not put into practice.  </a:t>
            </a:r>
            <a:endParaRPr/>
          </a:p>
          <a:p>
            <a:pPr indent="0" lvl="0" marL="0">
              <a:spcBef>
                <a:spcPts val="1600"/>
              </a:spcBef>
              <a:spcAft>
                <a:spcPts val="1600"/>
              </a:spcAft>
              <a:buNone/>
            </a:pPr>
            <a:r>
              <a:rPr lang="en"/>
              <a:t>Rather than community collaborators that build relationships and solve problems, many SROs are relegated to the function of a security guard.</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Can SRO Programs Work?</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Research has shown that a least some SRO programs have been successful at reducing disruptive and illegal student conduct.  </a:t>
            </a:r>
            <a:endParaRPr/>
          </a:p>
          <a:p>
            <a:pPr indent="0" lvl="0" marL="0">
              <a:spcBef>
                <a:spcPts val="1600"/>
              </a:spcBef>
              <a:spcAft>
                <a:spcPts val="1600"/>
              </a:spcAft>
              <a:buNone/>
            </a:pPr>
            <a:r>
              <a:rPr lang="en"/>
              <a:t>Prosocial relationships formed between officers and students have also led to a phenomenon that community policing advocates would have predicted:  School Resource Officers obtain information concerning crime in the broader community from students, improving the overall effectiveness of the police department.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Jacks of all Trades</a:t>
            </a:r>
            <a:endParaRPr/>
          </a:p>
        </p:txBody>
      </p:sp>
      <p:sp>
        <p:nvSpPr>
          <p:cNvPr id="85" name="Shape 85"/>
          <p:cNvSpPr txBox="1"/>
          <p:nvPr>
            <p:ph idx="1" type="body"/>
          </p:nvPr>
        </p:nvSpPr>
        <p:spPr>
          <a:xfrm>
            <a:off x="387900" y="15170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good detective is a jack of all trades.  </a:t>
            </a:r>
            <a:endParaRPr/>
          </a:p>
          <a:p>
            <a:pPr indent="0" lvl="0" marL="0" rtl="0">
              <a:spcBef>
                <a:spcPts val="1600"/>
              </a:spcBef>
              <a:spcAft>
                <a:spcPts val="0"/>
              </a:spcAft>
              <a:buNone/>
            </a:pPr>
            <a:r>
              <a:rPr lang="en"/>
              <a:t>Much knowledge about a wide array of subjects and many skills are required.  </a:t>
            </a:r>
            <a:endParaRPr/>
          </a:p>
          <a:p>
            <a:pPr indent="0" lvl="0" marL="0" rtl="0">
              <a:spcBef>
                <a:spcPts val="1600"/>
              </a:spcBef>
              <a:spcAft>
                <a:spcPts val="0"/>
              </a:spcAft>
              <a:buNone/>
            </a:pPr>
            <a:r>
              <a:rPr lang="en"/>
              <a:t>These are needed to accomplish three major functions:  </a:t>
            </a:r>
            <a:endParaRPr/>
          </a:p>
          <a:p>
            <a:pPr indent="-342900" lvl="0" marL="457200" rtl="0">
              <a:spcBef>
                <a:spcPts val="1600"/>
              </a:spcBef>
              <a:spcAft>
                <a:spcPts val="0"/>
              </a:spcAft>
              <a:buSzPts val="1800"/>
              <a:buAutoNum type="arabicPeriod"/>
            </a:pPr>
            <a:r>
              <a:rPr lang="en"/>
              <a:t>Conducting fruitful interviews of victims, witnesses, and suspects  </a:t>
            </a:r>
            <a:endParaRPr/>
          </a:p>
          <a:p>
            <a:pPr indent="-342900" lvl="0" marL="457200" rtl="0">
              <a:spcBef>
                <a:spcPts val="0"/>
              </a:spcBef>
              <a:spcAft>
                <a:spcPts val="0"/>
              </a:spcAft>
              <a:buSzPts val="1800"/>
              <a:buAutoNum type="arabicPeriod"/>
            </a:pPr>
            <a:r>
              <a:rPr lang="en"/>
              <a:t>Conducting successful crime scene investigations  </a:t>
            </a:r>
            <a:endParaRPr/>
          </a:p>
          <a:p>
            <a:pPr indent="-342900" lvl="0" marL="457200">
              <a:spcBef>
                <a:spcPts val="0"/>
              </a:spcBef>
              <a:spcAft>
                <a:spcPts val="0"/>
              </a:spcAft>
              <a:buSzPts val="1800"/>
              <a:buAutoNum type="arabicPeriod"/>
            </a:pPr>
            <a:r>
              <a:rPr lang="en"/>
              <a:t>Developing and maintaining informants</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Good Are They?</a:t>
            </a:r>
            <a:endParaRPr/>
          </a:p>
        </p:txBody>
      </p:sp>
      <p:sp>
        <p:nvSpPr>
          <p:cNvPr id="92" name="Shape 92"/>
          <p:cNvSpPr txBox="1"/>
          <p:nvPr>
            <p:ph idx="1" type="body"/>
          </p:nvPr>
        </p:nvSpPr>
        <p:spPr>
          <a:xfrm>
            <a:off x="387900" y="1489825"/>
            <a:ext cx="8368200" cy="3390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research suggests that the traditional investigator’s role is not that important in solving crimes:  </a:t>
            </a:r>
            <a:endParaRPr/>
          </a:p>
          <a:p>
            <a:pPr indent="-342900" lvl="0" marL="457200" rtl="0">
              <a:spcBef>
                <a:spcPts val="1600"/>
              </a:spcBef>
              <a:spcAft>
                <a:spcPts val="0"/>
              </a:spcAft>
              <a:buSzPts val="1800"/>
              <a:buChar char="●"/>
            </a:pPr>
            <a:r>
              <a:rPr lang="en"/>
              <a:t>No amount of investigation will solve many of the serious crimes that occur in America’s communities--There simply is not enough evidence to go on.  </a:t>
            </a:r>
            <a:endParaRPr/>
          </a:p>
          <a:p>
            <a:pPr indent="-342900" lvl="0" marL="457200" rtl="0">
              <a:spcBef>
                <a:spcPts val="0"/>
              </a:spcBef>
              <a:spcAft>
                <a:spcPts val="0"/>
              </a:spcAft>
              <a:buSzPts val="1800"/>
              <a:buChar char="●"/>
            </a:pPr>
            <a:r>
              <a:rPr lang="en"/>
              <a:t>The majority of cleared cases are cleared because of the work of patrol officers.  </a:t>
            </a:r>
            <a:endParaRPr/>
          </a:p>
          <a:p>
            <a:pPr indent="-342900" lvl="0" marL="457200">
              <a:spcBef>
                <a:spcPts val="0"/>
              </a:spcBef>
              <a:spcAft>
                <a:spcPts val="0"/>
              </a:spcAft>
              <a:buSzPts val="1800"/>
              <a:buChar char="●"/>
            </a:pPr>
            <a:r>
              <a:rPr lang="en"/>
              <a:t>Arrests of offenders at the scene are more common that offenders being apprehended after lengthy investigations.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Patrol Function</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detectives are usually assigned cases in the form of a follow-up investigation, the first responder is most often a uniformed patrol officer.  </a:t>
            </a:r>
            <a:endParaRPr/>
          </a:p>
          <a:p>
            <a:pPr indent="0" lvl="0" marL="0" rtl="0">
              <a:spcBef>
                <a:spcPts val="1600"/>
              </a:spcBef>
              <a:spcAft>
                <a:spcPts val="0"/>
              </a:spcAft>
              <a:buNone/>
            </a:pPr>
            <a:r>
              <a:rPr lang="en"/>
              <a:t>The early stages of a criminal investigation, often called a </a:t>
            </a:r>
            <a:r>
              <a:rPr lang="en" u="sng"/>
              <a:t>preliminary investigation</a:t>
            </a:r>
            <a:r>
              <a:rPr lang="en"/>
              <a:t>, begins when dispatchers receive a call, most often through a 911 system.  </a:t>
            </a:r>
            <a:endParaRPr/>
          </a:p>
          <a:p>
            <a:pPr indent="0" lvl="0" marL="0">
              <a:spcBef>
                <a:spcPts val="1600"/>
              </a:spcBef>
              <a:spcAft>
                <a:spcPts val="1600"/>
              </a:spcAft>
              <a:buNone/>
            </a:pPr>
            <a:r>
              <a:rPr lang="en"/>
              <a:t>In many small departments, the patrol officer conducting the preliminary investigation will see the investigation through to the end.  </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Priority Number One</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first priority of every officer arriving at every crime scene is officer safety.  </a:t>
            </a:r>
            <a:endParaRPr/>
          </a:p>
          <a:p>
            <a:pPr indent="0" lvl="0" marL="0" rtl="0">
              <a:spcBef>
                <a:spcPts val="1600"/>
              </a:spcBef>
              <a:spcAft>
                <a:spcPts val="0"/>
              </a:spcAft>
              <a:buNone/>
            </a:pPr>
            <a:r>
              <a:rPr lang="en"/>
              <a:t>The safety of the public is a close but secondary concern.  </a:t>
            </a:r>
            <a:endParaRPr/>
          </a:p>
          <a:p>
            <a:pPr indent="0" lvl="0" marL="0" rtl="0">
              <a:spcBef>
                <a:spcPts val="1600"/>
              </a:spcBef>
              <a:spcAft>
                <a:spcPts val="0"/>
              </a:spcAft>
              <a:buNone/>
            </a:pPr>
            <a:r>
              <a:rPr lang="en"/>
              <a:t>This may seem counterintuitive, but wounded officers cannot protect the safety of the public and investigate crimes.  </a:t>
            </a:r>
            <a:endParaRPr/>
          </a:p>
          <a:p>
            <a:pPr indent="0" lvl="0" marL="0">
              <a:spcBef>
                <a:spcPts val="1600"/>
              </a:spcBef>
              <a:spcAft>
                <a:spcPts val="1600"/>
              </a:spcAft>
              <a:buNone/>
            </a:pPr>
            <a:r>
              <a:rPr lang="en"/>
              <a:t>Logically, officer safety must be a first priority.</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Investigative Priorities </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After safety issues have been adequately dealt with, the focus shifts to discovering what happened.  </a:t>
            </a:r>
            <a:endParaRPr/>
          </a:p>
          <a:p>
            <a:pPr indent="0" lvl="0" marL="0" rtl="0">
              <a:spcBef>
                <a:spcPts val="1600"/>
              </a:spcBef>
              <a:spcAft>
                <a:spcPts val="0"/>
              </a:spcAft>
              <a:buNone/>
            </a:pPr>
            <a:r>
              <a:rPr lang="en"/>
              <a:t>This requires rapid assessment of the scene and the quick identification of any potential witnesses.  </a:t>
            </a:r>
            <a:endParaRPr/>
          </a:p>
          <a:p>
            <a:pPr indent="0" lvl="0" marL="0" rtl="0">
              <a:spcBef>
                <a:spcPts val="1600"/>
              </a:spcBef>
              <a:spcAft>
                <a:spcPts val="0"/>
              </a:spcAft>
              <a:buNone/>
            </a:pPr>
            <a:r>
              <a:rPr lang="en"/>
              <a:t>An ongoing goal of the first responder is the security and integrity of the scene.  </a:t>
            </a:r>
            <a:endParaRPr/>
          </a:p>
          <a:p>
            <a:pPr indent="0" lvl="0" marL="0">
              <a:spcBef>
                <a:spcPts val="1600"/>
              </a:spcBef>
              <a:spcAft>
                <a:spcPts val="1600"/>
              </a:spcAft>
              <a:buNone/>
            </a:pPr>
            <a:r>
              <a:rPr lang="en"/>
              <a:t>It is vital to the preservation of evidence that absolutely no unnecessary personnel (law enforcement or civilian) enter the scene.</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Further Investigations</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Once dangers have been eliminated, witnesses have been identified, and the scene has been secured, the first responder will evaluate what further (if any) investigative actions should be taken.  </a:t>
            </a:r>
            <a:endParaRPr/>
          </a:p>
          <a:p>
            <a:pPr indent="0" lvl="0" marL="0">
              <a:spcBef>
                <a:spcPts val="1600"/>
              </a:spcBef>
              <a:spcAft>
                <a:spcPts val="1600"/>
              </a:spcAft>
              <a:buNone/>
            </a:pPr>
            <a:r>
              <a:rPr lang="en"/>
              <a:t>This can mean conducting further investigations, calling in technicians, or calling in an investigator.</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