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embeddedFontLst>
    <p:embeddedFont>
      <p:font typeface="Economica"/>
      <p:regular r:id="rId37"/>
      <p:bold r:id="rId38"/>
      <p:italic r:id="rId39"/>
      <p:boldItalic r:id="rId40"/>
    </p:embeddedFont>
    <p:embeddedFont>
      <p:font typeface="Open Sans"/>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Economica-boldItalic.fntdata"/><Relationship Id="rId20" Type="http://schemas.openxmlformats.org/officeDocument/2006/relationships/slide" Target="slides/slide16.xml"/><Relationship Id="rId42" Type="http://schemas.openxmlformats.org/officeDocument/2006/relationships/font" Target="fonts/OpenSans-bold.fntdata"/><Relationship Id="rId41" Type="http://schemas.openxmlformats.org/officeDocument/2006/relationships/font" Target="fonts/OpenSans-regular.fntdata"/><Relationship Id="rId22" Type="http://schemas.openxmlformats.org/officeDocument/2006/relationships/slide" Target="slides/slide18.xml"/><Relationship Id="rId44" Type="http://schemas.openxmlformats.org/officeDocument/2006/relationships/font" Target="fonts/OpenSans-boldItalic.fntdata"/><Relationship Id="rId21" Type="http://schemas.openxmlformats.org/officeDocument/2006/relationships/slide" Target="slides/slide17.xml"/><Relationship Id="rId43" Type="http://schemas.openxmlformats.org/officeDocument/2006/relationships/font" Target="fonts/OpenSans-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Economica-italic.fntdata"/><Relationship Id="rId16" Type="http://schemas.openxmlformats.org/officeDocument/2006/relationships/slide" Target="slides/slide12.xml"/><Relationship Id="rId38" Type="http://schemas.openxmlformats.org/officeDocument/2006/relationships/font" Target="fonts/Economica-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4.3:  Police Methods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Results</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What the researchers found staggered the world of policing:  There was almost no difference in actual crime or citizens fear of crime.  </a:t>
            </a:r>
            <a:endParaRPr/>
          </a:p>
          <a:p>
            <a:pPr indent="0" lvl="0" marL="0" rtl="0">
              <a:spcBef>
                <a:spcPts val="1600"/>
              </a:spcBef>
              <a:spcAft>
                <a:spcPts val="0"/>
              </a:spcAft>
              <a:buNone/>
            </a:pPr>
            <a:r>
              <a:rPr lang="en"/>
              <a:t>Citizen’s opinions about how good a job the police were doing did not change.  </a:t>
            </a:r>
            <a:endParaRPr/>
          </a:p>
          <a:p>
            <a:pPr indent="0" lvl="0" marL="0" rtl="0">
              <a:spcBef>
                <a:spcPts val="1600"/>
              </a:spcBef>
              <a:spcAft>
                <a:spcPts val="0"/>
              </a:spcAft>
              <a:buNone/>
            </a:pPr>
            <a:r>
              <a:rPr lang="en"/>
              <a:t>It seemed that law-abiding citizens and criminals alike simply did not notice the changes.  </a:t>
            </a:r>
            <a:endParaRPr/>
          </a:p>
          <a:p>
            <a:pPr indent="0" lvl="0" marL="0">
              <a:spcBef>
                <a:spcPts val="1600"/>
              </a:spcBef>
              <a:spcAft>
                <a:spcPts val="1600"/>
              </a:spcAft>
              <a:buNone/>
            </a:pPr>
            <a:r>
              <a:rPr lang="en"/>
              <a:t>As one would expect, this caused a flurry of opinions to come out regarding the interpretation of these findings.</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Fundamental Changes </a:t>
            </a:r>
            <a:endParaRPr/>
          </a:p>
        </p:txBody>
      </p:sp>
      <p:sp>
        <p:nvSpPr>
          <p:cNvPr id="134" name="Shape 134"/>
          <p:cNvSpPr txBox="1"/>
          <p:nvPr>
            <p:ph idx="1" type="body"/>
          </p:nvPr>
        </p:nvSpPr>
        <p:spPr>
          <a:xfrm>
            <a:off x="387900" y="1462600"/>
            <a:ext cx="8368200" cy="3309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argued that the findings must be wrong, and that preventive patrol was and always had been a good thing.  </a:t>
            </a:r>
            <a:endParaRPr/>
          </a:p>
          <a:p>
            <a:pPr indent="0" lvl="0" marL="0" rtl="0">
              <a:spcBef>
                <a:spcPts val="1600"/>
              </a:spcBef>
              <a:spcAft>
                <a:spcPts val="0"/>
              </a:spcAft>
              <a:buNone/>
            </a:pPr>
            <a:r>
              <a:rPr lang="en"/>
              <a:t>Others argued that patrol was just a bad idea and that the police should focus on different things.  </a:t>
            </a:r>
            <a:endParaRPr/>
          </a:p>
          <a:p>
            <a:pPr indent="0" lvl="0" marL="0" rtl="0">
              <a:spcBef>
                <a:spcPts val="1600"/>
              </a:spcBef>
              <a:spcAft>
                <a:spcPts val="0"/>
              </a:spcAft>
              <a:buNone/>
            </a:pPr>
            <a:r>
              <a:rPr lang="en"/>
              <a:t>Many stood the middle ground, focusing on making patrol more effective by changing the way it was done.  </a:t>
            </a:r>
            <a:endParaRPr/>
          </a:p>
          <a:p>
            <a:pPr indent="0" lvl="0" marL="0">
              <a:spcBef>
                <a:spcPts val="1600"/>
              </a:spcBef>
              <a:spcAft>
                <a:spcPts val="1600"/>
              </a:spcAft>
              <a:buNone/>
            </a:pPr>
            <a:r>
              <a:rPr lang="en"/>
              <a:t>One of the few things that almost all commentators agreed on was that just pouring more officers out on the street would have little impact on crime.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Nature of the Paradigm Shift</a:t>
            </a:r>
            <a:endParaRPr/>
          </a:p>
        </p:txBody>
      </p:sp>
      <p:sp>
        <p:nvSpPr>
          <p:cNvPr id="141" name="Shape 141"/>
          <p:cNvSpPr txBox="1"/>
          <p:nvPr>
            <p:ph idx="1" type="body"/>
          </p:nvPr>
        </p:nvSpPr>
        <p:spPr>
          <a:xfrm>
            <a:off x="387900" y="1489825"/>
            <a:ext cx="8368200" cy="3227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Proactive patrol operations shift from random to targeted.  </a:t>
            </a:r>
            <a:endParaRPr/>
          </a:p>
          <a:p>
            <a:pPr indent="0" lvl="0" marL="0" rtl="0">
              <a:spcBef>
                <a:spcPts val="1600"/>
              </a:spcBef>
              <a:spcAft>
                <a:spcPts val="0"/>
              </a:spcAft>
              <a:buNone/>
            </a:pPr>
            <a:r>
              <a:rPr i="1" lang="en"/>
              <a:t>Specific</a:t>
            </a:r>
            <a:r>
              <a:rPr lang="en"/>
              <a:t> offenders, </a:t>
            </a:r>
            <a:r>
              <a:rPr i="1" lang="en"/>
              <a:t>specific</a:t>
            </a:r>
            <a:r>
              <a:rPr lang="en"/>
              <a:t> places, and </a:t>
            </a:r>
            <a:r>
              <a:rPr i="1" lang="en"/>
              <a:t>specific</a:t>
            </a:r>
            <a:r>
              <a:rPr lang="en"/>
              <a:t> types of victims are considered.  </a:t>
            </a:r>
            <a:endParaRPr/>
          </a:p>
          <a:p>
            <a:pPr indent="0" lvl="0" marL="0" rtl="0">
              <a:spcBef>
                <a:spcPts val="1600"/>
              </a:spcBef>
              <a:spcAft>
                <a:spcPts val="0"/>
              </a:spcAft>
              <a:buNone/>
            </a:pPr>
            <a:r>
              <a:rPr lang="en"/>
              <a:t>Myriad tactics fall under this general philosophy:</a:t>
            </a:r>
            <a:endParaRPr/>
          </a:p>
          <a:p>
            <a:pPr indent="-342900" lvl="0" marL="457200" rtl="0">
              <a:spcBef>
                <a:spcPts val="1600"/>
              </a:spcBef>
              <a:spcAft>
                <a:spcPts val="0"/>
              </a:spcAft>
              <a:buSzPts val="1800"/>
              <a:buChar char="●"/>
            </a:pPr>
            <a:r>
              <a:rPr lang="en"/>
              <a:t>undercover operations</a:t>
            </a:r>
            <a:endParaRPr/>
          </a:p>
          <a:p>
            <a:pPr indent="-342900" lvl="0" marL="457200" rtl="0">
              <a:spcBef>
                <a:spcPts val="0"/>
              </a:spcBef>
              <a:spcAft>
                <a:spcPts val="0"/>
              </a:spcAft>
              <a:buSzPts val="1800"/>
              <a:buChar char="●"/>
            </a:pPr>
            <a:r>
              <a:rPr lang="en"/>
              <a:t>the use of informants</a:t>
            </a:r>
            <a:endParaRPr/>
          </a:p>
          <a:p>
            <a:pPr indent="-342900" lvl="0" marL="457200" rtl="0">
              <a:spcBef>
                <a:spcPts val="0"/>
              </a:spcBef>
              <a:spcAft>
                <a:spcPts val="0"/>
              </a:spcAft>
              <a:buSzPts val="1800"/>
              <a:buChar char="●"/>
            </a:pPr>
            <a:r>
              <a:rPr lang="en"/>
              <a:t>using decoys</a:t>
            </a:r>
            <a:endParaRPr/>
          </a:p>
          <a:p>
            <a:pPr indent="-342900" lvl="0" marL="457200" rtl="0">
              <a:spcBef>
                <a:spcPts val="0"/>
              </a:spcBef>
              <a:spcAft>
                <a:spcPts val="0"/>
              </a:spcAft>
              <a:buSzPts val="1800"/>
              <a:buChar char="●"/>
            </a:pPr>
            <a:r>
              <a:rPr lang="en"/>
              <a:t>saturating problem areas</a:t>
            </a:r>
            <a:endParaRPr/>
          </a:p>
          <a:p>
            <a:pPr indent="-342900" lvl="0" marL="457200">
              <a:spcBef>
                <a:spcPts val="0"/>
              </a:spcBef>
              <a:spcAft>
                <a:spcPts val="0"/>
              </a:spcAft>
              <a:buSzPts val="1800"/>
              <a:buChar char="●"/>
            </a:pPr>
            <a:r>
              <a:rPr lang="en"/>
              <a:t>frequent patrols of “hot spots”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It’s Not a Random Problem</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important argument in how to better utilize patrol is that random patrols do not work well because crime is not a random phenomenon.  </a:t>
            </a:r>
            <a:endParaRPr/>
          </a:p>
          <a:p>
            <a:pPr indent="0" lvl="0" marL="0" rtl="0">
              <a:spcBef>
                <a:spcPts val="1600"/>
              </a:spcBef>
              <a:spcAft>
                <a:spcPts val="0"/>
              </a:spcAft>
              <a:buNone/>
            </a:pPr>
            <a:r>
              <a:rPr lang="en"/>
              <a:t>While it may seem fair, giving every neighborhood in a city an equal amount of police time and resources is horribly inefficient.  </a:t>
            </a:r>
            <a:endParaRPr/>
          </a:p>
          <a:p>
            <a:pPr indent="0" lvl="0" marL="0">
              <a:spcBef>
                <a:spcPts val="1600"/>
              </a:spcBef>
              <a:spcAft>
                <a:spcPts val="1600"/>
              </a:spcAft>
              <a:buNone/>
            </a:pPr>
            <a:r>
              <a:rPr lang="en"/>
              <a:t>A smarter use of resources is to concentrate police resources in high crime areas, and limit resources in areas that experience very little crime.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Research Findings</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Research evidence suggests that this strategy does indeed have a positive impact on crime.  </a:t>
            </a:r>
            <a:endParaRPr/>
          </a:p>
          <a:p>
            <a:pPr indent="0" lvl="0" marL="0" rtl="0">
              <a:spcBef>
                <a:spcPts val="1600"/>
              </a:spcBef>
              <a:spcAft>
                <a:spcPts val="0"/>
              </a:spcAft>
              <a:buNone/>
            </a:pPr>
            <a:r>
              <a:rPr lang="en"/>
              <a:t>Researchers found that the 911 system received a heavy amount of calls for service from a small number of locations.  </a:t>
            </a:r>
            <a:endParaRPr/>
          </a:p>
          <a:p>
            <a:pPr indent="0" lvl="0" marL="0" rtl="0">
              <a:spcBef>
                <a:spcPts val="1600"/>
              </a:spcBef>
              <a:spcAft>
                <a:spcPts val="0"/>
              </a:spcAft>
              <a:buNone/>
            </a:pPr>
            <a:r>
              <a:rPr lang="en"/>
              <a:t>Brief periods of intensive patrolling in those high crime areas effectively reduced robberies and other crimes.</a:t>
            </a:r>
            <a:endParaRPr/>
          </a:p>
          <a:p>
            <a:pPr indent="0" lvl="0" marL="0">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Example Strategies </a:t>
            </a:r>
            <a:endParaRPr/>
          </a:p>
        </p:txBody>
      </p:sp>
      <p:sp>
        <p:nvSpPr>
          <p:cNvPr id="162" name="Shape 162"/>
          <p:cNvSpPr txBox="1"/>
          <p:nvPr>
            <p:ph idx="1" type="body"/>
          </p:nvPr>
        </p:nvSpPr>
        <p:spPr>
          <a:xfrm>
            <a:off x="387900" y="14626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Other strategies, such as those used in the </a:t>
            </a:r>
            <a:r>
              <a:rPr lang="en" u="sng"/>
              <a:t>San Diego Field Interrogation Study</a:t>
            </a:r>
            <a:r>
              <a:rPr lang="en"/>
              <a:t>, have shown that aggressively interrogating suspicious persons can lead to a reduction in both violent crime and disorder.  </a:t>
            </a:r>
            <a:endParaRPr/>
          </a:p>
          <a:p>
            <a:pPr indent="0" lvl="0" marL="0" rtl="0">
              <a:spcBef>
                <a:spcPts val="1600"/>
              </a:spcBef>
              <a:spcAft>
                <a:spcPts val="0"/>
              </a:spcAft>
              <a:buNone/>
            </a:pPr>
            <a:r>
              <a:rPr lang="en"/>
              <a:t>The New York City Street Crimes Unit has had success using decoys to apprehend repeat offenders.  </a:t>
            </a:r>
            <a:endParaRPr/>
          </a:p>
          <a:p>
            <a:pPr indent="0" lvl="0" marL="0">
              <a:spcBef>
                <a:spcPts val="1600"/>
              </a:spcBef>
              <a:spcAft>
                <a:spcPts val="1600"/>
              </a:spcAft>
              <a:buNone/>
            </a:pPr>
            <a:r>
              <a:rPr lang="en"/>
              <a:t>By having an undercover officer play a “perfect victim,” officers were able to increase dramatically arrests of muggers.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Problem Oriented Policing</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traditional model of policing in the United States was decidedly reactive in nature.  </a:t>
            </a:r>
            <a:endParaRPr/>
          </a:p>
          <a:p>
            <a:pPr indent="0" lvl="0" marL="0" rtl="0">
              <a:spcBef>
                <a:spcPts val="1600"/>
              </a:spcBef>
              <a:spcAft>
                <a:spcPts val="0"/>
              </a:spcAft>
              <a:buNone/>
            </a:pPr>
            <a:r>
              <a:rPr lang="en"/>
              <a:t>The primary methods used by police were preventive patrols and retroactive investigations.  </a:t>
            </a:r>
            <a:endParaRPr/>
          </a:p>
          <a:p>
            <a:pPr indent="0" lvl="0" marL="0">
              <a:spcBef>
                <a:spcPts val="1600"/>
              </a:spcBef>
              <a:spcAft>
                <a:spcPts val="1600"/>
              </a:spcAft>
              <a:buNone/>
            </a:pPr>
            <a:r>
              <a:rPr lang="en"/>
              <a:t>Early efforts at innovation were designed to be proactive, but they focused on the deterrence of crime through a limited "toolbox" of arrests, summons, and citations.</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Shift in Focus</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Recent decades have seen a shift in focus, due in large part to the confluence of two major developments in how both practitioners and academics viewed policing.  </a:t>
            </a:r>
            <a:endParaRPr/>
          </a:p>
          <a:p>
            <a:pPr indent="0" lvl="0" marL="0" rtl="0">
              <a:spcBef>
                <a:spcPts val="1600"/>
              </a:spcBef>
              <a:spcAft>
                <a:spcPts val="0"/>
              </a:spcAft>
              <a:buNone/>
            </a:pPr>
            <a:r>
              <a:rPr lang="en"/>
              <a:t>The first was </a:t>
            </a:r>
            <a:r>
              <a:rPr lang="en" u="sng"/>
              <a:t>Problem-Oriented Policing (POP).</a:t>
            </a:r>
            <a:endParaRPr/>
          </a:p>
          <a:p>
            <a:pPr indent="0" lvl="0" marL="0" rtl="0">
              <a:spcBef>
                <a:spcPts val="1600"/>
              </a:spcBef>
              <a:spcAft>
                <a:spcPts val="0"/>
              </a:spcAft>
              <a:buNone/>
            </a:pPr>
            <a:r>
              <a:rPr lang="en"/>
              <a:t>The other was a broader philosophy that would include POP, known as </a:t>
            </a:r>
            <a:r>
              <a:rPr lang="en" u="sng"/>
              <a:t>Community-Oriented Policing (COP)</a:t>
            </a:r>
            <a:r>
              <a:rPr lang="en"/>
              <a:t>.  </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Herman Goldstein </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Problem-oriented policing began with a seminar article published by Herman Goldstein in 1979.  </a:t>
            </a:r>
            <a:endParaRPr/>
          </a:p>
          <a:p>
            <a:pPr indent="0" lvl="0" marL="0" rtl="0">
              <a:spcBef>
                <a:spcPts val="1600"/>
              </a:spcBef>
              <a:spcAft>
                <a:spcPts val="0"/>
              </a:spcAft>
              <a:buNone/>
            </a:pPr>
            <a:r>
              <a:rPr lang="en"/>
              <a:t>Goldstein essentially suggested that the basic, most fundamental job of the police was to deal with community problems.  </a:t>
            </a:r>
            <a:endParaRPr/>
          </a:p>
          <a:p>
            <a:pPr indent="0" lvl="0" marL="0">
              <a:spcBef>
                <a:spcPts val="1600"/>
              </a:spcBef>
              <a:spcAft>
                <a:spcPts val="1600"/>
              </a:spcAft>
              <a:buNone/>
            </a:pPr>
            <a:r>
              <a:rPr lang="en"/>
              <a:t>To do this job effectively, the police needed to develop a much larger toolbox, and a much more sophisticated method of detecting, analyzing, and ultimately solving these problems.</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Research Findings</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seminal article led to an explosion of interest and publication in the emerging field of problem-oriented policing.  </a:t>
            </a:r>
            <a:endParaRPr/>
          </a:p>
          <a:p>
            <a:pPr indent="0" lvl="0" marL="0">
              <a:spcBef>
                <a:spcPts val="1600"/>
              </a:spcBef>
              <a:spcAft>
                <a:spcPts val="1600"/>
              </a:spcAft>
              <a:buNone/>
            </a:pPr>
            <a:r>
              <a:rPr lang="en"/>
              <a:t>The research suggested something extraordinary about POP:  it actually worked. </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Traditional Police Methods</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most of its history in America, the work of the patrol officer and the investigator constituted the vast majority of police work.  </a:t>
            </a:r>
            <a:endParaRPr/>
          </a:p>
          <a:p>
            <a:pPr indent="0" lvl="0" marL="0" rtl="0" algn="just">
              <a:spcBef>
                <a:spcPts val="1600"/>
              </a:spcBef>
              <a:spcAft>
                <a:spcPts val="0"/>
              </a:spcAft>
              <a:buNone/>
            </a:pPr>
            <a:r>
              <a:rPr lang="en"/>
              <a:t>Uniformed officers patrolled the streets of America’s cities, serving as a highly visible deterrent to crime and attempting to catch criminals in the act.  </a:t>
            </a:r>
            <a:endParaRPr/>
          </a:p>
          <a:p>
            <a:pPr indent="0" lvl="0" marL="0" algn="just">
              <a:spcBef>
                <a:spcPts val="1600"/>
              </a:spcBef>
              <a:spcAft>
                <a:spcPts val="1600"/>
              </a:spcAft>
              <a:buNone/>
            </a:pPr>
            <a:r>
              <a:rPr lang="en"/>
              <a:t>If patrol failed, the investigator’s job was to follow up, solving crimes by questioning victims, witnesses, and suspects.</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Problem Triangle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major tool in the analysis of community problems is the </a:t>
            </a:r>
            <a:r>
              <a:rPr lang="en" u="sng"/>
              <a:t>Problem Analysis Triangle</a:t>
            </a:r>
            <a:r>
              <a:rPr lang="en"/>
              <a:t>.  </a:t>
            </a:r>
            <a:endParaRPr/>
          </a:p>
          <a:p>
            <a:pPr indent="0" lvl="0" marL="0" rtl="0">
              <a:spcBef>
                <a:spcPts val="1600"/>
              </a:spcBef>
              <a:spcAft>
                <a:spcPts val="0"/>
              </a:spcAft>
              <a:buNone/>
            </a:pPr>
            <a:r>
              <a:rPr lang="en"/>
              <a:t>The idea of the crime triangle is to depict graphically depict the interaction between the features of the victim, the features of the location, and the features of the offender.  </a:t>
            </a:r>
            <a:endParaRPr/>
          </a:p>
          <a:p>
            <a:pPr indent="0" lvl="0" marL="0">
              <a:spcBef>
                <a:spcPts val="1600"/>
              </a:spcBef>
              <a:spcAft>
                <a:spcPts val="1600"/>
              </a:spcAft>
              <a:buNone/>
            </a:pPr>
            <a:r>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By the Numbers</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10% of crime victims are involved in up to 40% of victimizations</a:t>
            </a:r>
            <a:endParaRPr/>
          </a:p>
          <a:p>
            <a:pPr indent="-342900" lvl="0" marL="457200" rtl="0">
              <a:spcBef>
                <a:spcPts val="0"/>
              </a:spcBef>
              <a:spcAft>
                <a:spcPts val="0"/>
              </a:spcAft>
              <a:buSzPts val="1800"/>
              <a:buChar char="●"/>
            </a:pPr>
            <a:r>
              <a:rPr lang="en"/>
              <a:t>10% of offenders are involved in 50% of crimes</a:t>
            </a:r>
            <a:endParaRPr/>
          </a:p>
          <a:p>
            <a:pPr indent="-342900" lvl="0" marL="457200" rtl="0">
              <a:spcBef>
                <a:spcPts val="0"/>
              </a:spcBef>
              <a:spcAft>
                <a:spcPts val="0"/>
              </a:spcAft>
              <a:buSzPts val="1800"/>
              <a:buChar char="●"/>
            </a:pPr>
            <a:r>
              <a:rPr lang="en"/>
              <a:t>10% of addresses are the location for about 60% of crimes  </a:t>
            </a:r>
            <a:endParaRPr/>
          </a:p>
          <a:p>
            <a:pPr indent="0" lvl="0" marL="0" rtl="0">
              <a:spcBef>
                <a:spcPts val="1600"/>
              </a:spcBef>
              <a:spcAft>
                <a:spcPts val="0"/>
              </a:spcAft>
              <a:buNone/>
            </a:pPr>
            <a:r>
              <a:rPr lang="en"/>
              <a:t>This suggests that a focus on a few high volume victims, offenders, and locations can maximize the impact of scarce police resources.</a:t>
            </a:r>
            <a:endParaRPr/>
          </a:p>
          <a:p>
            <a:pPr indent="0" lvl="0" marL="0">
              <a:spcBef>
                <a:spcPts val="1600"/>
              </a:spcBef>
              <a:spcAft>
                <a:spcPts val="1600"/>
              </a:spcAft>
              <a:buNone/>
            </a:pPr>
            <a:r>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Policing</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Community policing</a:t>
            </a:r>
            <a:r>
              <a:rPr lang="en"/>
              <a:t> is a philosophy that promotes organizational strategies that support the systematic use of partnerships and problem-solving techniques to proactively address the immediate conditions that give rise to public safety issues such as crime, social disorder, and fear of crime.  </a:t>
            </a:r>
            <a:endParaRPr/>
          </a:p>
          <a:p>
            <a:pPr indent="0" lvl="0" marL="0">
              <a:spcBef>
                <a:spcPts val="1600"/>
              </a:spcBef>
              <a:spcAft>
                <a:spcPts val="1600"/>
              </a:spcAft>
              <a:buNone/>
            </a:pPr>
            <a:r>
              <a:rPr lang="en"/>
              <a:t>A dramatic departure from traditional policing is the idea of collaborative partnerships.</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Partnerships </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These partnerships are between police agencies and the individuals and organizations they serve.  </a:t>
            </a:r>
            <a:endParaRPr/>
          </a:p>
          <a:p>
            <a:pPr indent="0" lvl="0" marL="0" rtl="0">
              <a:spcBef>
                <a:spcPts val="1600"/>
              </a:spcBef>
              <a:spcAft>
                <a:spcPts val="0"/>
              </a:spcAft>
              <a:buNone/>
            </a:pPr>
            <a:r>
              <a:rPr lang="en"/>
              <a:t>They are designed to develop solutions to problems and increase trust in police.  </a:t>
            </a:r>
            <a:endParaRPr/>
          </a:p>
          <a:p>
            <a:pPr indent="0" lvl="0" marL="0" rtl="0">
              <a:spcBef>
                <a:spcPts val="1600"/>
              </a:spcBef>
              <a:spcAft>
                <a:spcPts val="0"/>
              </a:spcAft>
              <a:buNone/>
            </a:pPr>
            <a:r>
              <a:rPr lang="en"/>
              <a:t>To accomplish these goals, important changes must be made within departments.  </a:t>
            </a:r>
            <a:endParaRPr/>
          </a:p>
          <a:p>
            <a:pPr indent="0" lvl="0" marL="0">
              <a:spcBef>
                <a:spcPts val="1600"/>
              </a:spcBef>
              <a:spcAft>
                <a:spcPts val="1600"/>
              </a:spcAft>
              <a:buNone/>
            </a:pPr>
            <a:r>
              <a:rPr lang="en"/>
              <a:t>There must be a realignment of organizational management, structure, personnel, and information systems to support community partnerships and proactive problem solving.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of the Police</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 policing recognizes that the idea of a small band of officers, no matter how well intentioned and well trained, can solve all of the crime, delinquency, and disorder problems in a society as vast and complex as that of the United States.  </a:t>
            </a:r>
            <a:endParaRPr/>
          </a:p>
          <a:p>
            <a:pPr indent="0" lvl="0" marL="0">
              <a:spcBef>
                <a:spcPts val="1600"/>
              </a:spcBef>
              <a:spcAft>
                <a:spcPts val="1600"/>
              </a:spcAft>
              <a:buNone/>
            </a:pPr>
            <a:r>
              <a:rPr lang="en"/>
              <a:t>Rarely can police solve public safety problems alone.</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Stakeholders</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 policing encourages interactive partnerships with relevant </a:t>
            </a:r>
            <a:r>
              <a:rPr lang="en" u="sng"/>
              <a:t>stakeholders</a:t>
            </a:r>
            <a:r>
              <a:rPr lang="en"/>
              <a:t>.  </a:t>
            </a:r>
            <a:endParaRPr/>
          </a:p>
          <a:p>
            <a:pPr indent="0" lvl="0" marL="0" rtl="0">
              <a:spcBef>
                <a:spcPts val="1600"/>
              </a:spcBef>
              <a:spcAft>
                <a:spcPts val="0"/>
              </a:spcAft>
              <a:buNone/>
            </a:pPr>
            <a:r>
              <a:rPr lang="en"/>
              <a:t>The range of potential partners is large, and these partnerships can be used to accomplish the two interrelated goals of developing solutions to problems through collaborative problem solving and improving public trust.  </a:t>
            </a:r>
            <a:endParaRPr/>
          </a:p>
          <a:p>
            <a:pPr indent="0" lvl="0" marL="0">
              <a:spcBef>
                <a:spcPts val="1600"/>
              </a:spcBef>
              <a:spcAft>
                <a:spcPts val="1600"/>
              </a:spcAft>
              <a:buNone/>
            </a:pPr>
            <a:r>
              <a:rPr lang="en"/>
              <a:t>A fundamental principle of community policing is that "The public should play a role in prioritizing and addressing public safety problems."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Agency Partners</a:t>
            </a:r>
            <a:endParaRPr/>
          </a:p>
        </p:txBody>
      </p:sp>
      <p:sp>
        <p:nvSpPr>
          <p:cNvPr id="239" name="Shape 239"/>
          <p:cNvSpPr txBox="1"/>
          <p:nvPr>
            <p:ph idx="1" type="body"/>
          </p:nvPr>
        </p:nvSpPr>
        <p:spPr>
          <a:xfrm>
            <a:off x="387900" y="1489825"/>
            <a:ext cx="8368200" cy="3327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Police departments can partner with a number of other government agencies to identify community concerns and offer alternative solutions.  </a:t>
            </a:r>
            <a:endParaRPr/>
          </a:p>
          <a:p>
            <a:pPr indent="0" lvl="0" marL="0" rtl="0">
              <a:spcBef>
                <a:spcPts val="1600"/>
              </a:spcBef>
              <a:spcAft>
                <a:spcPts val="0"/>
              </a:spcAft>
              <a:buNone/>
            </a:pPr>
            <a:r>
              <a:rPr lang="en"/>
              <a:t>Examples of agencies include </a:t>
            </a:r>
            <a:endParaRPr/>
          </a:p>
          <a:p>
            <a:pPr indent="-342900" lvl="0" marL="457200" rtl="0">
              <a:spcBef>
                <a:spcPts val="1600"/>
              </a:spcBef>
              <a:spcAft>
                <a:spcPts val="0"/>
              </a:spcAft>
              <a:buSzPts val="1800"/>
              <a:buChar char="●"/>
            </a:pPr>
            <a:r>
              <a:rPr lang="en"/>
              <a:t>legislative bodies</a:t>
            </a:r>
            <a:endParaRPr/>
          </a:p>
          <a:p>
            <a:pPr indent="-342900" lvl="0" marL="457200" rtl="0">
              <a:spcBef>
                <a:spcPts val="0"/>
              </a:spcBef>
              <a:spcAft>
                <a:spcPts val="0"/>
              </a:spcAft>
              <a:buSzPts val="1800"/>
              <a:buChar char="●"/>
            </a:pPr>
            <a:r>
              <a:rPr lang="en"/>
              <a:t>prosecutors</a:t>
            </a:r>
            <a:endParaRPr/>
          </a:p>
          <a:p>
            <a:pPr indent="-342900" lvl="0" marL="457200" rtl="0">
              <a:spcBef>
                <a:spcPts val="0"/>
              </a:spcBef>
              <a:spcAft>
                <a:spcPts val="0"/>
              </a:spcAft>
              <a:buSzPts val="1800"/>
              <a:buChar char="●"/>
            </a:pPr>
            <a:r>
              <a:rPr lang="en"/>
              <a:t>probation and parole</a:t>
            </a:r>
            <a:endParaRPr/>
          </a:p>
          <a:p>
            <a:pPr indent="-342900" lvl="0" marL="457200" rtl="0">
              <a:spcBef>
                <a:spcPts val="0"/>
              </a:spcBef>
              <a:spcAft>
                <a:spcPts val="0"/>
              </a:spcAft>
              <a:buSzPts val="1800"/>
              <a:buChar char="●"/>
            </a:pPr>
            <a:r>
              <a:rPr lang="en"/>
              <a:t>public works departments</a:t>
            </a:r>
            <a:endParaRPr/>
          </a:p>
          <a:p>
            <a:pPr indent="-342900" lvl="0" marL="457200" rtl="0">
              <a:spcBef>
                <a:spcPts val="0"/>
              </a:spcBef>
              <a:spcAft>
                <a:spcPts val="0"/>
              </a:spcAft>
              <a:buSzPts val="1800"/>
              <a:buChar char="●"/>
            </a:pPr>
            <a:r>
              <a:rPr lang="en"/>
              <a:t>health and human services</a:t>
            </a:r>
            <a:endParaRPr/>
          </a:p>
          <a:p>
            <a:pPr indent="-342900" lvl="0" marL="457200">
              <a:spcBef>
                <a:spcPts val="0"/>
              </a:spcBef>
              <a:spcAft>
                <a:spcPts val="0"/>
              </a:spcAft>
              <a:buSzPts val="1800"/>
              <a:buChar char="●"/>
            </a:pPr>
            <a:r>
              <a:rPr lang="en"/>
              <a:t>schools</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Individual Partners</a:t>
            </a:r>
            <a:endParaRPr/>
          </a:p>
        </p:txBody>
      </p:sp>
      <p:sp>
        <p:nvSpPr>
          <p:cNvPr id="246" name="Shape 246"/>
          <p:cNvSpPr txBox="1"/>
          <p:nvPr>
            <p:ph idx="1" type="body"/>
          </p:nvPr>
        </p:nvSpPr>
        <p:spPr>
          <a:xfrm>
            <a:off x="387900" y="144447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people who live, work, or otherwise have an interest in the community—</a:t>
            </a:r>
            <a:endParaRPr/>
          </a:p>
          <a:p>
            <a:pPr indent="0" lvl="0" marL="0" rtl="0">
              <a:spcBef>
                <a:spcPts val="1600"/>
              </a:spcBef>
              <a:spcAft>
                <a:spcPts val="0"/>
              </a:spcAft>
              <a:buNone/>
            </a:pPr>
            <a:r>
              <a:rPr lang="en"/>
              <a:t>volunteers, activists, formal and informal community leaders, residents, visitors and tourists, and commuters</a:t>
            </a:r>
            <a:endParaRPr/>
          </a:p>
          <a:p>
            <a:pPr indent="0" lvl="0" marL="0" rtl="0">
              <a:spcBef>
                <a:spcPts val="1600"/>
              </a:spcBef>
              <a:spcAft>
                <a:spcPts val="0"/>
              </a:spcAft>
              <a:buNone/>
            </a:pPr>
            <a:r>
              <a:rPr lang="en"/>
              <a:t>—are a valuable resource for identifying community concerns.  </a:t>
            </a:r>
            <a:endParaRPr/>
          </a:p>
          <a:p>
            <a:pPr indent="0" lvl="0" marL="0">
              <a:spcBef>
                <a:spcPts val="1600"/>
              </a:spcBef>
              <a:spcAft>
                <a:spcPts val="1600"/>
              </a:spcAft>
              <a:buNone/>
            </a:pPr>
            <a:r>
              <a:rPr lang="en"/>
              <a:t>These diverse members of the community can be engaged in achieving specific goals at town hall meetings, neighborhood association meetings, decentralized offices and storefronts in the community, and team beat assignments.</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Partner Organizations</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Community-based organizations that provide services to the community and advocate on its behalf can be powerful partners.  </a:t>
            </a:r>
            <a:endParaRPr/>
          </a:p>
          <a:p>
            <a:pPr indent="0" lvl="0" marL="0" rtl="0">
              <a:spcBef>
                <a:spcPts val="1600"/>
              </a:spcBef>
              <a:spcAft>
                <a:spcPts val="0"/>
              </a:spcAft>
              <a:buNone/>
            </a:pPr>
            <a:r>
              <a:rPr lang="en"/>
              <a:t>These groups often work with or are composed of individuals who share common interests and can include such entities as </a:t>
            </a:r>
            <a:endParaRPr/>
          </a:p>
          <a:p>
            <a:pPr indent="-342900" lvl="0" marL="457200" rtl="0">
              <a:spcBef>
                <a:spcPts val="1600"/>
              </a:spcBef>
              <a:spcAft>
                <a:spcPts val="0"/>
              </a:spcAft>
              <a:buSzPts val="1800"/>
              <a:buChar char="●"/>
            </a:pPr>
            <a:r>
              <a:rPr lang="en"/>
              <a:t>victims groups</a:t>
            </a:r>
            <a:endParaRPr/>
          </a:p>
          <a:p>
            <a:pPr indent="-342900" lvl="0" marL="457200" rtl="0">
              <a:spcBef>
                <a:spcPts val="0"/>
              </a:spcBef>
              <a:spcAft>
                <a:spcPts val="0"/>
              </a:spcAft>
              <a:buSzPts val="1800"/>
              <a:buChar char="●"/>
            </a:pPr>
            <a:r>
              <a:rPr lang="en"/>
              <a:t>service clubs</a:t>
            </a:r>
            <a:endParaRPr/>
          </a:p>
          <a:p>
            <a:pPr indent="-342900" lvl="0" marL="457200" rtl="0">
              <a:spcBef>
                <a:spcPts val="0"/>
              </a:spcBef>
              <a:spcAft>
                <a:spcPts val="0"/>
              </a:spcAft>
              <a:buSzPts val="1800"/>
              <a:buChar char="●"/>
            </a:pPr>
            <a:r>
              <a:rPr lang="en"/>
              <a:t>community development corporations</a:t>
            </a:r>
            <a:endParaRPr/>
          </a:p>
          <a:p>
            <a:pPr indent="-342900" lvl="0" marL="457200">
              <a:spcBef>
                <a:spcPts val="0"/>
              </a:spcBef>
              <a:spcAft>
                <a:spcPts val="0"/>
              </a:spcAft>
              <a:buSzPts val="1800"/>
              <a:buChar char="●"/>
            </a:pPr>
            <a:r>
              <a:rPr lang="en"/>
              <a:t>the faith community</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Business Partners</a:t>
            </a:r>
            <a:endParaRPr/>
          </a:p>
        </p:txBody>
      </p:sp>
      <p:sp>
        <p:nvSpPr>
          <p:cNvPr id="260" name="Shape 2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For-profit businesses also have a great stake in the health of the community and can be key partners because they often bring considerable resources to bear in addressing problems of mutual concern.  </a:t>
            </a:r>
            <a:endParaRPr/>
          </a:p>
          <a:p>
            <a:pPr indent="0" lvl="0" marL="0" rtl="0">
              <a:spcBef>
                <a:spcPts val="1600"/>
              </a:spcBef>
              <a:spcAft>
                <a:spcPts val="0"/>
              </a:spcAft>
              <a:buNone/>
            </a:pPr>
            <a:r>
              <a:rPr lang="en"/>
              <a:t>Businesses can help identify problems and provide resources for responses, often including their own security technology and community outreach.  </a:t>
            </a:r>
            <a:endParaRPr/>
          </a:p>
          <a:p>
            <a:pPr indent="0" lvl="0" marL="0">
              <a:spcBef>
                <a:spcPts val="1600"/>
              </a:spcBef>
              <a:spcAft>
                <a:spcPts val="1600"/>
              </a:spcAft>
              <a:buNone/>
            </a:pPr>
            <a:r>
              <a:rPr lang="en"/>
              <a:t>The local chamber of commerce and visitor centers can also assist in disseminating information about police and business partnerships and initiatives, and crime prevention practices.</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Proactive Shift</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Only since the 1960s has empirical research highlighted the limits of both preventive patrol and criminal investigations in dealing with America’s crime problem.  </a:t>
            </a:r>
            <a:endParaRPr/>
          </a:p>
          <a:p>
            <a:pPr indent="0" lvl="0" marL="0" rtl="0">
              <a:spcBef>
                <a:spcPts val="1600"/>
              </a:spcBef>
              <a:spcAft>
                <a:spcPts val="0"/>
              </a:spcAft>
              <a:buNone/>
            </a:pPr>
            <a:r>
              <a:rPr lang="en"/>
              <a:t>It was not until the early 1990s that this research spawned a new wave of police reform aimed at proactive policing strategies.  </a:t>
            </a:r>
            <a:endParaRPr/>
          </a:p>
          <a:p>
            <a:pPr indent="0" lvl="0" marL="0" rtl="0">
              <a:spcBef>
                <a:spcPts val="1600"/>
              </a:spcBef>
              <a:spcAft>
                <a:spcPts val="0"/>
              </a:spcAft>
              <a:buNone/>
            </a:pPr>
            <a:r>
              <a:rPr lang="en"/>
              <a:t>These proactive strategies meant that police efforts would shift (at least to some degree) from responding to calls for service to initiating action.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Media Partnerships</a:t>
            </a:r>
            <a:endParaRPr/>
          </a:p>
        </p:txBody>
      </p:sp>
      <p:sp>
        <p:nvSpPr>
          <p:cNvPr id="267" name="Shape 26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media represent a powerful mechanism by which to communicate with the community. </a:t>
            </a:r>
            <a:endParaRPr/>
          </a:p>
          <a:p>
            <a:pPr indent="0" lvl="0" marL="0" rtl="0">
              <a:spcBef>
                <a:spcPts val="1600"/>
              </a:spcBef>
              <a:spcAft>
                <a:spcPts val="0"/>
              </a:spcAft>
              <a:buNone/>
            </a:pPr>
            <a:r>
              <a:rPr lang="en"/>
              <a:t>They can assist with publicizing community concerns and available solutions, such as services from government or community agencies or new laws or codes that will be enforced.  </a:t>
            </a:r>
            <a:endParaRPr/>
          </a:p>
          <a:p>
            <a:pPr indent="0" lvl="0" marL="0">
              <a:spcBef>
                <a:spcPts val="1600"/>
              </a:spcBef>
              <a:spcAft>
                <a:spcPts val="1600"/>
              </a:spcAft>
              <a:buNone/>
            </a:pPr>
            <a:r>
              <a:rPr lang="en"/>
              <a:t>The media can have a significant impact on public perceptions of the police, crime problems, and fear of crime.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Organizational Change</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community policing philosophy focuses on the way that departments are organized and managed and how the infrastructure can be changed to support the philosophical shift behind community policing.  </a:t>
            </a:r>
            <a:endParaRPr/>
          </a:p>
          <a:p>
            <a:pPr indent="0" lvl="0" marL="0" rtl="0">
              <a:spcBef>
                <a:spcPts val="1600"/>
              </a:spcBef>
              <a:spcAft>
                <a:spcPts val="0"/>
              </a:spcAft>
              <a:buNone/>
            </a:pPr>
            <a:r>
              <a:rPr lang="en"/>
              <a:t>It encourages the application of modern management practices to increase efficiency and effectiveness.  </a:t>
            </a:r>
            <a:endParaRPr/>
          </a:p>
          <a:p>
            <a:pPr indent="0" lvl="0" marL="0">
              <a:spcBef>
                <a:spcPts val="1600"/>
              </a:spcBef>
              <a:spcAft>
                <a:spcPts val="1600"/>
              </a:spcAft>
              <a:buNone/>
            </a:pPr>
            <a:r>
              <a:rPr lang="en"/>
              <a:t>Community policing emphasizes changes in organizational structures to institutionalize its adoption and infuse it throughout the entire department, including the way it is managed and organized, its personnel, and its technology.</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Line Officer Buy-In</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community policing is going to be effective, </a:t>
            </a:r>
            <a:r>
              <a:rPr lang="en" u="sng"/>
              <a:t>police unions</a:t>
            </a:r>
            <a:r>
              <a:rPr lang="en"/>
              <a:t> and similar forms of organized labor must be a part of the process and function as partners in the adoption of the community policing philosophy.  </a:t>
            </a:r>
            <a:endParaRPr/>
          </a:p>
          <a:p>
            <a:pPr indent="0" lvl="0" marL="0" rtl="0">
              <a:spcBef>
                <a:spcPts val="1600"/>
              </a:spcBef>
              <a:spcAft>
                <a:spcPts val="0"/>
              </a:spcAft>
              <a:buNone/>
            </a:pPr>
            <a:r>
              <a:rPr lang="en"/>
              <a:t>Including labor groups in agency changes can ensure support for the changes that are imperative to community policing implementation.  </a:t>
            </a:r>
            <a:endParaRPr/>
          </a:p>
          <a:p>
            <a:pPr indent="0" lvl="0" marL="0">
              <a:spcBef>
                <a:spcPts val="1600"/>
              </a:spcBef>
              <a:spcAft>
                <a:spcPts val="1600"/>
              </a:spcAft>
              <a:buNone/>
            </a:pPr>
            <a:r>
              <a:rPr lang="en"/>
              <a:t>Experience has shown that departments that try to implement community policing without line officer support will almost certainly fail.   </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Patrol</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Patrol is often called the “backbone” of the police department, and for good reason.  </a:t>
            </a:r>
            <a:endParaRPr/>
          </a:p>
          <a:p>
            <a:pPr indent="0" lvl="0" marL="0" rtl="0">
              <a:spcBef>
                <a:spcPts val="1600"/>
              </a:spcBef>
              <a:spcAft>
                <a:spcPts val="0"/>
              </a:spcAft>
              <a:buNone/>
            </a:pPr>
            <a:r>
              <a:rPr lang="en"/>
              <a:t>Patrol consumes most of the average police department’s resources.  </a:t>
            </a:r>
            <a:endParaRPr/>
          </a:p>
          <a:p>
            <a:pPr indent="0" lvl="0" marL="0" rtl="0">
              <a:spcBef>
                <a:spcPts val="1600"/>
              </a:spcBef>
              <a:spcAft>
                <a:spcPts val="0"/>
              </a:spcAft>
              <a:buNone/>
            </a:pPr>
            <a:r>
              <a:rPr lang="en"/>
              <a:t>The basic philosophy and strategy of preventive patrol has not changed from Peel’s time:  the patrol officer makes circuits through a specified area, often called a beat.  </a:t>
            </a:r>
            <a:endParaRPr/>
          </a:p>
          <a:p>
            <a:pPr indent="0" lvl="0" marL="0">
              <a:spcBef>
                <a:spcPts val="1600"/>
              </a:spcBef>
              <a:spcAft>
                <a:spcPts val="1600"/>
              </a:spcAft>
              <a:buNone/>
            </a:pPr>
            <a:r>
              <a:rPr lang="en"/>
              <a:t>During Peel’s time, most patrols were done on foot, with the occasional horse patrol.</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Technology and Change</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Technology ushered in the automobile, and modern police forces take full advantage of the benefits offered by cars.  </a:t>
            </a:r>
            <a:endParaRPr/>
          </a:p>
          <a:p>
            <a:pPr indent="0" lvl="0" marL="0" rtl="0">
              <a:spcBef>
                <a:spcPts val="1600"/>
              </a:spcBef>
              <a:spcAft>
                <a:spcPts val="0"/>
              </a:spcAft>
              <a:buNone/>
            </a:pPr>
            <a:r>
              <a:rPr lang="en"/>
              <a:t>The most important of these advantages is the area that a single officer can cover.  </a:t>
            </a:r>
            <a:endParaRPr/>
          </a:p>
          <a:p>
            <a:pPr indent="0" lvl="0" marL="0">
              <a:spcBef>
                <a:spcPts val="1600"/>
              </a:spcBef>
              <a:spcAft>
                <a:spcPts val="1600"/>
              </a:spcAft>
              <a:buNone/>
            </a:pPr>
            <a:r>
              <a:rPr lang="en"/>
              <a:t>Automobile patrol officers can cover much wider beat areas than officers on foot.</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Cars</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bottom line is that because an officer in a car can cover a much wider geographic area, departments need fewer officers.  </a:t>
            </a:r>
            <a:endParaRPr/>
          </a:p>
          <a:p>
            <a:pPr indent="0" lvl="0" marL="0" rtl="0">
              <a:spcBef>
                <a:spcPts val="1600"/>
              </a:spcBef>
              <a:spcAft>
                <a:spcPts val="0"/>
              </a:spcAft>
              <a:buNone/>
            </a:pPr>
            <a:r>
              <a:rPr lang="en"/>
              <a:t>This translates into huge savings.  </a:t>
            </a:r>
            <a:endParaRPr/>
          </a:p>
          <a:p>
            <a:pPr indent="0" lvl="0" marL="0">
              <a:spcBef>
                <a:spcPts val="1600"/>
              </a:spcBef>
              <a:spcAft>
                <a:spcPts val="1600"/>
              </a:spcAft>
              <a:buNone/>
            </a:pPr>
            <a:r>
              <a:rPr lang="en"/>
              <a:t>Automobile patrol is much cheaper than foot patrol.</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Patrol Effectiveness </a:t>
            </a:r>
            <a:endParaRPr/>
          </a:p>
        </p:txBody>
      </p:sp>
      <p:sp>
        <p:nvSpPr>
          <p:cNvPr id="106" name="Shape 106"/>
          <p:cNvSpPr txBox="1"/>
          <p:nvPr>
            <p:ph idx="1" type="body"/>
          </p:nvPr>
        </p:nvSpPr>
        <p:spPr>
          <a:xfrm>
            <a:off x="163275" y="1489825"/>
            <a:ext cx="8745000" cy="317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effectiveness of patrol operations within a department is usually judged by three major functions.  </a:t>
            </a:r>
            <a:endParaRPr/>
          </a:p>
          <a:p>
            <a:pPr indent="0" lvl="0" marL="0" rtl="0">
              <a:spcBef>
                <a:spcPts val="1600"/>
              </a:spcBef>
              <a:spcAft>
                <a:spcPts val="0"/>
              </a:spcAft>
              <a:buNone/>
            </a:pPr>
            <a:r>
              <a:rPr lang="en"/>
              <a:t>These include </a:t>
            </a:r>
            <a:endParaRPr/>
          </a:p>
          <a:p>
            <a:pPr indent="-342900" lvl="0" marL="457200" rtl="0">
              <a:spcBef>
                <a:spcPts val="1600"/>
              </a:spcBef>
              <a:spcAft>
                <a:spcPts val="0"/>
              </a:spcAft>
              <a:buSzPts val="1800"/>
              <a:buAutoNum type="arabicPeriod"/>
            </a:pPr>
            <a:r>
              <a:rPr lang="en"/>
              <a:t>answering calls for service</a:t>
            </a:r>
            <a:endParaRPr/>
          </a:p>
          <a:p>
            <a:pPr indent="-342900" lvl="0" marL="457200" rtl="0">
              <a:spcBef>
                <a:spcPts val="0"/>
              </a:spcBef>
              <a:spcAft>
                <a:spcPts val="0"/>
              </a:spcAft>
              <a:buSzPts val="1800"/>
              <a:buAutoNum type="arabicPeriod"/>
            </a:pPr>
            <a:r>
              <a:rPr lang="en"/>
              <a:t>deterring crime by a highly visible police presence</a:t>
            </a:r>
            <a:endParaRPr/>
          </a:p>
          <a:p>
            <a:pPr indent="-342900" lvl="0" marL="457200" rtl="0">
              <a:spcBef>
                <a:spcPts val="0"/>
              </a:spcBef>
              <a:spcAft>
                <a:spcPts val="0"/>
              </a:spcAft>
              <a:buSzPts val="1800"/>
              <a:buAutoNum type="arabicPeriod"/>
            </a:pPr>
            <a:r>
              <a:rPr lang="en"/>
              <a:t>investigating suspicious circumstances  </a:t>
            </a:r>
            <a:endParaRPr/>
          </a:p>
          <a:p>
            <a:pPr indent="0" lvl="0" marL="0">
              <a:spcBef>
                <a:spcPts val="1600"/>
              </a:spcBef>
              <a:spcAft>
                <a:spcPts val="1600"/>
              </a:spcAft>
              <a:buNone/>
            </a:pPr>
            <a:r>
              <a:rPr lang="en"/>
              <a:t>Of these three major functions of patrol, crime deterrence is the most controversial.</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Does Patrol Deter Crime?</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historical assumption, stemming from Peel’s day, was that a highly visible officer patrolling a beat would serve as a deterrent to would-be criminals.  </a:t>
            </a:r>
            <a:endParaRPr/>
          </a:p>
          <a:p>
            <a:pPr indent="0" lvl="0" marL="0">
              <a:spcBef>
                <a:spcPts val="1600"/>
              </a:spcBef>
              <a:spcAft>
                <a:spcPts val="1600"/>
              </a:spcAft>
              <a:buNone/>
            </a:pPr>
            <a:r>
              <a:rPr lang="en"/>
              <a:t>Research evidence since the 1970s has supported the idea that random preventive patrol has very little if any impact on crime.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600"/>
              <a:t>The Kansas City Preventive Patrol Experiment</a:t>
            </a:r>
            <a:endParaRPr sz="2600"/>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1970s, criminal justice researchers began to question the underlying assumption of preventive patrol.  </a:t>
            </a:r>
            <a:endParaRPr/>
          </a:p>
          <a:p>
            <a:pPr indent="0" lvl="0" marL="0" rtl="0">
              <a:spcBef>
                <a:spcPts val="1600"/>
              </a:spcBef>
              <a:spcAft>
                <a:spcPts val="0"/>
              </a:spcAft>
              <a:buNone/>
            </a:pPr>
            <a:r>
              <a:rPr lang="en"/>
              <a:t>They designed an experiment to find out of preventive patrol reduced crime and made citizens feel safe from crime.  </a:t>
            </a:r>
            <a:endParaRPr/>
          </a:p>
          <a:p>
            <a:pPr indent="0" lvl="0" marL="0" rtl="0">
              <a:spcBef>
                <a:spcPts val="1600"/>
              </a:spcBef>
              <a:spcAft>
                <a:spcPts val="0"/>
              </a:spcAft>
              <a:buNone/>
            </a:pPr>
            <a:r>
              <a:rPr lang="en"/>
              <a:t>They also wondered about patrol strength.  </a:t>
            </a:r>
            <a:endParaRPr/>
          </a:p>
          <a:p>
            <a:pPr indent="0" lvl="0" marL="0">
              <a:spcBef>
                <a:spcPts val="1600"/>
              </a:spcBef>
              <a:spcAft>
                <a:spcPts val="1600"/>
              </a:spcAft>
              <a:buNone/>
            </a:pPr>
            <a:r>
              <a:rPr lang="en"/>
              <a:t>Did the number of officers on patrol in a given area have an impact on both actual crime and citizens’ perceptions of crime?</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