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Lst>
  <p:sldSz cy="5143500" cx="9144000"/>
  <p:notesSz cx="6858000" cy="9144000"/>
  <p:embeddedFontLst>
    <p:embeddedFont>
      <p:font typeface="Economica"/>
      <p:regular r:id="rId40"/>
      <p:bold r:id="rId41"/>
      <p:italic r:id="rId42"/>
      <p:boldItalic r:id="rId43"/>
    </p:embeddedFont>
    <p:embeddedFont>
      <p:font typeface="Open Sans"/>
      <p:regular r:id="rId44"/>
      <p:bold r:id="rId45"/>
      <p:italic r:id="rId46"/>
      <p:boldItalic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regular.fntdata"/><Relationship Id="rId20" Type="http://schemas.openxmlformats.org/officeDocument/2006/relationships/slide" Target="slides/slide16.xml"/><Relationship Id="rId42" Type="http://schemas.openxmlformats.org/officeDocument/2006/relationships/font" Target="fonts/Economica-italic.fntdata"/><Relationship Id="rId41" Type="http://schemas.openxmlformats.org/officeDocument/2006/relationships/font" Target="fonts/Economica-bold.fntdata"/><Relationship Id="rId22" Type="http://schemas.openxmlformats.org/officeDocument/2006/relationships/slide" Target="slides/slide18.xml"/><Relationship Id="rId44" Type="http://schemas.openxmlformats.org/officeDocument/2006/relationships/font" Target="fonts/OpenSans-regular.fntdata"/><Relationship Id="rId21" Type="http://schemas.openxmlformats.org/officeDocument/2006/relationships/slide" Target="slides/slide17.xml"/><Relationship Id="rId43" Type="http://schemas.openxmlformats.org/officeDocument/2006/relationships/font" Target="fonts/Economica-boldItalic.fntdata"/><Relationship Id="rId24" Type="http://schemas.openxmlformats.org/officeDocument/2006/relationships/slide" Target="slides/slide20.xml"/><Relationship Id="rId46" Type="http://schemas.openxmlformats.org/officeDocument/2006/relationships/font" Target="fonts/OpenSans-italic.fntdata"/><Relationship Id="rId23" Type="http://schemas.openxmlformats.org/officeDocument/2006/relationships/slide" Target="slides/slide19.xml"/><Relationship Id="rId45"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47" Type="http://schemas.openxmlformats.org/officeDocument/2006/relationships/font" Target="fonts/OpenSans-boldItalic.fntdata"/><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Shape 2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9" name="Shape 29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4.2:  The Structure and Nature of Policing</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 (Cont.)</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 protect constitutional guarantees;</a:t>
            </a:r>
            <a:endParaRPr/>
          </a:p>
          <a:p>
            <a:pPr indent="0" lvl="0" marL="0" rtl="0">
              <a:spcBef>
                <a:spcPts val="1600"/>
              </a:spcBef>
              <a:spcAft>
                <a:spcPts val="0"/>
              </a:spcAft>
              <a:buNone/>
            </a:pPr>
            <a:r>
              <a:rPr lang="en"/>
              <a:t>(e) facilitate the movement of people and vehicles;</a:t>
            </a:r>
            <a:endParaRPr/>
          </a:p>
          <a:p>
            <a:pPr indent="0" lvl="0" marL="0" rtl="0">
              <a:spcBef>
                <a:spcPts val="1600"/>
              </a:spcBef>
              <a:spcAft>
                <a:spcPts val="0"/>
              </a:spcAft>
              <a:buNone/>
            </a:pPr>
            <a:r>
              <a:rPr lang="en"/>
              <a:t>(f) assist those who cannot care for themselves;</a:t>
            </a:r>
            <a:endParaRPr/>
          </a:p>
          <a:p>
            <a:pPr indent="0" lvl="0" marL="0" rtl="0">
              <a:spcBef>
                <a:spcPts val="1600"/>
              </a:spcBef>
              <a:spcAft>
                <a:spcPts val="0"/>
              </a:spcAft>
              <a:buNone/>
            </a:pPr>
            <a:r>
              <a:rPr lang="en"/>
              <a:t>(g) resolve conflict;</a:t>
            </a:r>
            <a:endParaRPr/>
          </a:p>
          <a:p>
            <a:pPr indent="0" lvl="0" marL="0" rtl="0">
              <a:spcBef>
                <a:spcPts val="1600"/>
              </a:spcBef>
              <a:spcAft>
                <a:spcPts val="0"/>
              </a:spcAft>
              <a:buNone/>
            </a:pPr>
            <a:r>
              <a:rPr lang="en"/>
              <a:t>(h) identify problems that are potentially serious law enforcement or governmental problems;</a:t>
            </a:r>
            <a:endParaRPr/>
          </a:p>
          <a:p>
            <a:pPr indent="0" lvl="0" marL="0">
              <a:spcBef>
                <a:spcPts val="1600"/>
              </a:spcBef>
              <a:spcAft>
                <a:spcPts val="1600"/>
              </a:spcAft>
              <a:buNone/>
            </a:pPr>
            <a:r>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 (Cont.)</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 create and maintain a feeling of security in the community;</a:t>
            </a:r>
            <a:endParaRPr/>
          </a:p>
          <a:p>
            <a:pPr indent="0" lvl="0" marL="0" rtl="0">
              <a:spcBef>
                <a:spcPts val="1600"/>
              </a:spcBef>
              <a:spcAft>
                <a:spcPts val="0"/>
              </a:spcAft>
              <a:buNone/>
            </a:pPr>
            <a:r>
              <a:rPr lang="en"/>
              <a:t>(j) promote and preserve civil order; and</a:t>
            </a:r>
            <a:endParaRPr/>
          </a:p>
          <a:p>
            <a:pPr indent="0" lvl="0" marL="0" rtl="0">
              <a:spcBef>
                <a:spcPts val="1600"/>
              </a:spcBef>
              <a:spcAft>
                <a:spcPts val="0"/>
              </a:spcAft>
              <a:buNone/>
            </a:pPr>
            <a:r>
              <a:rPr lang="en"/>
              <a:t>(k) provide other services on an emergency basis.</a:t>
            </a:r>
            <a:endParaRPr/>
          </a:p>
          <a:p>
            <a:pPr indent="0" lvl="0" marL="0">
              <a:spcBef>
                <a:spcPts val="1600"/>
              </a:spcBef>
              <a:spcAft>
                <a:spcPts val="1600"/>
              </a:spcAft>
              <a:buNone/>
            </a:pPr>
            <a:r>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24/7</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last element in this list provides the primary reason why the police are called upon to deal with the “residual problems” of society:  </a:t>
            </a:r>
            <a:endParaRPr/>
          </a:p>
          <a:p>
            <a:pPr indent="0" lvl="0" marL="0" rtl="0" algn="just">
              <a:spcBef>
                <a:spcPts val="1600"/>
              </a:spcBef>
              <a:spcAft>
                <a:spcPts val="0"/>
              </a:spcAft>
              <a:buNone/>
            </a:pPr>
            <a:r>
              <a:rPr lang="en"/>
              <a:t>There is no one else available twenty-four hours a day, seven days a week.</a:t>
            </a:r>
            <a:endParaRPr/>
          </a:p>
          <a:p>
            <a:pPr indent="0" lvl="0" marL="0">
              <a:spcBef>
                <a:spcPts val="1600"/>
              </a:spcBef>
              <a:spcAft>
                <a:spcPts val="1600"/>
              </a:spcAft>
              <a:buNone/>
            </a:pPr>
            <a:r>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and the Use of Force</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Another key factor that makes the police unique is what some authors have referred to as a “monopoly on the use of force.”  </a:t>
            </a:r>
            <a:endParaRPr/>
          </a:p>
          <a:p>
            <a:pPr indent="0" lvl="0" marL="0" rtl="0">
              <a:spcBef>
                <a:spcPts val="1600"/>
              </a:spcBef>
              <a:spcAft>
                <a:spcPts val="0"/>
              </a:spcAft>
              <a:buNone/>
            </a:pPr>
            <a:r>
              <a:rPr lang="en"/>
              <a:t>The authorization to use force means that the police hold a position of great power within our society, and this translates into a great responsibility to use that force ethically.</a:t>
            </a:r>
            <a:endParaRPr/>
          </a:p>
          <a:p>
            <a:pPr indent="0" lvl="0" marL="0">
              <a:spcBef>
                <a:spcPts val="1600"/>
              </a:spcBef>
              <a:spcAft>
                <a:spcPts val="1600"/>
              </a:spcAft>
              <a:buNone/>
            </a:pPr>
            <a:r>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Discretion </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Despite all of that power, there is a trend among policing experts to call for broad discretion for police officers.  </a:t>
            </a:r>
            <a:endParaRPr/>
          </a:p>
          <a:p>
            <a:pPr indent="0" lvl="0" marL="0" rtl="0">
              <a:spcBef>
                <a:spcPts val="1600"/>
              </a:spcBef>
              <a:spcAft>
                <a:spcPts val="0"/>
              </a:spcAft>
              <a:buNone/>
            </a:pPr>
            <a:r>
              <a:rPr lang="en"/>
              <a:t>Officers who have their hands bound by excessive policies and procedures cannot solve community problems.  </a:t>
            </a:r>
            <a:endParaRPr/>
          </a:p>
          <a:p>
            <a:pPr indent="0" lvl="0" marL="0">
              <a:spcBef>
                <a:spcPts val="1600"/>
              </a:spcBef>
              <a:spcAft>
                <a:spcPts val="1600"/>
              </a:spcAft>
              <a:buNone/>
            </a:pPr>
            <a:r>
              <a:rPr lang="en"/>
              <a:t>Officers must have the authority to identify community problems, tailor solutions to those problems, and implement those solutions.</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t/>
            </a:r>
            <a:endParaRPr/>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Even in departments where community policing is not the dominant paradigm, officers still have a great deal of discretion.  </a:t>
            </a:r>
            <a:endParaRPr/>
          </a:p>
          <a:p>
            <a:pPr indent="0" lvl="0" marL="0" rtl="0">
              <a:spcBef>
                <a:spcPts val="1600"/>
              </a:spcBef>
              <a:spcAft>
                <a:spcPts val="0"/>
              </a:spcAft>
              <a:buNone/>
            </a:pPr>
            <a:r>
              <a:rPr lang="en"/>
              <a:t>For example, officers decide </a:t>
            </a:r>
            <a:endParaRPr/>
          </a:p>
          <a:p>
            <a:pPr indent="-342900" lvl="0" marL="457200" rtl="0">
              <a:spcBef>
                <a:spcPts val="1600"/>
              </a:spcBef>
              <a:spcAft>
                <a:spcPts val="0"/>
              </a:spcAft>
              <a:buSzPts val="1800"/>
              <a:buChar char="●"/>
            </a:pPr>
            <a:r>
              <a:rPr lang="en"/>
              <a:t>who gets a warning </a:t>
            </a:r>
            <a:endParaRPr/>
          </a:p>
          <a:p>
            <a:pPr indent="-342900" lvl="0" marL="457200" rtl="0">
              <a:spcBef>
                <a:spcPts val="0"/>
              </a:spcBef>
              <a:spcAft>
                <a:spcPts val="0"/>
              </a:spcAft>
              <a:buSzPts val="1800"/>
              <a:buChar char="●"/>
            </a:pPr>
            <a:r>
              <a:rPr lang="en"/>
              <a:t>who gets a citation</a:t>
            </a:r>
            <a:endParaRPr/>
          </a:p>
          <a:p>
            <a:pPr indent="-342900" lvl="0" marL="457200" rtl="0">
              <a:spcBef>
                <a:spcPts val="0"/>
              </a:spcBef>
              <a:spcAft>
                <a:spcPts val="0"/>
              </a:spcAft>
              <a:buSzPts val="1800"/>
              <a:buChar char="●"/>
            </a:pPr>
            <a:r>
              <a:rPr lang="en"/>
              <a:t>who is arrested</a:t>
            </a:r>
            <a:endParaRPr/>
          </a:p>
          <a:p>
            <a:pPr indent="0" lvl="0" marL="0">
              <a:spcBef>
                <a:spcPts val="1600"/>
              </a:spcBef>
              <a:spcAft>
                <a:spcPts val="1600"/>
              </a:spcAft>
              <a:buNone/>
            </a:pPr>
            <a:r>
              <a:rPr lang="en"/>
              <a:t>Officers decide when force is necessary.</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Decision to Arrest</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obvious factors are used by officers when making a discretionary decision.  </a:t>
            </a:r>
            <a:endParaRPr/>
          </a:p>
          <a:p>
            <a:pPr indent="0" lvl="0" marL="0" rtl="0">
              <a:spcBef>
                <a:spcPts val="1600"/>
              </a:spcBef>
              <a:spcAft>
                <a:spcPts val="0"/>
              </a:spcAft>
              <a:buNone/>
            </a:pPr>
            <a:r>
              <a:rPr lang="en"/>
              <a:t>The seriousness of a crime and the strength of evidence are factors in the decision to make or not make an arrest.  </a:t>
            </a:r>
            <a:endParaRPr/>
          </a:p>
          <a:p>
            <a:pPr indent="0" lvl="0" marL="0" rtl="0">
              <a:spcBef>
                <a:spcPts val="1600"/>
              </a:spcBef>
              <a:spcAft>
                <a:spcPts val="0"/>
              </a:spcAft>
              <a:buNone/>
            </a:pPr>
            <a:r>
              <a:rPr lang="en"/>
              <a:t>Personal factors also come into play; researchers discovered long ago that the demeanor of the suspect plays an important role in the decision to arrest.  </a:t>
            </a:r>
            <a:endParaRPr/>
          </a:p>
          <a:p>
            <a:pPr indent="0" lvl="0" marL="0" rtl="0">
              <a:spcBef>
                <a:spcPts val="1600"/>
              </a:spcBef>
              <a:spcAft>
                <a:spcPts val="0"/>
              </a:spcAft>
              <a:buNone/>
            </a:pPr>
            <a:r>
              <a:rPr lang="en"/>
              <a:t>Respectful and deferential citizens are less likely to be arrested than rude or belligerent ones.  </a:t>
            </a:r>
            <a:endParaRPr/>
          </a:p>
          <a:p>
            <a:pPr indent="0" lvl="0" marL="0">
              <a:spcBef>
                <a:spcPts val="1600"/>
              </a:spcBef>
              <a:spcAft>
                <a:spcPts val="1600"/>
              </a:spcAft>
              <a:buNone/>
            </a:pPr>
            <a:r>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Structure of Policing</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Local police departments make up more than two-thirds of the 18,000 state and local law enforcement agencies in the United States.  </a:t>
            </a:r>
            <a:endParaRPr/>
          </a:p>
          <a:p>
            <a:pPr indent="0" lvl="0" marL="0" rtl="0">
              <a:spcBef>
                <a:spcPts val="1600"/>
              </a:spcBef>
              <a:spcAft>
                <a:spcPts val="0"/>
              </a:spcAft>
              <a:buNone/>
            </a:pPr>
            <a:r>
              <a:rPr lang="en"/>
              <a:t>BJS defines a  local police department is a general purpose law enforcement agency, other than a sheriff’s office, that is operated by a unit of local government such as a town, city, township, or county.  </a:t>
            </a:r>
            <a:endParaRPr/>
          </a:p>
          <a:p>
            <a:pPr indent="0" lvl="0" marL="0" rtl="0">
              <a:spcBef>
                <a:spcPts val="1600"/>
              </a:spcBef>
              <a:spcAft>
                <a:spcPts val="0"/>
              </a:spcAft>
              <a:buNone/>
            </a:pPr>
            <a:r>
              <a:rPr lang="en"/>
              <a:t>Tribal police are classified as local police BJS statistics.  </a:t>
            </a:r>
            <a:endParaRPr/>
          </a:p>
          <a:p>
            <a:pPr indent="0" lvl="0" marL="0">
              <a:spcBef>
                <a:spcPts val="1600"/>
              </a:spcBef>
              <a:spcAft>
                <a:spcPts val="1600"/>
              </a:spcAft>
              <a:buNone/>
            </a:pPr>
            <a:r>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Law Enforcement</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2008, local police departments had about 593,000 full-time employees, including 461,000 sworn officers.  </a:t>
            </a:r>
            <a:endParaRPr/>
          </a:p>
          <a:p>
            <a:pPr indent="0" lvl="0" marL="0" rtl="0">
              <a:spcBef>
                <a:spcPts val="1600"/>
              </a:spcBef>
              <a:spcAft>
                <a:spcPts val="0"/>
              </a:spcAft>
              <a:buNone/>
            </a:pPr>
            <a:r>
              <a:rPr lang="en"/>
              <a:t>About 60% of all state and local sworn personnel were local police officers.  </a:t>
            </a:r>
            <a:endParaRPr/>
          </a:p>
          <a:p>
            <a:pPr indent="0" lvl="0" marL="0">
              <a:spcBef>
                <a:spcPts val="1600"/>
              </a:spcBef>
              <a:spcAft>
                <a:spcPts val="1600"/>
              </a:spcAft>
              <a:buNone/>
            </a:pPr>
            <a:r>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FBI</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Federal Bureau of Investigation (FBI): The FBI is housed within the United States Department of Justice.  </a:t>
            </a:r>
            <a:endParaRPr/>
          </a:p>
          <a:p>
            <a:pPr indent="0" lvl="0" marL="0" rtl="0">
              <a:spcBef>
                <a:spcPts val="1600"/>
              </a:spcBef>
              <a:spcAft>
                <a:spcPts val="0"/>
              </a:spcAft>
              <a:buNone/>
            </a:pPr>
            <a:r>
              <a:rPr lang="en"/>
              <a:t>The FBI is rather unique in that it has both law enforcement and national security concerns as part of its mission.  </a:t>
            </a:r>
            <a:endParaRPr/>
          </a:p>
          <a:p>
            <a:pPr indent="0" lvl="0" marL="0">
              <a:spcBef>
                <a:spcPts val="1600"/>
              </a:spcBef>
              <a:spcAft>
                <a:spcPts val="1600"/>
              </a:spcAft>
              <a:buNone/>
            </a:pPr>
            <a:r>
              <a:rPr lang="en"/>
              <a:t>As the FBI’s Mission Statement puts it, they are a “...  national security organization with both intelligence and law enforcement responsibilities…”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Myth</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Perhaps the most enduring myth of criminal justice is the actual role of the police officer in our society.  </a:t>
            </a:r>
            <a:endParaRPr/>
          </a:p>
          <a:p>
            <a:pPr indent="0" lvl="0" marL="0">
              <a:spcBef>
                <a:spcPts val="1600"/>
              </a:spcBef>
              <a:spcAft>
                <a:spcPts val="1600"/>
              </a:spcAft>
              <a:buNone/>
            </a:pPr>
            <a:r>
              <a:rPr lang="en"/>
              <a:t>From early television programs such as </a:t>
            </a:r>
            <a:r>
              <a:rPr i="1" lang="en"/>
              <a:t>Dragnet</a:t>
            </a:r>
            <a:r>
              <a:rPr lang="en"/>
              <a:t> up to today’s most compelling crime dramas, cops live a life full of danger, always encountering dangerous fugitives, serial killers, and other villains that must be outwitted, outfought, and outgunned.</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400"/>
              <a:t>The Bureau of Alcohol, Tobacco, and Firearms (ATF)</a:t>
            </a:r>
            <a:endParaRPr sz="2400"/>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ATF has a reputation for dealing with illegal firearms.  </a:t>
            </a:r>
            <a:endParaRPr/>
          </a:p>
          <a:p>
            <a:pPr indent="0" lvl="0" marL="0" rtl="0">
              <a:spcBef>
                <a:spcPts val="1600"/>
              </a:spcBef>
              <a:spcAft>
                <a:spcPts val="0"/>
              </a:spcAft>
              <a:buNone/>
            </a:pPr>
            <a:r>
              <a:rPr lang="en"/>
              <a:t>Its mission is rather broader in reality.  </a:t>
            </a:r>
            <a:endParaRPr/>
          </a:p>
          <a:p>
            <a:pPr indent="0" lvl="0" marL="0" algn="just">
              <a:spcBef>
                <a:spcPts val="1600"/>
              </a:spcBef>
              <a:spcAft>
                <a:spcPts val="1600"/>
              </a:spcAft>
              <a:buNone/>
            </a:pPr>
            <a:r>
              <a:rPr lang="en"/>
              <a:t>Housed within the United States Department of Justice, the ATF protects American communities from violent criminals, criminal organizations, the illegal use and trafficking of firearms, the illegal use and storage of explosives, acts of arson and bombings, acts of terrorism, and the illegal diversion of alcohol and tobacco products.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Drug Enforcement Administration (DEA)</a:t>
            </a:r>
            <a:endParaRPr/>
          </a:p>
        </p:txBody>
      </p:sp>
      <p:sp>
        <p:nvSpPr>
          <p:cNvPr id="204" name="Shape 20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“The mission of the Drug Enforcement Administration (DEA) is to enforce the controlled substances laws and regulations of the United States and bring to the criminal and civil justice system of the United States, or any other competent jurisdiction, those organizations and principal members of organizations, involved in the growing, manufacture, or distribution of controlled substances appearing in or destined for illicit traffic in the United States; and to recommend and support non-enforcement programs aimed at reducing the availability of illicit controlled substances on the domestic and international markets”</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U.S. Marshals Service</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 Marshals Service (USMS) is the nation’s oldest and most versatile federal law enforcement agency.  </a:t>
            </a:r>
            <a:endParaRPr/>
          </a:p>
          <a:p>
            <a:pPr indent="0" lvl="0" marL="0" rtl="0">
              <a:spcBef>
                <a:spcPts val="1600"/>
              </a:spcBef>
              <a:spcAft>
                <a:spcPts val="0"/>
              </a:spcAft>
              <a:buNone/>
            </a:pPr>
            <a:r>
              <a:rPr lang="en"/>
              <a:t>Federal Marshals have served the country since 1789, often times in unseen but critical ways.  </a:t>
            </a:r>
            <a:endParaRPr/>
          </a:p>
          <a:p>
            <a:pPr indent="0" lvl="0" marL="0" rtl="0">
              <a:spcBef>
                <a:spcPts val="1600"/>
              </a:spcBef>
              <a:spcAft>
                <a:spcPts val="0"/>
              </a:spcAft>
              <a:buNone/>
            </a:pPr>
            <a:r>
              <a:rPr lang="en"/>
              <a:t>The USMS is the enforcement arm of the federal courts, and as such, it is involved in virtually every federal law enforcement initiative.  </a:t>
            </a:r>
            <a:endParaRPr/>
          </a:p>
          <a:p>
            <a:pPr indent="0" lvl="0" marL="0">
              <a:spcBef>
                <a:spcPts val="1600"/>
              </a:spcBef>
              <a:spcAft>
                <a:spcPts val="1600"/>
              </a:spcAft>
              <a:buNone/>
            </a:pPr>
            <a:r>
              <a:rPr lang="en"/>
              <a:t>Presidentially appointed U.S. Marshals direct the activities of 94 districts — one for each federal judicial district.</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Secret Service</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 The United States Secret Service began as an agency dedicated to the investigation of crimes related to the Treasury, and then evolved into the United States' most recognized protection agency.  </a:t>
            </a:r>
            <a:endParaRPr/>
          </a:p>
          <a:p>
            <a:pPr indent="0" lvl="0" marL="0">
              <a:spcBef>
                <a:spcPts val="1600"/>
              </a:spcBef>
              <a:spcAft>
                <a:spcPts val="1600"/>
              </a:spcAft>
              <a:buNone/>
            </a:pPr>
            <a:r>
              <a:rPr lang="en"/>
              <a:t>The Secret Service was a part of the Department of the Treasury until March 1, 2003, when it became a part of the Department of Homeland Security.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Secret Service Mission </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mission of the United States Secret Service is to safeguard the nation's financial infrastructure and payment systems to preserve the integrity of the economy, and to protect national leaders, visiting heads of state and government, designated sites and National Special Security Events."  </a:t>
            </a:r>
            <a:endParaRPr/>
          </a:p>
          <a:p>
            <a:pPr indent="0" lvl="0" marL="0">
              <a:spcBef>
                <a:spcPts val="1600"/>
              </a:spcBef>
              <a:spcAft>
                <a:spcPts val="1600"/>
              </a:spcAft>
              <a:buNone/>
            </a:pPr>
            <a:r>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600"/>
              <a:t>The Citizenship and Immigration Service (USCIS)</a:t>
            </a:r>
            <a:endParaRPr sz="2600"/>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U.S. Citizenship and Immigration Services is the government agency that oversees lawful immigration to the United States.  </a:t>
            </a:r>
            <a:endParaRPr/>
          </a:p>
          <a:p>
            <a:pPr indent="0" lvl="0" marL="0" rtl="0">
              <a:spcBef>
                <a:spcPts val="1600"/>
              </a:spcBef>
              <a:spcAft>
                <a:spcPts val="0"/>
              </a:spcAft>
              <a:buNone/>
            </a:pPr>
            <a:r>
              <a:rPr lang="en"/>
              <a:t>USCIS will secure America’s promise as a nation of immigrants by providing accurate and useful information to our customers, granting immigration and citizenship benefits, promoting an awareness and understanding of citizenship, and ensuring the integrity of our immigration system. </a:t>
            </a:r>
            <a:endParaRPr/>
          </a:p>
          <a:p>
            <a:pPr indent="0" lvl="0" marL="0" rtl="0">
              <a:spcBef>
                <a:spcPts val="1600"/>
              </a:spcBef>
              <a:spcAft>
                <a:spcPts val="0"/>
              </a:spcAft>
              <a:buNone/>
            </a:pPr>
            <a:r>
              <a:rPr lang="en"/>
              <a:t>The agency is composed of over 19,000 government employees and contractors of USCIS working at 223 offices across the world.  </a:t>
            </a:r>
            <a:endParaRPr/>
          </a:p>
          <a:p>
            <a:pPr indent="0" lvl="0" marL="0">
              <a:spcBef>
                <a:spcPts val="1600"/>
              </a:spcBef>
              <a:spcAft>
                <a:spcPts val="1600"/>
              </a:spcAft>
              <a:buNone/>
            </a:pPr>
            <a:r>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800"/>
              <a:t>Transportation Security Administration (TSA)</a:t>
            </a:r>
            <a:endParaRPr sz="2800"/>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primary mission of the TSA is to protect travelers and interstate commerce.  </a:t>
            </a:r>
            <a:endParaRPr/>
          </a:p>
          <a:p>
            <a:pPr indent="0" lvl="0" marL="0" rtl="0" algn="just">
              <a:spcBef>
                <a:spcPts val="1600"/>
              </a:spcBef>
              <a:spcAft>
                <a:spcPts val="0"/>
              </a:spcAft>
              <a:buNone/>
            </a:pPr>
            <a:r>
              <a:rPr lang="en"/>
              <a:t>TSA uses a risk-based strategy and works closely with transportation, law enforcement, and intelligence communities to set the standard for excellence in transportation security.</a:t>
            </a:r>
            <a:endParaRPr/>
          </a:p>
          <a:p>
            <a:pPr indent="0" lvl="0" marL="0">
              <a:spcBef>
                <a:spcPts val="1600"/>
              </a:spcBef>
              <a:spcAft>
                <a:spcPts val="1600"/>
              </a:spcAft>
              <a:buNone/>
            </a:pPr>
            <a:r>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Law Enforcement</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Every state in the United States has a state-level police force with the exception of Hawaii.  </a:t>
            </a:r>
            <a:endParaRPr/>
          </a:p>
          <a:p>
            <a:pPr indent="0" lvl="0" marL="0" rtl="0">
              <a:spcBef>
                <a:spcPts val="1600"/>
              </a:spcBef>
              <a:spcAft>
                <a:spcPts val="0"/>
              </a:spcAft>
              <a:buNone/>
            </a:pPr>
            <a:r>
              <a:rPr lang="en"/>
              <a:t>The largest of these state-level agencies is the California Highway Patrol.</a:t>
            </a:r>
            <a:endParaRPr/>
          </a:p>
          <a:p>
            <a:pPr indent="0" lvl="0" marL="0">
              <a:spcBef>
                <a:spcPts val="1600"/>
              </a:spcBef>
              <a:spcAft>
                <a:spcPts val="1600"/>
              </a:spcAft>
              <a:buNone/>
            </a:pPr>
            <a:r>
              <a:rPr lang="en"/>
              <a:t> One of the major purposes of the state police in most jurisdictions is to provide patrol services, especially on remote highways where local law enforcement is sparse.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Police Roles</a:t>
            </a:r>
            <a:endParaRPr/>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State police are often called upon to aid local law enforcement in criminal investigations that are complex or cross local jurisdictional lines.  </a:t>
            </a:r>
            <a:endParaRPr/>
          </a:p>
          <a:p>
            <a:pPr indent="0" lvl="0" marL="0" rtl="0">
              <a:spcBef>
                <a:spcPts val="1600"/>
              </a:spcBef>
              <a:spcAft>
                <a:spcPts val="0"/>
              </a:spcAft>
              <a:buNone/>
            </a:pPr>
            <a:r>
              <a:rPr lang="en"/>
              <a:t>Often they are responsible for maintaining centralized criminal records for the state, operating crime labs, and training local officers.     </a:t>
            </a:r>
            <a:endParaRPr/>
          </a:p>
          <a:p>
            <a:pPr indent="0" lvl="0" marL="0">
              <a:spcBef>
                <a:spcPts val="1600"/>
              </a:spcBef>
              <a:spcAft>
                <a:spcPts val="1600"/>
              </a:spcAft>
              <a:buNone/>
            </a:pPr>
            <a:r>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Policing in America</a:t>
            </a:r>
            <a:endParaRPr/>
          </a:p>
        </p:txBody>
      </p:sp>
      <p:sp>
        <p:nvSpPr>
          <p:cNvPr id="260" name="Shape 2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United States today, there is a Hollywood generated myth that the federal government does major fraction of the law enforcement workload.  </a:t>
            </a:r>
            <a:endParaRPr/>
          </a:p>
          <a:p>
            <a:pPr indent="0" lvl="0" marL="0" rtl="0">
              <a:spcBef>
                <a:spcPts val="1600"/>
              </a:spcBef>
              <a:spcAft>
                <a:spcPts val="0"/>
              </a:spcAft>
              <a:buNone/>
            </a:pPr>
            <a:r>
              <a:rPr lang="en"/>
              <a:t>This is not true.  </a:t>
            </a:r>
            <a:endParaRPr/>
          </a:p>
          <a:p>
            <a:pPr indent="0" lvl="0" marL="0" rtl="0">
              <a:spcBef>
                <a:spcPts val="1600"/>
              </a:spcBef>
              <a:spcAft>
                <a:spcPts val="0"/>
              </a:spcAft>
              <a:buNone/>
            </a:pPr>
            <a:r>
              <a:rPr lang="en"/>
              <a:t>The vast majority of criminal cases are generated by local agencies such as sheriffs’ departments and local police departments. </a:t>
            </a:r>
            <a:endParaRPr/>
          </a:p>
          <a:p>
            <a:pPr indent="0" lvl="0" marL="0">
              <a:spcBef>
                <a:spcPts val="1600"/>
              </a:spcBef>
              <a:spcAft>
                <a:spcPts val="1600"/>
              </a:spcAft>
              <a:buNone/>
            </a:pPr>
            <a:r>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Reality</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Of course, danger is part of the police job.  </a:t>
            </a:r>
            <a:endParaRPr/>
          </a:p>
          <a:p>
            <a:pPr indent="0" lvl="0" marL="0" rtl="0">
              <a:spcBef>
                <a:spcPts val="1600"/>
              </a:spcBef>
              <a:spcAft>
                <a:spcPts val="0"/>
              </a:spcAft>
              <a:buNone/>
            </a:pPr>
            <a:r>
              <a:rPr lang="en"/>
              <a:t>It is a mistake to assume that this is the only job that the police do.  </a:t>
            </a:r>
            <a:endParaRPr/>
          </a:p>
          <a:p>
            <a:pPr indent="0" lvl="0" marL="0" rtl="0">
              <a:spcBef>
                <a:spcPts val="1600"/>
              </a:spcBef>
              <a:spcAft>
                <a:spcPts val="0"/>
              </a:spcAft>
              <a:buNone/>
            </a:pPr>
            <a:r>
              <a:rPr lang="en"/>
              <a:t>Most of what the police do on a daily basis is to deal with what Herman Goldstein (1990) called “the residual problems of society.”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Sheriff's’ Departments</a:t>
            </a:r>
            <a:endParaRPr/>
          </a:p>
        </p:txBody>
      </p:sp>
      <p:sp>
        <p:nvSpPr>
          <p:cNvPr id="267" name="Shape 26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estimated 3,012 sheriff's’ offices performing law enforcement functions in the United States employed 369,084 sworn and civilian personnel.  </a:t>
            </a:r>
            <a:endParaRPr/>
          </a:p>
          <a:p>
            <a:pPr indent="0" lvl="0" marL="0" rtl="0">
              <a:spcBef>
                <a:spcPts val="1600"/>
              </a:spcBef>
              <a:spcAft>
                <a:spcPts val="0"/>
              </a:spcAft>
              <a:buNone/>
            </a:pPr>
            <a:r>
              <a:rPr lang="en"/>
              <a:t>Sheriffs’ offices represented approximately a fifth of the estimated 15,600 general-purpose law enforcement agencies operating in the United States.  </a:t>
            </a:r>
            <a:endParaRPr/>
          </a:p>
          <a:p>
            <a:pPr indent="0" lvl="0" marL="0">
              <a:spcBef>
                <a:spcPts val="1600"/>
              </a:spcBef>
              <a:spcAft>
                <a:spcPts val="1600"/>
              </a:spcAft>
              <a:buNone/>
            </a:pPr>
            <a:r>
              <a:rPr lang="en"/>
              <a:t>Although sheriff's’ offices may have countywide responsibilities related to jail operation, process serving, and court security, their law enforcement jurisdictions typically exclude county areas served by a local police department.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Police Departments</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About half of local police departments employed fewer than 10 sworn personnel, and about three-fourths served a population of less than 10,000.  </a:t>
            </a:r>
            <a:endParaRPr/>
          </a:p>
          <a:p>
            <a:pPr indent="0" lvl="0" marL="0" rtl="0">
              <a:spcBef>
                <a:spcPts val="1600"/>
              </a:spcBef>
              <a:spcAft>
                <a:spcPts val="0"/>
              </a:spcAft>
              <a:buNone/>
            </a:pPr>
            <a:r>
              <a:rPr lang="en"/>
              <a:t>In 2007, about 1 in 8 local police officers were women, compared to 1 in 13 in 1987.  </a:t>
            </a:r>
            <a:endParaRPr/>
          </a:p>
          <a:p>
            <a:pPr indent="0" lvl="0" marL="0">
              <a:spcBef>
                <a:spcPts val="1600"/>
              </a:spcBef>
              <a:spcAft>
                <a:spcPts val="1600"/>
              </a:spcAft>
              <a:buNone/>
            </a:pPr>
            <a:r>
              <a:rPr lang="en"/>
              <a:t>About 1 in 4 officers were members of a racial or ethnic minority in 2007, compared to 1 in 6 officers in 1987.  </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Wilson’s Police Management Styles</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James Wilson (not to be confused with O. W. Wilson), identified three police management styles:</a:t>
            </a:r>
            <a:endParaRPr/>
          </a:p>
          <a:p>
            <a:pPr indent="0" lvl="0" marL="0" rtl="0">
              <a:spcBef>
                <a:spcPts val="1600"/>
              </a:spcBef>
              <a:spcAft>
                <a:spcPts val="0"/>
              </a:spcAft>
              <a:buNone/>
            </a:pPr>
            <a:r>
              <a:rPr lang="en"/>
              <a:t> The </a:t>
            </a:r>
            <a:r>
              <a:rPr lang="en" u="sng"/>
              <a:t>watchman style</a:t>
            </a:r>
            <a:r>
              <a:rPr lang="en"/>
              <a:t> of management focuses on order maintenance.  </a:t>
            </a:r>
            <a:endParaRPr/>
          </a:p>
          <a:p>
            <a:pPr indent="0" lvl="0" marL="0" rtl="0">
              <a:spcBef>
                <a:spcPts val="1600"/>
              </a:spcBef>
              <a:spcAft>
                <a:spcPts val="0"/>
              </a:spcAft>
              <a:buNone/>
            </a:pPr>
            <a:r>
              <a:rPr lang="en"/>
              <a:t>Officers often ignore minor violations of the law, unless the violation constitutes a breach of the peace.  </a:t>
            </a:r>
            <a:endParaRPr/>
          </a:p>
          <a:p>
            <a:pPr indent="0" lvl="0" marL="0">
              <a:spcBef>
                <a:spcPts val="1600"/>
              </a:spcBef>
              <a:spcAft>
                <a:spcPts val="1600"/>
              </a:spcAft>
              <a:buNone/>
            </a:pPr>
            <a:r>
              <a:rPr lang="en"/>
              <a:t>Minor violations and disputes between citizens are largely handled in an informal way.</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Legalistic Style</a:t>
            </a:r>
            <a:endParaRPr/>
          </a:p>
        </p:txBody>
      </p:sp>
      <p:sp>
        <p:nvSpPr>
          <p:cNvPr id="288" name="Shape 2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legalistic style tends to handle matters formally.  </a:t>
            </a:r>
            <a:endParaRPr/>
          </a:p>
          <a:p>
            <a:pPr indent="0" lvl="0" marL="0" rtl="0">
              <a:spcBef>
                <a:spcPts val="1600"/>
              </a:spcBef>
              <a:spcAft>
                <a:spcPts val="0"/>
              </a:spcAft>
              <a:buNone/>
            </a:pPr>
            <a:r>
              <a:rPr lang="en"/>
              <a:t>In other words, policing is done “by the book.”  </a:t>
            </a:r>
            <a:endParaRPr/>
          </a:p>
          <a:p>
            <a:pPr indent="0" lvl="0" marL="0" rtl="0">
              <a:spcBef>
                <a:spcPts val="1600"/>
              </a:spcBef>
              <a:spcAft>
                <a:spcPts val="0"/>
              </a:spcAft>
              <a:buNone/>
            </a:pPr>
            <a:r>
              <a:rPr lang="en"/>
              <a:t>The administrative emphasis is on reducing line officer discretion and effecting unvarying, impartial arrests for all violations.</a:t>
            </a:r>
            <a:endParaRPr/>
          </a:p>
          <a:p>
            <a:pPr indent="0" lvl="0" marL="0">
              <a:spcBef>
                <a:spcPts val="1600"/>
              </a:spcBef>
              <a:spcAft>
                <a:spcPts val="1600"/>
              </a:spcAft>
              <a:buNone/>
            </a:pPr>
            <a:r>
              <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Shape 29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Service Style</a:t>
            </a:r>
            <a:endParaRPr/>
          </a:p>
        </p:txBody>
      </p:sp>
      <p:sp>
        <p:nvSpPr>
          <p:cNvPr id="295" name="Shape 29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service style emphasizes community service above enforcing the law.  </a:t>
            </a:r>
            <a:endParaRPr/>
          </a:p>
          <a:p>
            <a:pPr indent="0" lvl="0" marL="0" rtl="0">
              <a:spcBef>
                <a:spcPts val="1600"/>
              </a:spcBef>
              <a:spcAft>
                <a:spcPts val="0"/>
              </a:spcAft>
              <a:buNone/>
            </a:pPr>
            <a:r>
              <a:rPr lang="en"/>
              <a:t>Arrest is often seen as a last resort, used only when referrals to social service organizations and agencies will be ineffectual.    </a:t>
            </a:r>
            <a:endParaRPr/>
          </a:p>
          <a:p>
            <a:pPr indent="0" lvl="0" marL="0">
              <a:spcBef>
                <a:spcPts val="1600"/>
              </a:spcBef>
              <a:spcAft>
                <a:spcPts val="1600"/>
              </a:spcAft>
              <a:buNone/>
            </a:pPr>
            <a:r>
              <a:t/>
            </a:r>
            <a:endParaRPr/>
          </a:p>
        </p:txBody>
      </p:sp>
      <p:sp>
        <p:nvSpPr>
          <p:cNvPr id="296" name="Shape 29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Shape 30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Quasi-military Features</a:t>
            </a:r>
            <a:endParaRPr/>
          </a:p>
        </p:txBody>
      </p:sp>
      <p:sp>
        <p:nvSpPr>
          <p:cNvPr id="302" name="Shape 30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one of Peel’s major innovations, the organization of police agencies along military lines has withstood the test of time.  </a:t>
            </a:r>
            <a:endParaRPr/>
          </a:p>
          <a:p>
            <a:pPr indent="0" lvl="0" marL="0" rtl="0">
              <a:spcBef>
                <a:spcPts val="1600"/>
              </a:spcBef>
              <a:spcAft>
                <a:spcPts val="0"/>
              </a:spcAft>
              <a:buNone/>
            </a:pPr>
            <a:r>
              <a:rPr lang="en"/>
              <a:t>Police officers in most jurisdictions still wear uniforms, carry weapons, and have military ranks.  </a:t>
            </a:r>
            <a:endParaRPr/>
          </a:p>
          <a:p>
            <a:pPr indent="0" lvl="0" marL="0">
              <a:spcBef>
                <a:spcPts val="1600"/>
              </a:spcBef>
              <a:spcAft>
                <a:spcPts val="1600"/>
              </a:spcAft>
              <a:buNone/>
            </a:pPr>
            <a:r>
              <a:rPr lang="en"/>
              <a:t>These ranks suggest a military style, authoritarian command structure where orders come down from the top.</a:t>
            </a:r>
            <a:endParaRPr/>
          </a:p>
        </p:txBody>
      </p:sp>
      <p:sp>
        <p:nvSpPr>
          <p:cNvPr id="303" name="Shape 30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Movies and television have defined the role of the police in the popular imagination as that of “crime fighter.”  </a:t>
            </a:r>
            <a:endParaRPr/>
          </a:p>
          <a:p>
            <a:pPr indent="0" lvl="0" marL="0" rtl="0">
              <a:spcBef>
                <a:spcPts val="1600"/>
              </a:spcBef>
              <a:spcAft>
                <a:spcPts val="0"/>
              </a:spcAft>
              <a:buNone/>
            </a:pPr>
            <a:r>
              <a:rPr lang="en"/>
              <a:t>In reality, catching “bad guys” and investigating crimes is only a small fraction of what the police are called upon to do every day.  </a:t>
            </a:r>
            <a:endParaRPr/>
          </a:p>
          <a:p>
            <a:pPr indent="0" lvl="0" marL="0">
              <a:spcBef>
                <a:spcPts val="1600"/>
              </a:spcBef>
              <a:spcAft>
                <a:spcPts val="1600"/>
              </a:spcAft>
              <a:buNone/>
            </a:pPr>
            <a:r>
              <a:rPr lang="en"/>
              <a:t>Calls for social services order maintenance tasks are far more common.</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Problems</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large fraction of the average police officer’s shift is spent helping people with problems that have nothing to do with apprehending felons.  </a:t>
            </a:r>
            <a:endParaRPr/>
          </a:p>
          <a:p>
            <a:pPr indent="0" lvl="0" marL="0" rtl="0">
              <a:spcBef>
                <a:spcPts val="1600"/>
              </a:spcBef>
              <a:spcAft>
                <a:spcPts val="0"/>
              </a:spcAft>
              <a:buNone/>
            </a:pPr>
            <a:r>
              <a:rPr lang="en"/>
              <a:t>People get hurt in automobile accidents, and police officers are there to render aid.  </a:t>
            </a:r>
            <a:endParaRPr/>
          </a:p>
          <a:p>
            <a:pPr indent="0" lvl="0" marL="0">
              <a:spcBef>
                <a:spcPts val="1600"/>
              </a:spcBef>
              <a:spcAft>
                <a:spcPts val="1600"/>
              </a:spcAft>
              <a:buNone/>
            </a:pPr>
            <a:r>
              <a:rPr lang="en"/>
              <a:t>People lose things ranging from cell phones to children, and expect the police to help find them.</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Average Day</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authors estimate that well over fifty percent of calls for police services involve these kinds of social service tasks.  </a:t>
            </a:r>
            <a:endParaRPr/>
          </a:p>
          <a:p>
            <a:pPr indent="0" lvl="0" marL="0" rtl="0">
              <a:spcBef>
                <a:spcPts val="1600"/>
              </a:spcBef>
              <a:spcAft>
                <a:spcPts val="0"/>
              </a:spcAft>
              <a:buNone/>
            </a:pPr>
            <a:r>
              <a:rPr lang="en"/>
              <a:t>By comparison, these same authors estimate that only about 20% of calls for police services relate to crime.</a:t>
            </a:r>
            <a:endParaRPr/>
          </a:p>
          <a:p>
            <a:pPr indent="0" lvl="0" marL="0">
              <a:spcBef>
                <a:spcPts val="1600"/>
              </a:spcBef>
              <a:spcAft>
                <a:spcPts val="1600"/>
              </a:spcAft>
              <a:buNone/>
            </a:pPr>
            <a:r>
              <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Arrests &amp; Order Maintenance </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Many law enforcement activities have to do with keeping society running smoothly.  </a:t>
            </a:r>
            <a:endParaRPr/>
          </a:p>
          <a:p>
            <a:pPr indent="0" lvl="0" marL="0" rtl="0">
              <a:spcBef>
                <a:spcPts val="1600"/>
              </a:spcBef>
              <a:spcAft>
                <a:spcPts val="0"/>
              </a:spcAft>
              <a:buNone/>
            </a:pPr>
            <a:r>
              <a:rPr lang="en"/>
              <a:t>These things—such as traffic control, crowd control, and moving prostitutes off the streets—are frequently referred to as “order maintenance” activities.  </a:t>
            </a:r>
            <a:endParaRPr/>
          </a:p>
          <a:p>
            <a:pPr indent="0" lvl="0" marL="0">
              <a:spcBef>
                <a:spcPts val="1600"/>
              </a:spcBef>
              <a:spcAft>
                <a:spcPts val="1600"/>
              </a:spcAft>
              <a:buNone/>
            </a:pPr>
            <a:r>
              <a:rPr lang="en"/>
              <a:t>A key difference between law enforcement and order maintenance is that order maintenance activities are not generally concerned with the letter of the law, but rather keeping the peace.</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Informal Solutions </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Arrest is always an option when an officer is trying to preserve the peace, but less formal solutions are far more commonly employed.  </a:t>
            </a:r>
            <a:endParaRPr/>
          </a:p>
          <a:p>
            <a:pPr indent="0" lvl="0" marL="0" rtl="0">
              <a:spcBef>
                <a:spcPts val="1600"/>
              </a:spcBef>
              <a:spcAft>
                <a:spcPts val="0"/>
              </a:spcAft>
              <a:buNone/>
            </a:pPr>
            <a:r>
              <a:rPr lang="en"/>
              <a:t>For example, when the driver of a stopped car that is blocking traffic complies with an officer’s request to move along, no citation is issued.</a:t>
            </a:r>
            <a:endParaRPr/>
          </a:p>
          <a:p>
            <a:pPr indent="0" lvl="0" marL="0">
              <a:spcBef>
                <a:spcPts val="1600"/>
              </a:spcBef>
              <a:spcAft>
                <a:spcPts val="1600"/>
              </a:spcAft>
              <a:buNone/>
            </a:pPr>
            <a:r>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American Bar Association (1986), in a document called Standards Relating to the Urban Police Function, lists 11 responsibilities of the police:</a:t>
            </a:r>
            <a:endParaRPr/>
          </a:p>
          <a:p>
            <a:pPr indent="0" lvl="0" marL="0" rtl="0">
              <a:spcBef>
                <a:spcPts val="1600"/>
              </a:spcBef>
              <a:spcAft>
                <a:spcPts val="0"/>
              </a:spcAft>
              <a:buNone/>
            </a:pPr>
            <a:r>
              <a:rPr lang="en"/>
              <a:t>(a) identify criminal offenders and criminal activity and, where appropriate, to apprehend offenders and participate in subsequent court proceedings;</a:t>
            </a:r>
            <a:endParaRPr/>
          </a:p>
          <a:p>
            <a:pPr indent="0" lvl="0" marL="0" rtl="0">
              <a:spcBef>
                <a:spcPts val="1600"/>
              </a:spcBef>
              <a:spcAft>
                <a:spcPts val="0"/>
              </a:spcAft>
              <a:buNone/>
            </a:pPr>
            <a:r>
              <a:rPr lang="en"/>
              <a:t>(b) reduce the opportunities for the commission of some crimes through preventive patrol and other measures;</a:t>
            </a:r>
            <a:endParaRPr/>
          </a:p>
          <a:p>
            <a:pPr indent="0" lvl="0" marL="0">
              <a:spcBef>
                <a:spcPts val="1600"/>
              </a:spcBef>
              <a:spcAft>
                <a:spcPts val="1600"/>
              </a:spcAft>
              <a:buNone/>
            </a:pPr>
            <a:r>
              <a:rPr lang="en"/>
              <a:t>(c) aid individuals who are in danger of physical harm;</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