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Lst>
  <p:sldSz cy="5143500" cx="9144000"/>
  <p:notesSz cx="6858000" cy="9144000"/>
  <p:embeddedFontLst>
    <p:embeddedFont>
      <p:font typeface="Economica"/>
      <p:regular r:id="rId32"/>
      <p:bold r:id="rId33"/>
      <p:italic r:id="rId34"/>
      <p:boldItalic r:id="rId35"/>
    </p:embeddedFont>
    <p:embeddedFont>
      <p:font typeface="Open Sans"/>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font" Target="fonts/Economica-bold.fntdata"/><Relationship Id="rId10" Type="http://schemas.openxmlformats.org/officeDocument/2006/relationships/slide" Target="slides/slide6.xml"/><Relationship Id="rId32" Type="http://schemas.openxmlformats.org/officeDocument/2006/relationships/font" Target="fonts/Economica-regular.fntdata"/><Relationship Id="rId13" Type="http://schemas.openxmlformats.org/officeDocument/2006/relationships/slide" Target="slides/slide9.xml"/><Relationship Id="rId35" Type="http://schemas.openxmlformats.org/officeDocument/2006/relationships/font" Target="fonts/Economica-boldItalic.fntdata"/><Relationship Id="rId12" Type="http://schemas.openxmlformats.org/officeDocument/2006/relationships/slide" Target="slides/slide8.xml"/><Relationship Id="rId34" Type="http://schemas.openxmlformats.org/officeDocument/2006/relationships/font" Target="fonts/Economica-italic.fntdata"/><Relationship Id="rId15" Type="http://schemas.openxmlformats.org/officeDocument/2006/relationships/slide" Target="slides/slide11.xml"/><Relationship Id="rId37" Type="http://schemas.openxmlformats.org/officeDocument/2006/relationships/font" Target="fonts/OpenSans-bold.fntdata"/><Relationship Id="rId14" Type="http://schemas.openxmlformats.org/officeDocument/2006/relationships/slide" Target="slides/slide10.xml"/><Relationship Id="rId36" Type="http://schemas.openxmlformats.org/officeDocument/2006/relationships/font" Target="fonts/OpenSans-regular.fntdata"/><Relationship Id="rId17" Type="http://schemas.openxmlformats.org/officeDocument/2006/relationships/slide" Target="slides/slide13.xml"/><Relationship Id="rId39" Type="http://schemas.openxmlformats.org/officeDocument/2006/relationships/font" Target="fonts/OpenSans-boldItalic.fntdata"/><Relationship Id="rId16" Type="http://schemas.openxmlformats.org/officeDocument/2006/relationships/slide" Target="slides/slide12.xml"/><Relationship Id="rId38" Type="http://schemas.openxmlformats.org/officeDocument/2006/relationships/font" Target="fonts/OpenSans-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10/12/2015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4.1:  Early History of Policing</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5" name="Shape 6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Norman Era</a:t>
            </a:r>
            <a:endParaRPr/>
          </a:p>
        </p:txBody>
      </p:sp>
      <p:sp>
        <p:nvSpPr>
          <p:cNvPr id="127" name="Shape 12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1066, the Normans invaded England and seized the throne.  </a:t>
            </a:r>
            <a:endParaRPr/>
          </a:p>
          <a:p>
            <a:pPr indent="0" lvl="0" marL="0" rtl="0">
              <a:spcBef>
                <a:spcPts val="1600"/>
              </a:spcBef>
              <a:spcAft>
                <a:spcPts val="0"/>
              </a:spcAft>
              <a:buNone/>
            </a:pPr>
            <a:r>
              <a:rPr lang="en"/>
              <a:t>The Norman King, William the Conqueror, quickly modified the mutual pledge system to aid in the consolidation of his power.  </a:t>
            </a:r>
            <a:endParaRPr/>
          </a:p>
          <a:p>
            <a:pPr indent="0" lvl="0" marL="0" rtl="0">
              <a:spcBef>
                <a:spcPts val="1600"/>
              </a:spcBef>
              <a:spcAft>
                <a:spcPts val="0"/>
              </a:spcAft>
              <a:buNone/>
            </a:pPr>
            <a:r>
              <a:rPr lang="en"/>
              <a:t>The modified system—known as the </a:t>
            </a:r>
            <a:r>
              <a:rPr lang="en" u="sng"/>
              <a:t>frankpledge system</a:t>
            </a:r>
            <a:r>
              <a:rPr lang="en"/>
              <a:t>—was a tightening of the system then Normans found in place.</a:t>
            </a:r>
            <a:endParaRPr/>
          </a:p>
          <a:p>
            <a:pPr indent="0" lvl="0" marL="0">
              <a:spcBef>
                <a:spcPts val="1600"/>
              </a:spcBef>
              <a:spcAft>
                <a:spcPts val="1600"/>
              </a:spcAft>
              <a:buNone/>
            </a:pPr>
            <a:r>
              <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Constable System</a:t>
            </a:r>
            <a:endParaRPr/>
          </a:p>
        </p:txBody>
      </p:sp>
      <p:sp>
        <p:nvSpPr>
          <p:cNvPr id="134" name="Shape 13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By the end of the thirteenth century, the constable system had developed into the system of rural law enforcement common to all of England.  </a:t>
            </a:r>
            <a:endParaRPr/>
          </a:p>
          <a:p>
            <a:pPr indent="0" lvl="0" marL="0" rtl="0">
              <a:spcBef>
                <a:spcPts val="1600"/>
              </a:spcBef>
              <a:spcAft>
                <a:spcPts val="0"/>
              </a:spcAft>
              <a:buNone/>
            </a:pPr>
            <a:r>
              <a:rPr lang="en"/>
              <a:t>The office of constable was filled by yearly elections within each parish (a religious division similar to a County).  </a:t>
            </a:r>
            <a:endParaRPr/>
          </a:p>
          <a:p>
            <a:pPr indent="0" lvl="0" marL="0">
              <a:spcBef>
                <a:spcPts val="1600"/>
              </a:spcBef>
              <a:spcAft>
                <a:spcPts val="1600"/>
              </a:spcAft>
              <a:buNone/>
            </a:pPr>
            <a:r>
              <a:rPr lang="en"/>
              <a:t>The constable had the same responsibility as the tithingman, with the additional duties of being a royal officer.</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Urban Policing </a:t>
            </a:r>
            <a:endParaRPr/>
          </a:p>
        </p:txBody>
      </p:sp>
      <p:sp>
        <p:nvSpPr>
          <p:cNvPr id="141" name="Shape 14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urban areas, the </a:t>
            </a:r>
            <a:r>
              <a:rPr lang="en" u="sng"/>
              <a:t>watch and ward</a:t>
            </a:r>
            <a:r>
              <a:rPr lang="en"/>
              <a:t> system developed along similar lines.  </a:t>
            </a:r>
            <a:endParaRPr/>
          </a:p>
          <a:p>
            <a:pPr indent="0" lvl="0" marL="0" rtl="0">
              <a:spcBef>
                <a:spcPts val="1600"/>
              </a:spcBef>
              <a:spcAft>
                <a:spcPts val="0"/>
              </a:spcAft>
              <a:buNone/>
            </a:pPr>
            <a:r>
              <a:rPr lang="en"/>
              <a:t>Officers of the watch would guard the town gates at night, conduct patrols to prevent burglary, arrest strangers appearing at night, and put out fires.  </a:t>
            </a:r>
            <a:endParaRPr/>
          </a:p>
          <a:p>
            <a:pPr indent="0" lvl="0" marL="0" rtl="0">
              <a:spcBef>
                <a:spcPts val="1600"/>
              </a:spcBef>
              <a:spcAft>
                <a:spcPts val="0"/>
              </a:spcAft>
              <a:buNone/>
            </a:pPr>
            <a:r>
              <a:rPr lang="en"/>
              <a:t>By the 1361 A.D., the old system had given way to constables working under justices of the peace.  </a:t>
            </a:r>
            <a:endParaRPr/>
          </a:p>
          <a:p>
            <a:pPr indent="0" lvl="0" marL="0" rtl="0">
              <a:spcBef>
                <a:spcPts val="1600"/>
              </a:spcBef>
              <a:spcAft>
                <a:spcPts val="0"/>
              </a:spcAft>
              <a:buNone/>
            </a:pPr>
            <a:r>
              <a:rPr lang="en"/>
              <a:t>This system would remain in place until the industrial revolution. 	  </a:t>
            </a:r>
            <a:endParaRPr/>
          </a:p>
          <a:p>
            <a:pPr indent="0" lvl="0" marL="0">
              <a:spcBef>
                <a:spcPts val="1600"/>
              </a:spcBef>
              <a:spcAft>
                <a:spcPts val="1600"/>
              </a:spcAft>
              <a:buNone/>
            </a:pPr>
            <a:r>
              <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Colonial America</a:t>
            </a:r>
            <a:endParaRPr/>
          </a:p>
        </p:txBody>
      </p:sp>
      <p:sp>
        <p:nvSpPr>
          <p:cNvPr id="148" name="Shape 14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When the early colonists set up a system of laws and law enforcement in America, they brought the common law system of England with them.  </a:t>
            </a:r>
            <a:endParaRPr/>
          </a:p>
          <a:p>
            <a:pPr indent="0" lvl="0" marL="0" rtl="0">
              <a:spcBef>
                <a:spcPts val="1600"/>
              </a:spcBef>
              <a:spcAft>
                <a:spcPts val="0"/>
              </a:spcAft>
              <a:buNone/>
            </a:pPr>
            <a:r>
              <a:rPr lang="en"/>
              <a:t>In this early system, the county sheriff was the most important law enforcement official.  </a:t>
            </a:r>
            <a:endParaRPr/>
          </a:p>
          <a:p>
            <a:pPr indent="0" lvl="0" marL="0">
              <a:spcBef>
                <a:spcPts val="1600"/>
              </a:spcBef>
              <a:spcAft>
                <a:spcPts val="1600"/>
              </a:spcAft>
              <a:buNone/>
            </a:pPr>
            <a:r>
              <a:rPr lang="en"/>
              <a:t>The duties of the sheriff in those times were far more expansive than they are today.</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Many Hats</a:t>
            </a:r>
            <a:endParaRPr/>
          </a:p>
        </p:txBody>
      </p:sp>
      <p:sp>
        <p:nvSpPr>
          <p:cNvPr id="155" name="Shape 15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Then the sheriff collected taxes, supervised elections, and so forth.  </a:t>
            </a:r>
            <a:endParaRPr/>
          </a:p>
          <a:p>
            <a:pPr indent="0" lvl="0" marL="0" rtl="0">
              <a:spcBef>
                <a:spcPts val="1600"/>
              </a:spcBef>
              <a:spcAft>
                <a:spcPts val="0"/>
              </a:spcAft>
              <a:buNone/>
            </a:pPr>
            <a:r>
              <a:rPr lang="en"/>
              <a:t>As far as law enforcement goes, the role of the sheriff in colonial America was completely reactive.  </a:t>
            </a:r>
            <a:endParaRPr/>
          </a:p>
          <a:p>
            <a:pPr indent="0" lvl="0" marL="0" rtl="0">
              <a:spcBef>
                <a:spcPts val="1600"/>
              </a:spcBef>
              <a:spcAft>
                <a:spcPts val="0"/>
              </a:spcAft>
              <a:buNone/>
            </a:pPr>
            <a:r>
              <a:rPr lang="en"/>
              <a:t>If a citizen complained, the sheriff would investigate the matter.  </a:t>
            </a:r>
            <a:endParaRPr/>
          </a:p>
          <a:p>
            <a:pPr indent="0" lvl="0" marL="0" rtl="0">
              <a:spcBef>
                <a:spcPts val="1600"/>
              </a:spcBef>
              <a:spcAft>
                <a:spcPts val="0"/>
              </a:spcAft>
              <a:buNone/>
            </a:pPr>
            <a:r>
              <a:rPr lang="en"/>
              <a:t>If evidence could be collected, an arrest would be made.  </a:t>
            </a:r>
            <a:endParaRPr/>
          </a:p>
          <a:p>
            <a:pPr indent="0" lvl="0" marL="0" rtl="0">
              <a:spcBef>
                <a:spcPts val="1600"/>
              </a:spcBef>
              <a:spcAft>
                <a:spcPts val="0"/>
              </a:spcAft>
              <a:buNone/>
            </a:pPr>
            <a:r>
              <a:rPr lang="en"/>
              <a:t>There were no preventive efforts, and preventive patrol was not conducted.    </a:t>
            </a:r>
            <a:endParaRPr/>
          </a:p>
          <a:p>
            <a:pPr indent="0" lvl="0" marL="0">
              <a:spcBef>
                <a:spcPts val="1600"/>
              </a:spcBef>
              <a:spcAft>
                <a:spcPts val="1600"/>
              </a:spcAft>
              <a:buNone/>
            </a:pPr>
            <a:r>
              <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Decentralization </a:t>
            </a:r>
            <a:endParaRPr/>
          </a:p>
        </p:txBody>
      </p:sp>
      <p:sp>
        <p:nvSpPr>
          <p:cNvPr id="162" name="Shape 16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United States has followed a different path than many other countries.</a:t>
            </a:r>
            <a:endParaRPr/>
          </a:p>
          <a:p>
            <a:pPr indent="0" lvl="0" marL="0" rtl="0">
              <a:spcBef>
                <a:spcPts val="1600"/>
              </a:spcBef>
              <a:spcAft>
                <a:spcPts val="0"/>
              </a:spcAft>
              <a:buNone/>
            </a:pPr>
            <a:r>
              <a:rPr lang="en"/>
              <a:t> Whereas many western nations have national police forces, the United States is still very fragmented.  </a:t>
            </a:r>
            <a:endParaRPr/>
          </a:p>
          <a:p>
            <a:pPr indent="0" lvl="0" marL="0" rtl="0">
              <a:spcBef>
                <a:spcPts val="1600"/>
              </a:spcBef>
              <a:spcAft>
                <a:spcPts val="0"/>
              </a:spcAft>
              <a:buNone/>
            </a:pPr>
            <a:r>
              <a:rPr lang="en"/>
              <a:t>Policing is done mostly on the local level.  </a:t>
            </a:r>
            <a:endParaRPr/>
          </a:p>
          <a:p>
            <a:pPr indent="0" lvl="0" marL="0">
              <a:spcBef>
                <a:spcPts val="1600"/>
              </a:spcBef>
              <a:spcAft>
                <a:spcPts val="1600"/>
              </a:spcAft>
              <a:buNone/>
            </a:pPr>
            <a:r>
              <a:rPr lang="en"/>
              <a:t>One term for this </a:t>
            </a:r>
            <a:r>
              <a:rPr lang="en" u="sng"/>
              <a:t>decentralized</a:t>
            </a:r>
            <a:r>
              <a:rPr lang="en"/>
              <a:t>.</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Criticisms of Decentralization </a:t>
            </a:r>
            <a:endParaRPr/>
          </a:p>
        </p:txBody>
      </p:sp>
      <p:sp>
        <p:nvSpPr>
          <p:cNvPr id="169" name="Shape 16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While there are some rather abstract political advantages to a decentralized system of law enforcement, it is not without cost.  </a:t>
            </a:r>
            <a:endParaRPr/>
          </a:p>
          <a:p>
            <a:pPr indent="0" lvl="0" marL="0" rtl="0">
              <a:spcBef>
                <a:spcPts val="1600"/>
              </a:spcBef>
              <a:spcAft>
                <a:spcPts val="0"/>
              </a:spcAft>
              <a:buNone/>
            </a:pPr>
            <a:r>
              <a:rPr lang="en"/>
              <a:t>Many critics call for the </a:t>
            </a:r>
            <a:r>
              <a:rPr lang="en" u="sng"/>
              <a:t>amalgamation</a:t>
            </a:r>
            <a:r>
              <a:rPr lang="en"/>
              <a:t> and centralization of police forces, citing a wide variety of reasons such as preventing wasted effort and wasted resources.  </a:t>
            </a:r>
            <a:endParaRPr/>
          </a:p>
          <a:p>
            <a:pPr indent="0" lvl="0" marL="0">
              <a:spcBef>
                <a:spcPts val="1600"/>
              </a:spcBef>
              <a:spcAft>
                <a:spcPts val="1600"/>
              </a:spcAft>
              <a:buNone/>
            </a:pPr>
            <a:r>
              <a:rPr lang="en"/>
              <a:t>The decentralized nature of modern American policing stems from its roots in the English past.</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Met</a:t>
            </a:r>
            <a:endParaRPr/>
          </a:p>
        </p:txBody>
      </p:sp>
      <p:sp>
        <p:nvSpPr>
          <p:cNvPr id="176" name="Shape 176"/>
          <p:cNvSpPr txBox="1"/>
          <p:nvPr>
            <p:ph idx="1" type="body"/>
          </p:nvPr>
        </p:nvSpPr>
        <p:spPr>
          <a:xfrm>
            <a:off x="387900" y="1471699"/>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1829, </a:t>
            </a:r>
            <a:r>
              <a:rPr lang="en" u="sng"/>
              <a:t>Home Secretary Robert Peel </a:t>
            </a:r>
            <a:r>
              <a:rPr lang="en"/>
              <a:t>convinced the Parliament in England to pass the Metropolitan Police Act.  </a:t>
            </a:r>
            <a:endParaRPr/>
          </a:p>
          <a:p>
            <a:pPr indent="0" lvl="0" marL="0">
              <a:spcBef>
                <a:spcPts val="1600"/>
              </a:spcBef>
              <a:spcAft>
                <a:spcPts val="1600"/>
              </a:spcAft>
              <a:buNone/>
            </a:pPr>
            <a:r>
              <a:rPr lang="en"/>
              <a:t>The primary purpose of the Act was to do away with the ineffectual patchwork of policing measures then practiced in London, and establish an around the clock, uniformed police force charged with preventing disorder and crime.</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Peel’s Innovations </a:t>
            </a:r>
            <a:endParaRPr/>
          </a:p>
        </p:txBody>
      </p:sp>
      <p:sp>
        <p:nvSpPr>
          <p:cNvPr id="183" name="Shape 18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Peel is credited with many innovations that became standard police practice around the world.  </a:t>
            </a:r>
            <a:endParaRPr/>
          </a:p>
          <a:p>
            <a:pPr indent="0" lvl="0" marL="0" rtl="0">
              <a:spcBef>
                <a:spcPts val="1600"/>
              </a:spcBef>
              <a:spcAft>
                <a:spcPts val="0"/>
              </a:spcAft>
              <a:buNone/>
            </a:pPr>
            <a:r>
              <a:rPr lang="en"/>
              <a:t>A major shift was an effort at crime prevention rather than “raising the hue and cry” after a crime was committed.  </a:t>
            </a:r>
            <a:endParaRPr/>
          </a:p>
          <a:p>
            <a:pPr indent="0" lvl="0" marL="0" rtl="0">
              <a:spcBef>
                <a:spcPts val="1600"/>
              </a:spcBef>
              <a:spcAft>
                <a:spcPts val="0"/>
              </a:spcAft>
              <a:buNone/>
            </a:pPr>
            <a:r>
              <a:rPr lang="en"/>
              <a:t>In other words, the focus of policing efforts shifted from </a:t>
            </a:r>
            <a:r>
              <a:rPr lang="en" u="sng"/>
              <a:t>reactive</a:t>
            </a:r>
            <a:r>
              <a:rPr lang="en"/>
              <a:t> to </a:t>
            </a:r>
            <a:r>
              <a:rPr lang="en" u="sng"/>
              <a:t>proactive</a:t>
            </a:r>
            <a:r>
              <a:rPr lang="en"/>
              <a:t>.  </a:t>
            </a:r>
            <a:endParaRPr/>
          </a:p>
          <a:p>
            <a:pPr indent="0" lvl="0" marL="0">
              <a:spcBef>
                <a:spcPts val="1600"/>
              </a:spcBef>
              <a:spcAft>
                <a:spcPts val="1600"/>
              </a:spcAft>
              <a:buNone/>
            </a:pPr>
            <a:r>
              <a:rPr lang="en"/>
              <a:t>This shift meant that the new police force was tasked with preventing crime before it occurred rather than responding to it after the fact.</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Preventive Patrol</a:t>
            </a:r>
            <a:endParaRPr/>
          </a:p>
        </p:txBody>
      </p:sp>
      <p:sp>
        <p:nvSpPr>
          <p:cNvPr id="190" name="Shape 19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key element of this proactive strategy was </a:t>
            </a:r>
            <a:r>
              <a:rPr lang="en" u="sng"/>
              <a:t>preventive patrol</a:t>
            </a:r>
            <a:r>
              <a:rPr lang="en"/>
              <a:t>.  </a:t>
            </a:r>
            <a:endParaRPr/>
          </a:p>
          <a:p>
            <a:pPr indent="0" lvl="0" marL="0" rtl="0">
              <a:spcBef>
                <a:spcPts val="1600"/>
              </a:spcBef>
              <a:spcAft>
                <a:spcPts val="0"/>
              </a:spcAft>
              <a:buNone/>
            </a:pPr>
            <a:r>
              <a:rPr lang="en"/>
              <a:t>Police constables became known as “Bobbies” after Robert Peel.  </a:t>
            </a:r>
            <a:endParaRPr/>
          </a:p>
          <a:p>
            <a:pPr indent="0" lvl="0" marL="0" rtl="0">
              <a:spcBef>
                <a:spcPts val="1600"/>
              </a:spcBef>
              <a:spcAft>
                <a:spcPts val="0"/>
              </a:spcAft>
              <a:buNone/>
            </a:pPr>
            <a:r>
              <a:rPr lang="en"/>
              <a:t>The city of London was divided up into beats, and the Bobbies were ordered to patrol their beats on foot.  </a:t>
            </a:r>
            <a:endParaRPr/>
          </a:p>
          <a:p>
            <a:pPr indent="0" lvl="0" marL="0">
              <a:spcBef>
                <a:spcPts val="1600"/>
              </a:spcBef>
              <a:spcAft>
                <a:spcPts val="1600"/>
              </a:spcAft>
              <a:buNone/>
            </a:pPr>
            <a:r>
              <a:rPr lang="en"/>
              <a:t>The idea was that the presence of these uniformed officers on the streets would deter crime.</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English Origins</a:t>
            </a:r>
            <a:endParaRPr/>
          </a:p>
        </p:txBody>
      </p:sp>
      <p:sp>
        <p:nvSpPr>
          <p:cNvPr id="71" name="Shape 7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legal system of the United States traces its roots back to the common law of England.  </a:t>
            </a:r>
            <a:endParaRPr/>
          </a:p>
          <a:p>
            <a:pPr indent="0" lvl="0" marL="0">
              <a:spcBef>
                <a:spcPts val="1600"/>
              </a:spcBef>
              <a:spcAft>
                <a:spcPts val="1600"/>
              </a:spcAft>
              <a:buNone/>
            </a:pPr>
            <a:r>
              <a:rPr lang="en"/>
              <a:t>The enforcement of those ancient laws was the responsibility of a criminal justice system that grew and evolved over a protracted period.</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Military Character </a:t>
            </a:r>
            <a:endParaRPr/>
          </a:p>
        </p:txBody>
      </p:sp>
      <p:sp>
        <p:nvSpPr>
          <p:cNvPr id="197" name="Shape 19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militaristic nature of most modern police forces was also one of Peel’s innovations.  </a:t>
            </a:r>
            <a:endParaRPr/>
          </a:p>
          <a:p>
            <a:pPr indent="0" lvl="0" marL="0" rtl="0">
              <a:spcBef>
                <a:spcPts val="1600"/>
              </a:spcBef>
              <a:spcAft>
                <a:spcPts val="0"/>
              </a:spcAft>
              <a:buNone/>
            </a:pPr>
            <a:r>
              <a:rPr lang="en"/>
              <a:t>He used a military-style organizational structure, complete with ranks like sergeant, lieutenant, and captain.  </a:t>
            </a:r>
            <a:endParaRPr/>
          </a:p>
          <a:p>
            <a:pPr indent="0" lvl="0" marL="0" rtl="0">
              <a:spcBef>
                <a:spcPts val="1600"/>
              </a:spcBef>
              <a:spcAft>
                <a:spcPts val="0"/>
              </a:spcAft>
              <a:buNone/>
            </a:pPr>
            <a:r>
              <a:rPr lang="en"/>
              <a:t>While commonplace now, military-style uniforms were an innovation.  </a:t>
            </a:r>
            <a:endParaRPr/>
          </a:p>
          <a:p>
            <a:pPr indent="0" lvl="0" marL="0">
              <a:spcBef>
                <a:spcPts val="1600"/>
              </a:spcBef>
              <a:spcAft>
                <a:spcPts val="1600"/>
              </a:spcAft>
              <a:buNone/>
            </a:pPr>
            <a:r>
              <a:rPr lang="en"/>
              <a:t>Command and discipline were also conducted along military lines.</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Why We Didn’t Nationalize </a:t>
            </a:r>
            <a:endParaRPr/>
          </a:p>
        </p:txBody>
      </p:sp>
      <p:sp>
        <p:nvSpPr>
          <p:cNvPr id="204" name="Shape 204"/>
          <p:cNvSpPr txBox="1"/>
          <p:nvPr>
            <p:ph idx="1" type="body"/>
          </p:nvPr>
        </p:nvSpPr>
        <p:spPr>
          <a:xfrm>
            <a:off x="387900" y="1498899"/>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It was not long before the value of such police forces was noted by America’s largest cities and the idea was selectively imported.  </a:t>
            </a:r>
            <a:endParaRPr/>
          </a:p>
          <a:p>
            <a:pPr indent="0" lvl="0" marL="0" rtl="0">
              <a:spcBef>
                <a:spcPts val="1600"/>
              </a:spcBef>
              <a:spcAft>
                <a:spcPts val="0"/>
              </a:spcAft>
              <a:buNone/>
            </a:pPr>
            <a:r>
              <a:rPr lang="en"/>
              <a:t>The main element of the British model that Americans rejected was the </a:t>
            </a:r>
            <a:r>
              <a:rPr lang="en" u="sng"/>
              <a:t>nationalization</a:t>
            </a:r>
            <a:r>
              <a:rPr lang="en"/>
              <a:t> of police services.  </a:t>
            </a:r>
            <a:endParaRPr/>
          </a:p>
          <a:p>
            <a:pPr indent="0" lvl="0" marL="0">
              <a:spcBef>
                <a:spcPts val="1600"/>
              </a:spcBef>
              <a:spcAft>
                <a:spcPts val="1600"/>
              </a:spcAft>
              <a:buNone/>
            </a:pPr>
            <a:r>
              <a:rPr lang="en"/>
              <a:t>Americans at the time were still fearful of strong central authority, and elected to establish police forces on a local level.</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Political Influence</a:t>
            </a:r>
            <a:endParaRPr/>
          </a:p>
        </p:txBody>
      </p:sp>
      <p:sp>
        <p:nvSpPr>
          <p:cNvPr id="211" name="Shape 21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While arguably more democratic, decentralized police forces organized on the local level were not nearly as well insulated from local politics as their British counterparts.  </a:t>
            </a:r>
            <a:endParaRPr/>
          </a:p>
          <a:p>
            <a:pPr indent="0" lvl="0" marL="0">
              <a:spcBef>
                <a:spcPts val="1600"/>
              </a:spcBef>
              <a:spcAft>
                <a:spcPts val="1600"/>
              </a:spcAft>
              <a:buNone/>
            </a:pPr>
            <a:r>
              <a:rPr lang="en"/>
              <a:t>Political leaders were able to exert a large amount of influence over police hiring, policy making, and field practices.</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Policing in America</a:t>
            </a:r>
            <a:endParaRPr/>
          </a:p>
        </p:txBody>
      </p:sp>
      <p:sp>
        <p:nvSpPr>
          <p:cNvPr id="218" name="Shape 2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There is some debate amongst the concerned departments as to whether Boston or New York City was the first modern police force in the United States.  </a:t>
            </a:r>
            <a:endParaRPr/>
          </a:p>
          <a:p>
            <a:pPr indent="0" lvl="0" marL="0" rtl="0">
              <a:spcBef>
                <a:spcPts val="1600"/>
              </a:spcBef>
              <a:spcAft>
                <a:spcPts val="0"/>
              </a:spcAft>
              <a:buNone/>
            </a:pPr>
            <a:r>
              <a:rPr lang="en"/>
              <a:t>Boston’s day watch was established in 1838, and many credit this as the first modern police force.  </a:t>
            </a:r>
            <a:endParaRPr/>
          </a:p>
          <a:p>
            <a:pPr indent="0" lvl="0" marL="0" rtl="0">
              <a:spcBef>
                <a:spcPts val="1600"/>
              </a:spcBef>
              <a:spcAft>
                <a:spcPts val="0"/>
              </a:spcAft>
              <a:buNone/>
            </a:pPr>
            <a:r>
              <a:rPr lang="en"/>
              <a:t>New York City formed its police force in 1844.  </a:t>
            </a:r>
            <a:endParaRPr/>
          </a:p>
          <a:p>
            <a:pPr indent="0" lvl="0" marL="0">
              <a:spcBef>
                <a:spcPts val="1600"/>
              </a:spcBef>
              <a:spcAft>
                <a:spcPts val="1600"/>
              </a:spcAft>
              <a:buNone/>
            </a:pPr>
            <a:r>
              <a:rPr lang="en"/>
              <a:t>Most other large cities soon followed suit, and full-time, salaried officers became the norm.</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Early Problems </a:t>
            </a:r>
            <a:endParaRPr/>
          </a:p>
        </p:txBody>
      </p:sp>
      <p:sp>
        <p:nvSpPr>
          <p:cNvPr id="225" name="Shape 2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Early police forces were highly political.  </a:t>
            </a:r>
            <a:endParaRPr/>
          </a:p>
          <a:p>
            <a:pPr indent="0" lvl="0" marL="0" rtl="0">
              <a:spcBef>
                <a:spcPts val="1600"/>
              </a:spcBef>
              <a:spcAft>
                <a:spcPts val="0"/>
              </a:spcAft>
              <a:buNone/>
            </a:pPr>
            <a:r>
              <a:rPr lang="en"/>
              <a:t>Graft and corruption were rampant.  </a:t>
            </a:r>
            <a:endParaRPr/>
          </a:p>
          <a:p>
            <a:pPr indent="0" lvl="0" marL="0" rtl="0">
              <a:spcBef>
                <a:spcPts val="1600"/>
              </a:spcBef>
              <a:spcAft>
                <a:spcPts val="0"/>
              </a:spcAft>
              <a:buNone/>
            </a:pPr>
            <a:r>
              <a:rPr lang="en"/>
              <a:t>Police ranks were filled with officers of particular ethnic groups to garner votes for particular politicians.  </a:t>
            </a:r>
            <a:endParaRPr/>
          </a:p>
          <a:p>
            <a:pPr indent="0" lvl="0" marL="0" rtl="0">
              <a:spcBef>
                <a:spcPts val="1600"/>
              </a:spcBef>
              <a:spcAft>
                <a:spcPts val="0"/>
              </a:spcAft>
              <a:buNone/>
            </a:pPr>
            <a:r>
              <a:rPr lang="en"/>
              <a:t>Criminals paying off the police to ignore vice crimes was also common.  </a:t>
            </a:r>
            <a:endParaRPr/>
          </a:p>
          <a:p>
            <a:pPr indent="0" lvl="0" marL="0">
              <a:spcBef>
                <a:spcPts val="1600"/>
              </a:spcBef>
              <a:spcAft>
                <a:spcPts val="1600"/>
              </a:spcAft>
              <a:buNone/>
            </a:pPr>
            <a:r>
              <a:rPr lang="en"/>
              <a:t>Policing was more about political advantage than protecting public safety in many neighborhoods.</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Political Era</a:t>
            </a:r>
            <a:endParaRPr/>
          </a:p>
        </p:txBody>
      </p:sp>
      <p:sp>
        <p:nvSpPr>
          <p:cNvPr id="232" name="Shape 2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Efforts to eliminate corruption were doomed from the start because the very politicians that had the power to end it benefited from it.  </a:t>
            </a:r>
            <a:endParaRPr/>
          </a:p>
          <a:p>
            <a:pPr indent="0" lvl="0" marL="0">
              <a:spcBef>
                <a:spcPts val="1600"/>
              </a:spcBef>
              <a:spcAft>
                <a:spcPts val="1600"/>
              </a:spcAft>
              <a:buNone/>
            </a:pPr>
            <a:r>
              <a:rPr lang="en"/>
              <a:t>This period from approximately 1940 to 1920 has become known as the </a:t>
            </a:r>
            <a:r>
              <a:rPr lang="en" u="sng"/>
              <a:t>political era</a:t>
            </a:r>
            <a:r>
              <a:rPr lang="en"/>
              <a:t> of policing due to these political ties.</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Reform Era</a:t>
            </a:r>
            <a:endParaRPr/>
          </a:p>
        </p:txBody>
      </p:sp>
      <p:sp>
        <p:nvSpPr>
          <p:cNvPr id="239" name="Shape 23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end of the 19</a:t>
            </a:r>
            <a:r>
              <a:rPr baseline="30000" lang="en"/>
              <a:t>th</a:t>
            </a:r>
            <a:r>
              <a:rPr lang="en"/>
              <a:t> century saw progressive thinkers attempt to reform the police.  </a:t>
            </a:r>
            <a:endParaRPr/>
          </a:p>
          <a:p>
            <a:pPr indent="0" lvl="0" marL="0" rtl="0">
              <a:spcBef>
                <a:spcPts val="1600"/>
              </a:spcBef>
              <a:spcAft>
                <a:spcPts val="0"/>
              </a:spcAft>
              <a:buNone/>
            </a:pPr>
            <a:r>
              <a:rPr lang="en"/>
              <a:t>Progressivism was a broadly focused political and social movement of the day, and the police were swept up in this wave of progress, improvement, and reform.  </a:t>
            </a:r>
            <a:endParaRPr/>
          </a:p>
          <a:p>
            <a:pPr indent="0" lvl="0" marL="0" rtl="0">
              <a:spcBef>
                <a:spcPts val="1600"/>
              </a:spcBef>
              <a:spcAft>
                <a:spcPts val="0"/>
              </a:spcAft>
              <a:buNone/>
            </a:pPr>
            <a:r>
              <a:rPr lang="en"/>
              <a:t>The status quo of policing would not withstand its momentum.  </a:t>
            </a:r>
            <a:endParaRPr/>
          </a:p>
          <a:p>
            <a:pPr indent="0" lvl="0" marL="0">
              <a:spcBef>
                <a:spcPts val="1600"/>
              </a:spcBef>
              <a:spcAft>
                <a:spcPts val="1600"/>
              </a:spcAft>
              <a:buNone/>
            </a:pPr>
            <a:r>
              <a:rPr lang="en"/>
              <a:t>A primary objective of the police reformers of this era was to reduce substantially the power of local politicians over the police.   </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Civil Service</a:t>
            </a:r>
            <a:endParaRPr/>
          </a:p>
        </p:txBody>
      </p:sp>
      <p:sp>
        <p:nvSpPr>
          <p:cNvPr id="246" name="Shape 24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 important reform was the institution of </a:t>
            </a:r>
            <a:r>
              <a:rPr lang="en" u="sng"/>
              <a:t>civil service</a:t>
            </a:r>
            <a:r>
              <a:rPr lang="en"/>
              <a:t>.  </a:t>
            </a:r>
            <a:endParaRPr/>
          </a:p>
          <a:p>
            <a:pPr indent="0" lvl="0" marL="0" rtl="0">
              <a:spcBef>
                <a:spcPts val="1600"/>
              </a:spcBef>
              <a:spcAft>
                <a:spcPts val="0"/>
              </a:spcAft>
              <a:buNone/>
            </a:pPr>
            <a:r>
              <a:rPr lang="en"/>
              <a:t>The aim of civil service was to make selection and promotion decisions based on merit and testing rather than by the corrupt system of political patronage of the previous era.  </a:t>
            </a:r>
            <a:endParaRPr/>
          </a:p>
          <a:p>
            <a:pPr indent="0" lvl="0" marL="0" rtl="0">
              <a:spcBef>
                <a:spcPts val="1600"/>
              </a:spcBef>
              <a:spcAft>
                <a:spcPts val="0"/>
              </a:spcAft>
              <a:buNone/>
            </a:pPr>
            <a:r>
              <a:rPr lang="en"/>
              <a:t>Within police circles, the progressive movement spawned an interest in the professionalization of policing.  </a:t>
            </a:r>
            <a:endParaRPr/>
          </a:p>
          <a:p>
            <a:pPr indent="0" lvl="0" marL="0" rtl="0">
              <a:spcBef>
                <a:spcPts val="1600"/>
              </a:spcBef>
              <a:spcAft>
                <a:spcPts val="0"/>
              </a:spcAft>
              <a:buNone/>
            </a:pPr>
            <a:r>
              <a:rPr lang="en"/>
              <a:t>Model professional police departments would be highly efficient, separated from political influence, and staffed by experts.	 </a:t>
            </a:r>
            <a:endParaRPr/>
          </a:p>
          <a:p>
            <a:pPr indent="0" lvl="0" marL="0">
              <a:spcBef>
                <a:spcPts val="1600"/>
              </a:spcBef>
              <a:spcAft>
                <a:spcPts val="1600"/>
              </a:spcAft>
              <a:buNone/>
            </a:pPr>
            <a:r>
              <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English Heritage</a:t>
            </a:r>
            <a:endParaRPr/>
          </a:p>
        </p:txBody>
      </p:sp>
      <p:sp>
        <p:nvSpPr>
          <p:cNvPr id="78" name="Shape 7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protections against the abuse of police power that Americans enjoy today have their roots in English constitutional documents such as the </a:t>
            </a:r>
            <a:r>
              <a:rPr lang="en" u="sng"/>
              <a:t>Magna Carta</a:t>
            </a:r>
            <a:r>
              <a:rPr lang="en"/>
              <a:t>. </a:t>
            </a:r>
            <a:endParaRPr/>
          </a:p>
          <a:p>
            <a:pPr indent="0" lvl="0" marL="0" rtl="0">
              <a:spcBef>
                <a:spcPts val="1600"/>
              </a:spcBef>
              <a:spcAft>
                <a:spcPts val="0"/>
              </a:spcAft>
              <a:buNone/>
            </a:pPr>
            <a:r>
              <a:rPr lang="en"/>
              <a:t> Important features of modern American policing attributable to its English colonial past:</a:t>
            </a:r>
            <a:endParaRPr/>
          </a:p>
          <a:p>
            <a:pPr indent="-342900" lvl="0" marL="457200" rtl="0">
              <a:spcBef>
                <a:spcPts val="1600"/>
              </a:spcBef>
              <a:spcAft>
                <a:spcPts val="0"/>
              </a:spcAft>
              <a:buSzPts val="1800"/>
              <a:buAutoNum type="arabicPeriod"/>
            </a:pPr>
            <a:r>
              <a:rPr lang="en"/>
              <a:t>Legally limited police authority </a:t>
            </a:r>
            <a:endParaRPr/>
          </a:p>
          <a:p>
            <a:pPr indent="-342900" lvl="0" marL="457200" rtl="0">
              <a:spcBef>
                <a:spcPts val="0"/>
              </a:spcBef>
              <a:spcAft>
                <a:spcPts val="0"/>
              </a:spcAft>
              <a:buSzPts val="1800"/>
              <a:buAutoNum type="arabicPeriod"/>
            </a:pPr>
            <a:r>
              <a:rPr lang="en"/>
              <a:t>Decentralized organizational structure </a:t>
            </a:r>
            <a:endParaRPr/>
          </a:p>
          <a:p>
            <a:pPr indent="0" lvl="0" marL="0">
              <a:spcBef>
                <a:spcPts val="1600"/>
              </a:spcBef>
              <a:spcAft>
                <a:spcPts val="1600"/>
              </a:spcAft>
              <a:buNone/>
            </a:pPr>
            <a:r>
              <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Ancient Policing</a:t>
            </a:r>
            <a:endParaRPr/>
          </a:p>
        </p:txBody>
      </p:sp>
      <p:sp>
        <p:nvSpPr>
          <p:cNvPr id="85" name="Shape 8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Historians and anthropologists regard the earliest system of law enforcement as </a:t>
            </a:r>
            <a:r>
              <a:rPr lang="en" u="sng"/>
              <a:t>kin policing</a:t>
            </a:r>
            <a:r>
              <a:rPr lang="en"/>
              <a:t>.  </a:t>
            </a:r>
            <a:endParaRPr/>
          </a:p>
          <a:p>
            <a:pPr indent="0" lvl="0" marL="0" rtl="0">
              <a:spcBef>
                <a:spcPts val="1600"/>
              </a:spcBef>
              <a:spcAft>
                <a:spcPts val="0"/>
              </a:spcAft>
              <a:buNone/>
            </a:pPr>
            <a:r>
              <a:rPr lang="en"/>
              <a:t>In this primitive system, members of a clan or tribe banded together to enforce the rules of the group on rogue members.  </a:t>
            </a:r>
            <a:endParaRPr/>
          </a:p>
          <a:p>
            <a:pPr indent="0" lvl="0" marL="0">
              <a:spcBef>
                <a:spcPts val="1600"/>
              </a:spcBef>
              <a:spcAft>
                <a:spcPts val="1600"/>
              </a:spcAft>
              <a:buNone/>
            </a:pPr>
            <a:r>
              <a:rPr lang="en"/>
              <a:t>The essence of kin policing was the idea that an attack on one member of the group was tantamount to an attack on the entire group.</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Formal v. Informal</a:t>
            </a:r>
            <a:endParaRPr/>
          </a:p>
        </p:txBody>
      </p:sp>
      <p:sp>
        <p:nvSpPr>
          <p:cNvPr id="92" name="Shape 9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Note that this method was extremely informal: there were no courts or written system of laws.  </a:t>
            </a:r>
            <a:endParaRPr/>
          </a:p>
          <a:p>
            <a:pPr indent="0" lvl="0" marL="0" rtl="0">
              <a:spcBef>
                <a:spcPts val="1600"/>
              </a:spcBef>
              <a:spcAft>
                <a:spcPts val="0"/>
              </a:spcAft>
              <a:buNone/>
            </a:pPr>
            <a:r>
              <a:rPr lang="en"/>
              <a:t>Behavioral expectations were derived from group norms and customs.</a:t>
            </a:r>
            <a:endParaRPr/>
          </a:p>
          <a:p>
            <a:pPr indent="0" lvl="0" marL="0">
              <a:spcBef>
                <a:spcPts val="1600"/>
              </a:spcBef>
              <a:spcAft>
                <a:spcPts val="1600"/>
              </a:spcAft>
              <a:buNone/>
            </a:pPr>
            <a:r>
              <a:rPr lang="en"/>
              <a:t>When formal, written laws emerged, the need to enforce those laws emerged concurrently.</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Ancient Codes</a:t>
            </a:r>
            <a:endParaRPr/>
          </a:p>
        </p:txBody>
      </p:sp>
      <p:sp>
        <p:nvSpPr>
          <p:cNvPr id="99" name="Shape 9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King Hammurabi of Babylon is credited with the first written criminal code.  </a:t>
            </a:r>
            <a:endParaRPr/>
          </a:p>
          <a:p>
            <a:pPr indent="0" lvl="0" marL="0" rtl="0">
              <a:spcBef>
                <a:spcPts val="1600"/>
              </a:spcBef>
              <a:spcAft>
                <a:spcPts val="0"/>
              </a:spcAft>
              <a:buNone/>
            </a:pPr>
            <a:r>
              <a:rPr lang="en"/>
              <a:t>The </a:t>
            </a:r>
            <a:r>
              <a:rPr lang="en" u="sng"/>
              <a:t>Code of Hammurabi</a:t>
            </a:r>
            <a:r>
              <a:rPr lang="en"/>
              <a:t> was carved in large stones in the tenth century B.C.  </a:t>
            </a:r>
            <a:endParaRPr/>
          </a:p>
          <a:p>
            <a:pPr indent="0" lvl="0" marL="0">
              <a:spcBef>
                <a:spcPts val="1600"/>
              </a:spcBef>
              <a:spcAft>
                <a:spcPts val="1600"/>
              </a:spcAft>
              <a:buNone/>
            </a:pPr>
            <a:r>
              <a:rPr lang="en"/>
              <a:t>The codes of ancient Greece and Rome have had an influence on Western law, as has the </a:t>
            </a:r>
            <a:r>
              <a:rPr lang="en" u="sng"/>
              <a:t>Mosaic Code</a:t>
            </a:r>
            <a:r>
              <a:rPr lang="en"/>
              <a:t>.   </a:t>
            </a:r>
            <a:r>
              <a:rPr lang="en" sz="1200">
                <a:solidFill>
                  <a:srgbClr val="000000"/>
                </a:solidFill>
                <a:latin typeface="Times New Roman"/>
                <a:ea typeface="Times New Roman"/>
                <a:cs typeface="Times New Roman"/>
                <a:sym typeface="Times New Roman"/>
              </a:rPr>
              <a:t>      </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Mutual Pledge System</a:t>
            </a:r>
            <a:endParaRPr/>
          </a:p>
        </p:txBody>
      </p:sp>
      <p:sp>
        <p:nvSpPr>
          <p:cNvPr id="106" name="Shape 10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Among the earliest documented Western systems of law and law enforcement was the </a:t>
            </a:r>
            <a:r>
              <a:rPr lang="en" u="sng"/>
              <a:t>mutual pledge system</a:t>
            </a:r>
            <a:r>
              <a:rPr lang="en"/>
              <a:t>.  </a:t>
            </a:r>
            <a:endParaRPr/>
          </a:p>
          <a:p>
            <a:pPr indent="0" lvl="0" marL="0" rtl="0">
              <a:spcBef>
                <a:spcPts val="1600"/>
              </a:spcBef>
              <a:spcAft>
                <a:spcPts val="0"/>
              </a:spcAft>
              <a:buNone/>
            </a:pPr>
            <a:r>
              <a:rPr lang="en"/>
              <a:t>The mutual pledge system consisted of groups of ten families bound to uphold the law, bring violators to court, and keep the peace.  </a:t>
            </a:r>
            <a:endParaRPr/>
          </a:p>
          <a:p>
            <a:pPr indent="0" lvl="0" marL="0" rtl="0">
              <a:spcBef>
                <a:spcPts val="1600"/>
              </a:spcBef>
              <a:spcAft>
                <a:spcPts val="0"/>
              </a:spcAft>
              <a:buNone/>
            </a:pPr>
            <a:r>
              <a:rPr lang="en"/>
              <a:t>These groups of ten families were known as </a:t>
            </a:r>
            <a:r>
              <a:rPr lang="en" u="sng"/>
              <a:t>tithings</a:t>
            </a:r>
            <a:r>
              <a:rPr lang="en"/>
              <a:t>.  </a:t>
            </a:r>
            <a:endParaRPr/>
          </a:p>
          <a:p>
            <a:pPr indent="0" lvl="0" marL="0">
              <a:spcBef>
                <a:spcPts val="1600"/>
              </a:spcBef>
              <a:spcAft>
                <a:spcPts val="1600"/>
              </a:spcAft>
              <a:buNone/>
            </a:pPr>
            <a:r>
              <a:rPr lang="en"/>
              <a:t>Each tithing was governed by a </a:t>
            </a:r>
            <a:r>
              <a:rPr lang="en" u="sng"/>
              <a:t>tithingman</a:t>
            </a:r>
            <a:r>
              <a:rPr lang="en"/>
              <a:t>.</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The System Worked</a:t>
            </a:r>
            <a:endParaRPr/>
          </a:p>
        </p:txBody>
      </p:sp>
      <p:sp>
        <p:nvSpPr>
          <p:cNvPr id="113" name="Shape 11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All men over the age of twelve were required to raise the </a:t>
            </a:r>
            <a:r>
              <a:rPr lang="en" u="sng"/>
              <a:t>hue and cry</a:t>
            </a:r>
            <a:r>
              <a:rPr lang="en"/>
              <a:t> when a crime was detected, and pursue the criminal with all of the men of the tithing.  </a:t>
            </a:r>
            <a:endParaRPr/>
          </a:p>
          <a:p>
            <a:pPr indent="0" lvl="0" marL="0" rtl="0">
              <a:spcBef>
                <a:spcPts val="1600"/>
              </a:spcBef>
              <a:spcAft>
                <a:spcPts val="0"/>
              </a:spcAft>
              <a:buNone/>
            </a:pPr>
            <a:r>
              <a:rPr lang="en"/>
              <a:t>A group of ten tithings was called the </a:t>
            </a:r>
            <a:r>
              <a:rPr lang="en" u="sng"/>
              <a:t>hundred</a:t>
            </a:r>
            <a:r>
              <a:rPr lang="en"/>
              <a:t>, and the office of </a:t>
            </a:r>
            <a:r>
              <a:rPr lang="en" u="sng"/>
              <a:t>constable</a:t>
            </a:r>
            <a:r>
              <a:rPr lang="en"/>
              <a:t> developed out of this organizational unit.  </a:t>
            </a:r>
            <a:endParaRPr/>
          </a:p>
          <a:p>
            <a:pPr indent="0" lvl="0" marL="0" rtl="0">
              <a:spcBef>
                <a:spcPts val="1600"/>
              </a:spcBef>
              <a:spcAft>
                <a:spcPts val="0"/>
              </a:spcAft>
              <a:buNone/>
            </a:pPr>
            <a:r>
              <a:rPr lang="en"/>
              <a:t>If a criminal could not be produced in court, then the Crown could fine the entire hundred.  </a:t>
            </a:r>
            <a:endParaRPr/>
          </a:p>
          <a:p>
            <a:pPr indent="0" lvl="0" marL="0" rtl="0">
              <a:spcBef>
                <a:spcPts val="1600"/>
              </a:spcBef>
              <a:spcAft>
                <a:spcPts val="0"/>
              </a:spcAft>
              <a:buNone/>
            </a:pPr>
            <a:r>
              <a:rPr lang="en"/>
              <a:t>In other words, every man was responsible for the conduct of every other man.</a:t>
            </a:r>
            <a:endParaRPr/>
          </a:p>
          <a:p>
            <a:pPr indent="0" lvl="0" marL="0">
              <a:spcBef>
                <a:spcPts val="1600"/>
              </a:spcBef>
              <a:spcAft>
                <a:spcPts val="1600"/>
              </a:spcAft>
              <a:buNone/>
            </a:pPr>
            <a:r>
              <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Shire-Reeve </a:t>
            </a:r>
            <a:endParaRPr/>
          </a:p>
        </p:txBody>
      </p:sp>
      <p:sp>
        <p:nvSpPr>
          <p:cNvPr id="120" name="Shape 1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Hundreds were combined into administrative units known as </a:t>
            </a:r>
            <a:r>
              <a:rPr lang="en" u="sng"/>
              <a:t>Shires</a:t>
            </a:r>
            <a:r>
              <a:rPr lang="en"/>
              <a:t> (or Counties), under the jurisdiction of the </a:t>
            </a:r>
            <a:r>
              <a:rPr lang="en" u="sng"/>
              <a:t>shire-reeve</a:t>
            </a:r>
            <a:r>
              <a:rPr lang="en"/>
              <a:t>.  </a:t>
            </a:r>
            <a:endParaRPr/>
          </a:p>
          <a:p>
            <a:pPr indent="0" lvl="0" marL="0" rtl="0">
              <a:spcBef>
                <a:spcPts val="1600"/>
              </a:spcBef>
              <a:spcAft>
                <a:spcPts val="0"/>
              </a:spcAft>
              <a:buNone/>
            </a:pPr>
            <a:r>
              <a:rPr lang="en"/>
              <a:t>The shire-reeve, whose job it was to maintain the King's peace in the Shire, was later shortened to the modern term </a:t>
            </a:r>
            <a:r>
              <a:rPr i="1" lang="en"/>
              <a:t>sheriff</a:t>
            </a:r>
            <a:r>
              <a:rPr lang="en"/>
              <a:t>.  </a:t>
            </a:r>
            <a:endParaRPr/>
          </a:p>
          <a:p>
            <a:pPr indent="0" lvl="0" marL="0" rtl="0">
              <a:spcBef>
                <a:spcPts val="1600"/>
              </a:spcBef>
              <a:spcAft>
                <a:spcPts val="0"/>
              </a:spcAft>
              <a:buNone/>
            </a:pPr>
            <a:r>
              <a:rPr lang="en"/>
              <a:t>The sheriff has the power to raise all able-bodied men in the county to pursue a criminal.  </a:t>
            </a:r>
            <a:endParaRPr/>
          </a:p>
          <a:p>
            <a:pPr indent="0" lvl="0" marL="0" rtl="0">
              <a:spcBef>
                <a:spcPts val="1600"/>
              </a:spcBef>
              <a:spcAft>
                <a:spcPts val="0"/>
              </a:spcAft>
              <a:buNone/>
            </a:pPr>
            <a:r>
              <a:rPr lang="en"/>
              <a:t>This power was known by the Latin phrase </a:t>
            </a:r>
            <a:r>
              <a:rPr lang="en" u="sng"/>
              <a:t>posse comitatus</a:t>
            </a:r>
            <a:r>
              <a:rPr lang="en"/>
              <a:t>.</a:t>
            </a:r>
            <a:endParaRPr/>
          </a:p>
          <a:p>
            <a:pPr indent="0" lvl="0" marL="0">
              <a:spcBef>
                <a:spcPts val="1600"/>
              </a:spcBef>
              <a:spcAft>
                <a:spcPts val="1600"/>
              </a:spcAft>
              <a:buNone/>
            </a:pPr>
            <a:r>
              <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