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5143500" cx="9144000"/>
  <p:notesSz cx="6858000" cy="9144000"/>
  <p:embeddedFontLst>
    <p:embeddedFont>
      <p:font typeface="Roboto Slab"/>
      <p:regular r:id="rId36"/>
      <p:bold r:id="rId37"/>
    </p:embeddedFont>
    <p:embeddedFont>
      <p:font typeface="Roboto"/>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Roboto-italic.fntdata"/><Relationship Id="rId20" Type="http://schemas.openxmlformats.org/officeDocument/2006/relationships/slide" Target="slides/slide16.xml"/><Relationship Id="rId41" Type="http://schemas.openxmlformats.org/officeDocument/2006/relationships/font" Target="fonts/Roboto-bold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RobotoSlab-bold.fntdata"/><Relationship Id="rId14" Type="http://schemas.openxmlformats.org/officeDocument/2006/relationships/slide" Target="slides/slide10.xml"/><Relationship Id="rId36" Type="http://schemas.openxmlformats.org/officeDocument/2006/relationships/font" Target="fonts/RobotoSlab-regular.fntdata"/><Relationship Id="rId17" Type="http://schemas.openxmlformats.org/officeDocument/2006/relationships/slide" Target="slides/slide13.xml"/><Relationship Id="rId39" Type="http://schemas.openxmlformats.org/officeDocument/2006/relationships/font" Target="fonts/Roboto-bold.fntdata"/><Relationship Id="rId16" Type="http://schemas.openxmlformats.org/officeDocument/2006/relationships/slide" Target="slides/slide12.xml"/><Relationship Id="rId38" Type="http://schemas.openxmlformats.org/officeDocument/2006/relationships/font" Target="fonts/Roboto-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Shape 60"/>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1" name="Shape 6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5" name="Shape 12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1" name="Shape 151"/>
        <p:cNvGrpSpPr/>
        <p:nvPr/>
      </p:nvGrpSpPr>
      <p:grpSpPr>
        <a:xfrm>
          <a:off x="0" y="0"/>
          <a:ext cx="0" cy="0"/>
          <a:chOff x="0" y="0"/>
          <a:chExt cx="0" cy="0"/>
        </a:xfrm>
      </p:grpSpPr>
      <p:sp>
        <p:nvSpPr>
          <p:cNvPr id="152" name="Shape 15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3" name="Shape 15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0" name="Shape 1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Shape 1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7" name="Shape 1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2" name="Shape 172"/>
        <p:cNvGrpSpPr/>
        <p:nvPr/>
      </p:nvGrpSpPr>
      <p:grpSpPr>
        <a:xfrm>
          <a:off x="0" y="0"/>
          <a:ext cx="0" cy="0"/>
          <a:chOff x="0" y="0"/>
          <a:chExt cx="0" cy="0"/>
        </a:xfrm>
      </p:grpSpPr>
      <p:sp>
        <p:nvSpPr>
          <p:cNvPr id="173" name="Shape 1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4" name="Shape 1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Shape 1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5" name="Shape 1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2" name="Shape 2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7" name="Shape 207"/>
        <p:cNvGrpSpPr/>
        <p:nvPr/>
      </p:nvGrpSpPr>
      <p:grpSpPr>
        <a:xfrm>
          <a:off x="0" y="0"/>
          <a:ext cx="0" cy="0"/>
          <a:chOff x="0" y="0"/>
          <a:chExt cx="0" cy="0"/>
        </a:xfrm>
      </p:grpSpPr>
      <p:sp>
        <p:nvSpPr>
          <p:cNvPr id="208" name="Shape 2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9" name="Shape 2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4" name="Shape 214"/>
        <p:cNvGrpSpPr/>
        <p:nvPr/>
      </p:nvGrpSpPr>
      <p:grpSpPr>
        <a:xfrm>
          <a:off x="0" y="0"/>
          <a:ext cx="0" cy="0"/>
          <a:chOff x="0" y="0"/>
          <a:chExt cx="0" cy="0"/>
        </a:xfrm>
      </p:grpSpPr>
      <p:sp>
        <p:nvSpPr>
          <p:cNvPr id="215" name="Shape 2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6" name="Shape 2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Shape 2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7" name="Shape 2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4" name="Shape 2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9" name="Shape 249"/>
        <p:cNvGrpSpPr/>
        <p:nvPr/>
      </p:nvGrpSpPr>
      <p:grpSpPr>
        <a:xfrm>
          <a:off x="0" y="0"/>
          <a:ext cx="0" cy="0"/>
          <a:chOff x="0" y="0"/>
          <a:chExt cx="0" cy="0"/>
        </a:xfrm>
      </p:grpSpPr>
      <p:sp>
        <p:nvSpPr>
          <p:cNvPr id="250" name="Shape 2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1" name="Shape 2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6" name="Shape 256"/>
        <p:cNvGrpSpPr/>
        <p:nvPr/>
      </p:nvGrpSpPr>
      <p:grpSpPr>
        <a:xfrm>
          <a:off x="0" y="0"/>
          <a:ext cx="0" cy="0"/>
          <a:chOff x="0" y="0"/>
          <a:chExt cx="0" cy="0"/>
        </a:xfrm>
      </p:grpSpPr>
      <p:sp>
        <p:nvSpPr>
          <p:cNvPr id="257" name="Shape 2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8" name="Shape 2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5" name="Shape 2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8" name="Shape 11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1524800" y="672606"/>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Shape 11"/>
          <p:cNvSpPr/>
          <p:nvPr/>
        </p:nvSpPr>
        <p:spPr>
          <a:xfrm rot="10800000">
            <a:off x="6537563" y="3342925"/>
            <a:ext cx="1081625" cy="1124950"/>
          </a:xfrm>
          <a:custGeom>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Shape 1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Shape 13"/>
          <p:cNvSpPr txBox="1"/>
          <p:nvPr>
            <p:ph type="ctrTitle"/>
          </p:nvPr>
        </p:nvSpPr>
        <p:spPr>
          <a:xfrm>
            <a:off x="1680302" y="1188925"/>
            <a:ext cx="5783400" cy="1457400"/>
          </a:xfrm>
          <a:prstGeom prst="rect">
            <a:avLst/>
          </a:prstGeom>
        </p:spPr>
        <p:txBody>
          <a:bodyPr anchorCtr="0" anchor="b" bIns="91425" lIns="91425" spcFirstLastPara="1" rIns="91425" wrap="square" tIns="91425"/>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Shape 14"/>
          <p:cNvSpPr txBox="1"/>
          <p:nvPr>
            <p:ph idx="1" type="subTitle"/>
          </p:nvPr>
        </p:nvSpPr>
        <p:spPr>
          <a:xfrm>
            <a:off x="1680302" y="3049450"/>
            <a:ext cx="5783400" cy="9090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Shape 53"/>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4" name="Shape 54"/>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Shape 55"/>
          <p:cNvSpPr txBox="1"/>
          <p:nvPr>
            <p:ph idx="1" type="body"/>
          </p:nvPr>
        </p:nvSpPr>
        <p:spPr>
          <a:xfrm>
            <a:off x="387900" y="2919450"/>
            <a:ext cx="83682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Shape 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Shape 5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Shape 17"/>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Shape 18"/>
          <p:cNvSpPr txBox="1"/>
          <p:nvPr>
            <p:ph type="title"/>
          </p:nvPr>
        </p:nvSpPr>
        <p:spPr>
          <a:xfrm>
            <a:off x="480750" y="1764950"/>
            <a:ext cx="8222100" cy="907500"/>
          </a:xfrm>
          <a:prstGeom prst="rect">
            <a:avLst/>
          </a:prstGeom>
        </p:spPr>
        <p:txBody>
          <a:bodyPr anchorCtr="0" anchor="b" bIns="91425" lIns="91425" spcFirstLastPara="1" rIns="91425" wrap="square" tIns="91425"/>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Shape 21"/>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Shape 2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Shape 23"/>
          <p:cNvSpPr txBox="1"/>
          <p:nvPr>
            <p:ph idx="1" type="body"/>
          </p:nvPr>
        </p:nvSpPr>
        <p:spPr>
          <a:xfrm>
            <a:off x="387900" y="1489824"/>
            <a:ext cx="8368200" cy="30789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Shape 26"/>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Shape 27"/>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Shape 28"/>
          <p:cNvSpPr txBox="1"/>
          <p:nvPr>
            <p:ph idx="1" type="body"/>
          </p:nvPr>
        </p:nvSpPr>
        <p:spPr>
          <a:xfrm>
            <a:off x="3879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2" type="body"/>
          </p:nvPr>
        </p:nvSpPr>
        <p:spPr>
          <a:xfrm>
            <a:off x="4756200" y="1489825"/>
            <a:ext cx="3999900" cy="30789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Shape 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Shape 32"/>
          <p:cNvSpPr txBox="1"/>
          <p:nvPr>
            <p:ph type="title"/>
          </p:nvPr>
        </p:nvSpPr>
        <p:spPr>
          <a:xfrm>
            <a:off x="387900" y="458025"/>
            <a:ext cx="8368200" cy="686100"/>
          </a:xfrm>
          <a:prstGeom prst="rect">
            <a:avLst/>
          </a:prstGeom>
        </p:spPr>
        <p:txBody>
          <a:bodyPr anchorCtr="0" anchor="b" bIns="91425" lIns="91425" spcFirstLastPara="1" rIns="91425" wrap="square" tIns="91425"/>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Shape 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Shape 35"/>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Shape 36"/>
          <p:cNvSpPr txBox="1"/>
          <p:nvPr>
            <p:ph type="title"/>
          </p:nvPr>
        </p:nvSpPr>
        <p:spPr>
          <a:xfrm>
            <a:off x="3879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Shape 37"/>
          <p:cNvSpPr txBox="1"/>
          <p:nvPr>
            <p:ph idx="1" type="body"/>
          </p:nvPr>
        </p:nvSpPr>
        <p:spPr>
          <a:xfrm>
            <a:off x="387900" y="1594025"/>
            <a:ext cx="2808000" cy="26811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Shape 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Shape 40"/>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Shape 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Shape 43"/>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4" name="Shape 44"/>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Shape 45"/>
          <p:cNvSpPr txBox="1"/>
          <p:nvPr>
            <p:ph type="title"/>
          </p:nvPr>
        </p:nvSpPr>
        <p:spPr>
          <a:xfrm>
            <a:off x="265500" y="1209075"/>
            <a:ext cx="4045200" cy="1506300"/>
          </a:xfrm>
          <a:prstGeom prst="rect">
            <a:avLst/>
          </a:prstGeom>
        </p:spPr>
        <p:txBody>
          <a:bodyPr anchorCtr="0" anchor="b" bIns="91425" lIns="91425" spcFirstLastPara="1" rIns="91425" wrap="square" tIns="91425"/>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Shape 46"/>
          <p:cNvSpPr txBox="1"/>
          <p:nvPr>
            <p:ph idx="1" type="subTitle"/>
          </p:nvPr>
        </p:nvSpPr>
        <p:spPr>
          <a:xfrm>
            <a:off x="265500" y="27690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Shape 47"/>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Shape 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Shape 50"/>
          <p:cNvSpPr txBox="1"/>
          <p:nvPr>
            <p:ph idx="1" type="body"/>
          </p:nvPr>
        </p:nvSpPr>
        <p:spPr>
          <a:xfrm>
            <a:off x="319500" y="42337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Shape 5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Shape 7"/>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Shape 63"/>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4" name="Shape 64"/>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3.5:  Substantive Offenses</a:t>
            </a:r>
            <a:endParaRPr/>
          </a:p>
        </p:txBody>
      </p:sp>
      <p:sp>
        <p:nvSpPr>
          <p:cNvPr id="65" name="Shape 65"/>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6" name="Shape 6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Assault and Battery</a:t>
            </a:r>
            <a:endParaRPr/>
          </a:p>
        </p:txBody>
      </p:sp>
      <p:sp>
        <p:nvSpPr>
          <p:cNvPr id="128" name="Shape 1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everyday language, assault and battery are used interchangeably.  </a:t>
            </a:r>
            <a:endParaRPr/>
          </a:p>
          <a:p>
            <a:pPr indent="0" lvl="0" marL="0">
              <a:spcBef>
                <a:spcPts val="1600"/>
              </a:spcBef>
              <a:spcAft>
                <a:spcPts val="1600"/>
              </a:spcAft>
              <a:buNone/>
            </a:pPr>
            <a:r>
              <a:rPr lang="en"/>
              <a:t>In many jurisdictions, however, they are </a:t>
            </a:r>
            <a:r>
              <a:rPr i="1" lang="en"/>
              <a:t>two</a:t>
            </a:r>
            <a:r>
              <a:rPr lang="en"/>
              <a:t> distinct offenses.</a:t>
            </a:r>
            <a:endParaRPr/>
          </a:p>
        </p:txBody>
      </p:sp>
      <p:sp>
        <p:nvSpPr>
          <p:cNvPr id="129" name="Shape 1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Shape 1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Assault</a:t>
            </a:r>
            <a:endParaRPr/>
          </a:p>
        </p:txBody>
      </p:sp>
      <p:sp>
        <p:nvSpPr>
          <p:cNvPr id="135" name="Shape 1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assault is an act that creates an imminent fear that the victim will be harmed, but no actual harm occurs.  </a:t>
            </a:r>
            <a:endParaRPr/>
          </a:p>
          <a:p>
            <a:pPr indent="0" lvl="0" marL="0">
              <a:spcBef>
                <a:spcPts val="1600"/>
              </a:spcBef>
              <a:spcAft>
                <a:spcPts val="1600"/>
              </a:spcAft>
              <a:buNone/>
            </a:pPr>
            <a:r>
              <a:rPr lang="en"/>
              <a:t>In other words, an assault is a threat of force.</a:t>
            </a:r>
            <a:endParaRPr/>
          </a:p>
        </p:txBody>
      </p:sp>
      <p:sp>
        <p:nvSpPr>
          <p:cNvPr id="136" name="Shape 1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Battery</a:t>
            </a:r>
            <a:endParaRPr/>
          </a:p>
        </p:txBody>
      </p:sp>
      <p:sp>
        <p:nvSpPr>
          <p:cNvPr id="142" name="Shape 14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battery is a physical act that results in some actual harm to the victim.  </a:t>
            </a:r>
            <a:endParaRPr/>
          </a:p>
          <a:p>
            <a:pPr indent="0" lvl="0" marL="0" rtl="0">
              <a:spcBef>
                <a:spcPts val="1600"/>
              </a:spcBef>
              <a:spcAft>
                <a:spcPts val="0"/>
              </a:spcAft>
              <a:buNone/>
            </a:pPr>
            <a:r>
              <a:rPr lang="en"/>
              <a:t>Some jurisdictions include any offensive touching in the definition of battery.  </a:t>
            </a:r>
            <a:endParaRPr/>
          </a:p>
          <a:p>
            <a:pPr indent="0" lvl="0" marL="0">
              <a:spcBef>
                <a:spcPts val="1600"/>
              </a:spcBef>
              <a:spcAft>
                <a:spcPts val="1600"/>
              </a:spcAft>
              <a:buNone/>
            </a:pPr>
            <a:r>
              <a:rPr lang="en"/>
              <a:t>Many jurisdictions define an unwanted touching of the sexual organs of another person as a </a:t>
            </a:r>
            <a:r>
              <a:rPr lang="en" u="sng"/>
              <a:t>sexual battery</a:t>
            </a:r>
            <a:r>
              <a:rPr lang="en"/>
              <a:t>.</a:t>
            </a:r>
            <a:endParaRPr/>
          </a:p>
        </p:txBody>
      </p:sp>
      <p:sp>
        <p:nvSpPr>
          <p:cNvPr id="143" name="Shape 1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Shape 14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Lesser Included Offense </a:t>
            </a:r>
            <a:endParaRPr/>
          </a:p>
        </p:txBody>
      </p:sp>
      <p:sp>
        <p:nvSpPr>
          <p:cNvPr id="149" name="Shape 14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Note that in most cases, the assault is a </a:t>
            </a:r>
            <a:r>
              <a:rPr lang="en" u="sng"/>
              <a:t>lesser-included offense</a:t>
            </a:r>
            <a:r>
              <a:rPr lang="en"/>
              <a:t> of the battery.  </a:t>
            </a:r>
            <a:endParaRPr/>
          </a:p>
          <a:p>
            <a:pPr indent="0" lvl="0" marL="0">
              <a:spcBef>
                <a:spcPts val="1600"/>
              </a:spcBef>
              <a:spcAft>
                <a:spcPts val="1600"/>
              </a:spcAft>
              <a:buNone/>
            </a:pPr>
            <a:r>
              <a:rPr lang="en"/>
              <a:t>That means that in jurisdictions that have both assault and battery statutes, both offenses cannot be charged against the same person for the same act.</a:t>
            </a:r>
            <a:endParaRPr/>
          </a:p>
        </p:txBody>
      </p:sp>
      <p:sp>
        <p:nvSpPr>
          <p:cNvPr id="150" name="Shape 1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4" name="Shape 154"/>
        <p:cNvGrpSpPr/>
        <p:nvPr/>
      </p:nvGrpSpPr>
      <p:grpSpPr>
        <a:xfrm>
          <a:off x="0" y="0"/>
          <a:ext cx="0" cy="0"/>
          <a:chOff x="0" y="0"/>
          <a:chExt cx="0" cy="0"/>
        </a:xfrm>
      </p:grpSpPr>
      <p:sp>
        <p:nvSpPr>
          <p:cNvPr id="155" name="Shape 15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Common Law Rape</a:t>
            </a:r>
            <a:endParaRPr/>
          </a:p>
        </p:txBody>
      </p:sp>
      <p:sp>
        <p:nvSpPr>
          <p:cNvPr id="156" name="Shape 15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Rape</a:t>
            </a:r>
            <a:r>
              <a:rPr lang="en"/>
              <a:t> is a crime that has evolved dramatically over time.  </a:t>
            </a:r>
            <a:endParaRPr/>
          </a:p>
          <a:p>
            <a:pPr indent="0" lvl="0" marL="0" rtl="0">
              <a:spcBef>
                <a:spcPts val="1600"/>
              </a:spcBef>
              <a:spcAft>
                <a:spcPts val="0"/>
              </a:spcAft>
              <a:buNone/>
            </a:pPr>
            <a:r>
              <a:rPr lang="en"/>
              <a:t>At common law, rape was defined as </a:t>
            </a:r>
            <a:r>
              <a:rPr b="1" i="1" lang="en"/>
              <a:t>the unlawful carnal knowledge of a female without her consent</a:t>
            </a:r>
            <a:r>
              <a:rPr lang="en"/>
              <a:t>.  </a:t>
            </a:r>
            <a:endParaRPr/>
          </a:p>
          <a:p>
            <a:pPr indent="0" lvl="0" marL="0" rtl="0">
              <a:spcBef>
                <a:spcPts val="1600"/>
              </a:spcBef>
              <a:spcAft>
                <a:spcPts val="0"/>
              </a:spcAft>
              <a:buNone/>
            </a:pPr>
            <a:r>
              <a:rPr lang="en"/>
              <a:t>In this common law context, the term unlawful means that law did not authorize the act.  </a:t>
            </a:r>
            <a:endParaRPr/>
          </a:p>
          <a:p>
            <a:pPr indent="0" lvl="0" marL="0">
              <a:spcBef>
                <a:spcPts val="1600"/>
              </a:spcBef>
              <a:spcAft>
                <a:spcPts val="1600"/>
              </a:spcAft>
              <a:buNone/>
            </a:pPr>
            <a:r>
              <a:rPr lang="en"/>
              <a:t>Historically, this precluded applying the rape law to a husband who forced his wife to have sex (now known as </a:t>
            </a:r>
            <a:r>
              <a:rPr lang="en" u="sng"/>
              <a:t>marital rape</a:t>
            </a:r>
            <a:r>
              <a:rPr lang="en"/>
              <a:t>). </a:t>
            </a:r>
            <a:endParaRPr/>
          </a:p>
        </p:txBody>
      </p:sp>
      <p:sp>
        <p:nvSpPr>
          <p:cNvPr id="157" name="Shape 1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Carnal Knowledge</a:t>
            </a:r>
            <a:endParaRPr/>
          </a:p>
        </p:txBody>
      </p:sp>
      <p:sp>
        <p:nvSpPr>
          <p:cNvPr id="163" name="Shape 16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Carnal knowledge</a:t>
            </a:r>
            <a:r>
              <a:rPr lang="en"/>
              <a:t> is synonymous with sexual intercourse.  </a:t>
            </a:r>
            <a:endParaRPr/>
          </a:p>
          <a:p>
            <a:pPr indent="0" lvl="0" marL="0" rtl="0">
              <a:spcBef>
                <a:spcPts val="1600"/>
              </a:spcBef>
              <a:spcAft>
                <a:spcPts val="0"/>
              </a:spcAft>
              <a:buNone/>
            </a:pPr>
            <a:r>
              <a:rPr lang="en"/>
              <a:t>Thus, the law was very specific; many violent sexual acts (such as those perpetrated against men) did not fit the legal definition of rape.</a:t>
            </a:r>
            <a:endParaRPr/>
          </a:p>
          <a:p>
            <a:pPr indent="0" lvl="0" marL="0">
              <a:spcBef>
                <a:spcPts val="1600"/>
              </a:spcBef>
              <a:spcAft>
                <a:spcPts val="1600"/>
              </a:spcAft>
              <a:buNone/>
            </a:pPr>
            <a:r>
              <a:t/>
            </a:r>
            <a:endParaRPr/>
          </a:p>
        </p:txBody>
      </p:sp>
      <p:sp>
        <p:nvSpPr>
          <p:cNvPr id="164" name="Shape 16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Outdated Elements</a:t>
            </a:r>
            <a:endParaRPr/>
          </a:p>
        </p:txBody>
      </p:sp>
      <p:sp>
        <p:nvSpPr>
          <p:cNvPr id="170" name="Shape 17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Historically, rape has been a very difficult crime for the state to prove.  </a:t>
            </a:r>
            <a:endParaRPr/>
          </a:p>
          <a:p>
            <a:pPr indent="0" lvl="0" marL="0" rtl="0">
              <a:spcBef>
                <a:spcPts val="1600"/>
              </a:spcBef>
              <a:spcAft>
                <a:spcPts val="0"/>
              </a:spcAft>
              <a:buNone/>
            </a:pPr>
            <a:r>
              <a:rPr lang="en"/>
              <a:t>The most difficult element to prove in court tends to be the fact that the woman did not consent to the act.  </a:t>
            </a:r>
            <a:endParaRPr/>
          </a:p>
          <a:p>
            <a:pPr indent="0" lvl="0" marL="0">
              <a:spcBef>
                <a:spcPts val="1600"/>
              </a:spcBef>
              <a:spcAft>
                <a:spcPts val="1600"/>
              </a:spcAft>
              <a:buNone/>
            </a:pPr>
            <a:r>
              <a:rPr lang="en"/>
              <a:t>Many jurisdictions required that the victim offer forceful resistance to the perpetrator.</a:t>
            </a:r>
            <a:endParaRPr/>
          </a:p>
        </p:txBody>
      </p:sp>
      <p:sp>
        <p:nvSpPr>
          <p:cNvPr id="171" name="Shape 1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5" name="Shape 175"/>
        <p:cNvGrpSpPr/>
        <p:nvPr/>
      </p:nvGrpSpPr>
      <p:grpSpPr>
        <a:xfrm>
          <a:off x="0" y="0"/>
          <a:ext cx="0" cy="0"/>
          <a:chOff x="0" y="0"/>
          <a:chExt cx="0" cy="0"/>
        </a:xfrm>
      </p:grpSpPr>
      <p:sp>
        <p:nvSpPr>
          <p:cNvPr id="176" name="Shape 17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Victim’s Character</a:t>
            </a:r>
            <a:endParaRPr/>
          </a:p>
        </p:txBody>
      </p:sp>
      <p:sp>
        <p:nvSpPr>
          <p:cNvPr id="177" name="Shape 17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addition, many required that the victim be of "previously chaste character."  </a:t>
            </a:r>
            <a:endParaRPr/>
          </a:p>
          <a:p>
            <a:pPr indent="0" lvl="0" marL="0">
              <a:spcBef>
                <a:spcPts val="1600"/>
              </a:spcBef>
              <a:spcAft>
                <a:spcPts val="1600"/>
              </a:spcAft>
              <a:buNone/>
            </a:pPr>
            <a:r>
              <a:rPr lang="en"/>
              <a:t>Defense attorneys would use this requirement to attack the victim on the witness stand, increasing the trauma of an already traumatic event.</a:t>
            </a:r>
            <a:endParaRPr/>
          </a:p>
        </p:txBody>
      </p:sp>
      <p:sp>
        <p:nvSpPr>
          <p:cNvPr id="178" name="Shape 1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Rape Shield Laws</a:t>
            </a:r>
            <a:endParaRPr/>
          </a:p>
        </p:txBody>
      </p:sp>
      <p:sp>
        <p:nvSpPr>
          <p:cNvPr id="184" name="Shape 18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states have now passed what are known as </a:t>
            </a:r>
            <a:r>
              <a:rPr lang="en" u="sng"/>
              <a:t>rape shield laws</a:t>
            </a:r>
            <a:r>
              <a:rPr lang="en"/>
              <a:t>.  </a:t>
            </a:r>
            <a:endParaRPr/>
          </a:p>
          <a:p>
            <a:pPr indent="0" lvl="0" marL="0" rtl="0">
              <a:spcBef>
                <a:spcPts val="1600"/>
              </a:spcBef>
              <a:spcAft>
                <a:spcPts val="0"/>
              </a:spcAft>
              <a:buNone/>
            </a:pPr>
            <a:r>
              <a:rPr lang="en"/>
              <a:t>These are laws designed to protect victims of rape from further trauma.  </a:t>
            </a:r>
            <a:endParaRPr/>
          </a:p>
          <a:p>
            <a:pPr indent="0" lvl="0" marL="0" rtl="0">
              <a:spcBef>
                <a:spcPts val="1600"/>
              </a:spcBef>
              <a:spcAft>
                <a:spcPts val="0"/>
              </a:spcAft>
              <a:buNone/>
            </a:pPr>
            <a:r>
              <a:rPr lang="en"/>
              <a:t>Most of these laws prohibit the introduction of evidence about the victim's past sexual history and reputation.</a:t>
            </a:r>
            <a:endParaRPr/>
          </a:p>
          <a:p>
            <a:pPr indent="0" lvl="0" marL="0">
              <a:spcBef>
                <a:spcPts val="1600"/>
              </a:spcBef>
              <a:spcAft>
                <a:spcPts val="1600"/>
              </a:spcAft>
              <a:buNone/>
            </a:pPr>
            <a:r>
              <a:t/>
            </a:r>
            <a:endParaRPr/>
          </a:p>
        </p:txBody>
      </p:sp>
      <p:sp>
        <p:nvSpPr>
          <p:cNvPr id="185" name="Shape 1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Shape 19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Changes in the Law</a:t>
            </a:r>
            <a:endParaRPr/>
          </a:p>
        </p:txBody>
      </p:sp>
      <p:sp>
        <p:nvSpPr>
          <p:cNvPr id="191" name="Shape 19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changing legal climate of rape law has influenced the definition used by the FBI's Uniform Crime Reports program.  </a:t>
            </a:r>
            <a:endParaRPr/>
          </a:p>
          <a:p>
            <a:pPr indent="0" lvl="0" marL="0" rtl="0">
              <a:spcBef>
                <a:spcPts val="1600"/>
              </a:spcBef>
              <a:spcAft>
                <a:spcPts val="0"/>
              </a:spcAft>
              <a:buNone/>
            </a:pPr>
            <a:r>
              <a:rPr lang="en"/>
              <a:t>The traditional UCR definition was “The carnal knowledge of a female forcibly and against her will.”  </a:t>
            </a:r>
            <a:endParaRPr/>
          </a:p>
          <a:p>
            <a:pPr indent="0" lvl="0" marL="0">
              <a:spcBef>
                <a:spcPts val="1600"/>
              </a:spcBef>
              <a:spcAft>
                <a:spcPts val="1600"/>
              </a:spcAft>
              <a:buNone/>
            </a:pPr>
            <a:r>
              <a:rPr lang="en"/>
              <a:t>Many agencies interpreted this definition as excluding a long list of sex offenses that are criminal in most jurisdictions, such as offenses involving oral or anal penetration, penetration with objects, and rapes of males.</a:t>
            </a:r>
            <a:endParaRPr/>
          </a:p>
        </p:txBody>
      </p:sp>
      <p:sp>
        <p:nvSpPr>
          <p:cNvPr id="192" name="Shape 1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0" name="Shape 70"/>
        <p:cNvGrpSpPr/>
        <p:nvPr/>
      </p:nvGrpSpPr>
      <p:grpSpPr>
        <a:xfrm>
          <a:off x="0" y="0"/>
          <a:ext cx="0" cy="0"/>
          <a:chOff x="0" y="0"/>
          <a:chExt cx="0" cy="0"/>
        </a:xfrm>
      </p:grpSpPr>
      <p:sp>
        <p:nvSpPr>
          <p:cNvPr id="71" name="Shape 7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Elements of Offenses</a:t>
            </a:r>
            <a:endParaRPr/>
          </a:p>
        </p:txBody>
      </p:sp>
      <p:sp>
        <p:nvSpPr>
          <p:cNvPr id="72" name="Shape 7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Unlike the social scientific definitions of crime that essentially consider only the act, legal definitions of crimes are more complex.  </a:t>
            </a:r>
            <a:endParaRPr/>
          </a:p>
          <a:p>
            <a:pPr indent="0" lvl="0" marL="0" rtl="0">
              <a:spcBef>
                <a:spcPts val="1600"/>
              </a:spcBef>
              <a:spcAft>
                <a:spcPts val="0"/>
              </a:spcAft>
              <a:buNone/>
            </a:pPr>
            <a:r>
              <a:rPr lang="en"/>
              <a:t>An important aspect of understanding these legal definitions is understanding the common elements that constitute each crime.  </a:t>
            </a:r>
            <a:endParaRPr/>
          </a:p>
          <a:p>
            <a:pPr indent="0" lvl="0" marL="0">
              <a:spcBef>
                <a:spcPts val="1600"/>
              </a:spcBef>
              <a:spcAft>
                <a:spcPts val="1600"/>
              </a:spcAft>
              <a:buNone/>
            </a:pPr>
            <a:r>
              <a:rPr lang="en"/>
              <a:t>Once the essential elements of crimes are understood, it is a relatively easy matter to consider the elements that must be proven in court to obtain a conviction.</a:t>
            </a:r>
            <a:endParaRPr/>
          </a:p>
        </p:txBody>
      </p:sp>
      <p:sp>
        <p:nvSpPr>
          <p:cNvPr id="73" name="Shape 7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Shape 19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New FBI Definition </a:t>
            </a:r>
            <a:endParaRPr/>
          </a:p>
        </p:txBody>
      </p:sp>
      <p:sp>
        <p:nvSpPr>
          <p:cNvPr id="198" name="Shape 19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new Summary definition of Rape is: “Penetration, no matter how slight, of the vagina or anus with any body part or object, or oral penetration by a sex organ of another person, without the consent of the victim.”  </a:t>
            </a:r>
            <a:endParaRPr/>
          </a:p>
          <a:p>
            <a:pPr indent="0" lvl="0" marL="0">
              <a:spcBef>
                <a:spcPts val="1600"/>
              </a:spcBef>
              <a:spcAft>
                <a:spcPts val="1600"/>
              </a:spcAft>
              <a:buNone/>
            </a:pPr>
            <a:r>
              <a:rPr lang="en"/>
              <a:t>This language is very similar to that of the Model Penal Code's rape statute.</a:t>
            </a:r>
            <a:endParaRPr/>
          </a:p>
        </p:txBody>
      </p:sp>
      <p:sp>
        <p:nvSpPr>
          <p:cNvPr id="199" name="Shape 1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3" name="Shape 203"/>
        <p:cNvGrpSpPr/>
        <p:nvPr/>
      </p:nvGrpSpPr>
      <p:grpSpPr>
        <a:xfrm>
          <a:off x="0" y="0"/>
          <a:ext cx="0" cy="0"/>
          <a:chOff x="0" y="0"/>
          <a:chExt cx="0" cy="0"/>
        </a:xfrm>
      </p:grpSpPr>
      <p:sp>
        <p:nvSpPr>
          <p:cNvPr id="204" name="Shape 20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Arson</a:t>
            </a:r>
            <a:endParaRPr/>
          </a:p>
        </p:txBody>
      </p:sp>
      <p:sp>
        <p:nvSpPr>
          <p:cNvPr id="205" name="Shape 205"/>
          <p:cNvSpPr txBox="1"/>
          <p:nvPr>
            <p:ph idx="1" type="body"/>
          </p:nvPr>
        </p:nvSpPr>
        <p:spPr>
          <a:xfrm>
            <a:off x="387900" y="14626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u="sng"/>
              <a:t>Arson</a:t>
            </a:r>
            <a:r>
              <a:rPr lang="en"/>
              <a:t> has always been considered a very serious crime.  </a:t>
            </a:r>
            <a:endParaRPr/>
          </a:p>
          <a:p>
            <a:pPr indent="0" lvl="0" marL="0" rtl="0">
              <a:spcBef>
                <a:spcPts val="1600"/>
              </a:spcBef>
              <a:spcAft>
                <a:spcPts val="0"/>
              </a:spcAft>
              <a:buNone/>
            </a:pPr>
            <a:r>
              <a:rPr lang="en"/>
              <a:t>At various times, the penalty under the common law was death by burning.  </a:t>
            </a:r>
            <a:endParaRPr/>
          </a:p>
          <a:p>
            <a:pPr indent="0" lvl="0" marL="0">
              <a:spcBef>
                <a:spcPts val="1600"/>
              </a:spcBef>
              <a:spcAft>
                <a:spcPts val="1600"/>
              </a:spcAft>
              <a:buNone/>
            </a:pPr>
            <a:r>
              <a:rPr lang="en" u="sng"/>
              <a:t>Common law arson</a:t>
            </a:r>
            <a:r>
              <a:rPr lang="en"/>
              <a:t> was very narrowly defined as </a:t>
            </a:r>
            <a:r>
              <a:rPr i="1" lang="en"/>
              <a:t>the malicious burning of the dwelling of another</a:t>
            </a:r>
            <a:r>
              <a:rPr lang="en"/>
              <a:t>. </a:t>
            </a:r>
            <a:endParaRPr/>
          </a:p>
        </p:txBody>
      </p:sp>
      <p:sp>
        <p:nvSpPr>
          <p:cNvPr id="206" name="Shape 2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0" name="Shape 210"/>
        <p:cNvGrpSpPr/>
        <p:nvPr/>
      </p:nvGrpSpPr>
      <p:grpSpPr>
        <a:xfrm>
          <a:off x="0" y="0"/>
          <a:ext cx="0" cy="0"/>
          <a:chOff x="0" y="0"/>
          <a:chExt cx="0" cy="0"/>
        </a:xfrm>
      </p:grpSpPr>
      <p:sp>
        <p:nvSpPr>
          <p:cNvPr id="211" name="Shape 21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Common Law Arson Elements</a:t>
            </a:r>
            <a:endParaRPr/>
          </a:p>
        </p:txBody>
      </p:sp>
      <p:sp>
        <p:nvSpPr>
          <p:cNvPr id="212" name="Shape 21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In the common law context, a malicious burning was one where the perpetrator had criminal intent.  </a:t>
            </a:r>
            <a:endParaRPr/>
          </a:p>
          <a:p>
            <a:pPr indent="0" lvl="0" marL="0" rtl="0">
              <a:spcBef>
                <a:spcPts val="1600"/>
              </a:spcBef>
              <a:spcAft>
                <a:spcPts val="0"/>
              </a:spcAft>
              <a:buNone/>
            </a:pPr>
            <a:r>
              <a:rPr lang="en"/>
              <a:t>The burning requirement did not mean that the dwelling had to be completely consumed by the fire.  </a:t>
            </a:r>
            <a:endParaRPr/>
          </a:p>
          <a:p>
            <a:pPr indent="0" lvl="0" marL="0" rtl="0">
              <a:spcBef>
                <a:spcPts val="1600"/>
              </a:spcBef>
              <a:spcAft>
                <a:spcPts val="0"/>
              </a:spcAft>
              <a:buNone/>
            </a:pPr>
            <a:r>
              <a:rPr lang="en"/>
              <a:t>Smoke and blackening were generally considered to be insufficient; some part of the structure (albeit a very small amount) must be destroyed by the fire.  </a:t>
            </a:r>
            <a:endParaRPr/>
          </a:p>
          <a:p>
            <a:pPr indent="0" lvl="0" marL="0">
              <a:spcBef>
                <a:spcPts val="1600"/>
              </a:spcBef>
              <a:spcAft>
                <a:spcPts val="1600"/>
              </a:spcAft>
              <a:buNone/>
            </a:pPr>
            <a:r>
              <a:t/>
            </a:r>
            <a:endParaRPr/>
          </a:p>
        </p:txBody>
      </p:sp>
      <p:sp>
        <p:nvSpPr>
          <p:cNvPr id="213" name="Shape 2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7" name="Shape 217"/>
        <p:cNvGrpSpPr/>
        <p:nvPr/>
      </p:nvGrpSpPr>
      <p:grpSpPr>
        <a:xfrm>
          <a:off x="0" y="0"/>
          <a:ext cx="0" cy="0"/>
          <a:chOff x="0" y="0"/>
          <a:chExt cx="0" cy="0"/>
        </a:xfrm>
      </p:grpSpPr>
      <p:sp>
        <p:nvSpPr>
          <p:cNvPr id="218" name="Shape 2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Modern Statutes</a:t>
            </a:r>
            <a:endParaRPr/>
          </a:p>
        </p:txBody>
      </p:sp>
      <p:sp>
        <p:nvSpPr>
          <p:cNvPr id="219" name="Shape 21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Modern statutory definitions have tended to expand on what is covered by arson.  </a:t>
            </a:r>
            <a:endParaRPr/>
          </a:p>
          <a:p>
            <a:pPr indent="0" lvl="0" marL="0" rtl="0">
              <a:spcBef>
                <a:spcPts val="1600"/>
              </a:spcBef>
              <a:spcAft>
                <a:spcPts val="0"/>
              </a:spcAft>
              <a:buNone/>
            </a:pPr>
            <a:r>
              <a:rPr lang="en"/>
              <a:t>Today, most all structures will qualify.  </a:t>
            </a:r>
            <a:endParaRPr/>
          </a:p>
          <a:p>
            <a:pPr indent="0" lvl="0" marL="0" rtl="0">
              <a:spcBef>
                <a:spcPts val="1600"/>
              </a:spcBef>
              <a:spcAft>
                <a:spcPts val="0"/>
              </a:spcAft>
              <a:buNone/>
            </a:pPr>
            <a:r>
              <a:rPr lang="en"/>
              <a:t>Many states include the burning of any valuable property in the definition of arson, setting the penalty based on the value of the property destroyed.  </a:t>
            </a:r>
            <a:endParaRPr/>
          </a:p>
          <a:p>
            <a:pPr indent="0" lvl="0" marL="0">
              <a:spcBef>
                <a:spcPts val="1600"/>
              </a:spcBef>
              <a:spcAft>
                <a:spcPts val="1600"/>
              </a:spcAft>
              <a:buNone/>
            </a:pPr>
            <a:r>
              <a:rPr lang="en"/>
              <a:t>The model penal code requires that the arsonist have the purpose of destroying another person's building or other structure.</a:t>
            </a:r>
            <a:endParaRPr/>
          </a:p>
        </p:txBody>
      </p:sp>
      <p:sp>
        <p:nvSpPr>
          <p:cNvPr id="220" name="Shape 2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Differentiating Robbery </a:t>
            </a:r>
            <a:endParaRPr/>
          </a:p>
        </p:txBody>
      </p:sp>
      <p:sp>
        <p:nvSpPr>
          <p:cNvPr id="226" name="Shape 226"/>
          <p:cNvSpPr txBox="1"/>
          <p:nvPr>
            <p:ph idx="1" type="body"/>
          </p:nvPr>
        </p:nvSpPr>
        <p:spPr>
          <a:xfrm>
            <a:off x="387900" y="1245238"/>
            <a:ext cx="8368200" cy="3323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Robbery is the taking of the property of another by the use of force or threat of force.  </a:t>
            </a:r>
            <a:endParaRPr/>
          </a:p>
          <a:p>
            <a:pPr indent="0" lvl="0" marL="0" rtl="0">
              <a:spcBef>
                <a:spcPts val="1600"/>
              </a:spcBef>
              <a:spcAft>
                <a:spcPts val="0"/>
              </a:spcAft>
              <a:buNone/>
            </a:pPr>
            <a:r>
              <a:rPr lang="en"/>
              <a:t>Because of the force involved, most jurisdictions classify robbery as a crime against persons rather than a property crime.  </a:t>
            </a:r>
            <a:endParaRPr/>
          </a:p>
          <a:p>
            <a:pPr indent="0" lvl="0" marL="0" rtl="0">
              <a:spcBef>
                <a:spcPts val="1600"/>
              </a:spcBef>
              <a:spcAft>
                <a:spcPts val="0"/>
              </a:spcAft>
              <a:buNone/>
            </a:pPr>
            <a:r>
              <a:rPr lang="en"/>
              <a:t>For this reason, some force is required for a theft of property to amount to a robbery.  </a:t>
            </a:r>
            <a:endParaRPr/>
          </a:p>
          <a:p>
            <a:pPr indent="0" lvl="0" marL="0">
              <a:spcBef>
                <a:spcPts val="1600"/>
              </a:spcBef>
              <a:spcAft>
                <a:spcPts val="1600"/>
              </a:spcAft>
              <a:buNone/>
            </a:pPr>
            <a:r>
              <a:rPr lang="en"/>
              <a:t>Purse snatching, for example, does not constitute a robbery in most jurisdictions because the only force involved was the amount necessary to acquire possession of the property.</a:t>
            </a:r>
            <a:endParaRPr/>
          </a:p>
        </p:txBody>
      </p:sp>
      <p:sp>
        <p:nvSpPr>
          <p:cNvPr id="227" name="Shape 2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1" name="Shape 231"/>
        <p:cNvGrpSpPr/>
        <p:nvPr/>
      </p:nvGrpSpPr>
      <p:grpSpPr>
        <a:xfrm>
          <a:off x="0" y="0"/>
          <a:ext cx="0" cy="0"/>
          <a:chOff x="0" y="0"/>
          <a:chExt cx="0" cy="0"/>
        </a:xfrm>
      </p:grpSpPr>
      <p:sp>
        <p:nvSpPr>
          <p:cNvPr id="232" name="Shape 2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Grades of Robbery</a:t>
            </a:r>
            <a:endParaRPr/>
          </a:p>
        </p:txBody>
      </p:sp>
      <p:sp>
        <p:nvSpPr>
          <p:cNvPr id="233" name="Shape 23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Many states divide robbery into categories based on the seriousness of the offense.  </a:t>
            </a:r>
            <a:endParaRPr/>
          </a:p>
          <a:p>
            <a:pPr indent="0" lvl="0" marL="0" rtl="0">
              <a:spcBef>
                <a:spcPts val="1600"/>
              </a:spcBef>
              <a:spcAft>
                <a:spcPts val="0"/>
              </a:spcAft>
              <a:buNone/>
            </a:pPr>
            <a:r>
              <a:rPr lang="en"/>
              <a:t>The use of a weapon, especially a firearm, often elevates the crime to aggravated robbery or first-degree robbery, depending on the jurisdiction.  </a:t>
            </a:r>
            <a:endParaRPr/>
          </a:p>
          <a:p>
            <a:pPr indent="0" lvl="0" marL="0" rtl="0">
              <a:spcBef>
                <a:spcPts val="1600"/>
              </a:spcBef>
              <a:spcAft>
                <a:spcPts val="0"/>
              </a:spcAft>
              <a:buNone/>
            </a:pPr>
            <a:r>
              <a:rPr lang="en"/>
              <a:t>Most robbery statutes are state laws, but some robberies, notably those that affect interstate commerce or the currency, are matters of federal law.  </a:t>
            </a:r>
            <a:endParaRPr/>
          </a:p>
          <a:p>
            <a:pPr indent="0" lvl="0" marL="0">
              <a:spcBef>
                <a:spcPts val="1600"/>
              </a:spcBef>
              <a:spcAft>
                <a:spcPts val="1600"/>
              </a:spcAft>
              <a:buNone/>
            </a:pPr>
            <a:r>
              <a:t/>
            </a:r>
            <a:endParaRPr/>
          </a:p>
        </p:txBody>
      </p:sp>
      <p:sp>
        <p:nvSpPr>
          <p:cNvPr id="234" name="Shape 2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Shape 2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Burglary</a:t>
            </a:r>
            <a:endParaRPr/>
          </a:p>
        </p:txBody>
      </p:sp>
      <p:sp>
        <p:nvSpPr>
          <p:cNvPr id="240" name="Shape 2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At common law, </a:t>
            </a:r>
            <a:r>
              <a:rPr lang="en" u="sng"/>
              <a:t>burglary</a:t>
            </a:r>
            <a:r>
              <a:rPr lang="en"/>
              <a:t> required that the crime take place in the dwelling house of another at night.</a:t>
            </a:r>
            <a:endParaRPr/>
          </a:p>
        </p:txBody>
      </p:sp>
      <p:sp>
        <p:nvSpPr>
          <p:cNvPr id="241" name="Shape 2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5" name="Shape 245"/>
        <p:cNvGrpSpPr/>
        <p:nvPr/>
      </p:nvGrpSpPr>
      <p:grpSpPr>
        <a:xfrm>
          <a:off x="0" y="0"/>
          <a:ext cx="0" cy="0"/>
          <a:chOff x="0" y="0"/>
          <a:chExt cx="0" cy="0"/>
        </a:xfrm>
      </p:grpSpPr>
      <p:sp>
        <p:nvSpPr>
          <p:cNvPr id="246" name="Shape 24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Modern Variations</a:t>
            </a:r>
            <a:endParaRPr/>
          </a:p>
        </p:txBody>
      </p:sp>
      <p:sp>
        <p:nvSpPr>
          <p:cNvPr id="247" name="Shape 24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states have greatly broadened this requirement to include any structure at any time of day.  </a:t>
            </a:r>
            <a:endParaRPr/>
          </a:p>
          <a:p>
            <a:pPr indent="0" lvl="0" marL="0" rtl="0">
              <a:spcBef>
                <a:spcPts val="1600"/>
              </a:spcBef>
              <a:spcAft>
                <a:spcPts val="0"/>
              </a:spcAft>
              <a:buNone/>
            </a:pPr>
            <a:r>
              <a:rPr lang="en"/>
              <a:t>Many jurisdictions draw a distinction between residential burglary and commercial burglary, with the penalty being more severe for residential burglary.  </a:t>
            </a:r>
            <a:endParaRPr/>
          </a:p>
          <a:p>
            <a:pPr indent="0" lvl="0" marL="0">
              <a:spcBef>
                <a:spcPts val="1600"/>
              </a:spcBef>
              <a:spcAft>
                <a:spcPts val="1600"/>
              </a:spcAft>
              <a:buNone/>
            </a:pPr>
            <a:r>
              <a:rPr lang="en"/>
              <a:t>Burglary is much more serious than a mere theft of property because it involves the home, which is sacred under the common law tradition, and the risk of violence is high.</a:t>
            </a:r>
            <a:endParaRPr/>
          </a:p>
        </p:txBody>
      </p:sp>
      <p:sp>
        <p:nvSpPr>
          <p:cNvPr id="248" name="Shape 2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2" name="Shape 252"/>
        <p:cNvGrpSpPr/>
        <p:nvPr/>
      </p:nvGrpSpPr>
      <p:grpSpPr>
        <a:xfrm>
          <a:off x="0" y="0"/>
          <a:ext cx="0" cy="0"/>
          <a:chOff x="0" y="0"/>
          <a:chExt cx="0" cy="0"/>
        </a:xfrm>
      </p:grpSpPr>
      <p:sp>
        <p:nvSpPr>
          <p:cNvPr id="253" name="Shape 25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Criminal Intent</a:t>
            </a:r>
            <a:endParaRPr/>
          </a:p>
        </p:txBody>
      </p:sp>
      <p:sp>
        <p:nvSpPr>
          <p:cNvPr id="254" name="Shape 25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modern statutes require a breaking and entering into the home or other structure of another person with the intent to commit a crime therein.  </a:t>
            </a:r>
            <a:endParaRPr/>
          </a:p>
          <a:p>
            <a:pPr indent="0" lvl="0" marL="0" rtl="0">
              <a:spcBef>
                <a:spcPts val="1600"/>
              </a:spcBef>
              <a:spcAft>
                <a:spcPts val="0"/>
              </a:spcAft>
              <a:buNone/>
            </a:pPr>
            <a:r>
              <a:rPr lang="en"/>
              <a:t>Under most circumstances, the crime will be a theft.  </a:t>
            </a:r>
            <a:endParaRPr/>
          </a:p>
          <a:p>
            <a:pPr indent="0" lvl="0" marL="0">
              <a:spcBef>
                <a:spcPts val="1600"/>
              </a:spcBef>
              <a:spcAft>
                <a:spcPts val="1600"/>
              </a:spcAft>
              <a:buNone/>
            </a:pPr>
            <a:r>
              <a:rPr lang="en"/>
              <a:t>Other offenses contemplated within the structure, such as rape, can also meet the requirements for burglary.</a:t>
            </a:r>
            <a:endParaRPr/>
          </a:p>
        </p:txBody>
      </p:sp>
      <p:sp>
        <p:nvSpPr>
          <p:cNvPr id="255" name="Shape 2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9" name="Shape 259"/>
        <p:cNvGrpSpPr/>
        <p:nvPr/>
      </p:nvGrpSpPr>
      <p:grpSpPr>
        <a:xfrm>
          <a:off x="0" y="0"/>
          <a:ext cx="0" cy="0"/>
          <a:chOff x="0" y="0"/>
          <a:chExt cx="0" cy="0"/>
        </a:xfrm>
      </p:grpSpPr>
      <p:sp>
        <p:nvSpPr>
          <p:cNvPr id="260" name="Shape 26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Behaviors</a:t>
            </a:r>
            <a:endParaRPr/>
          </a:p>
        </p:txBody>
      </p:sp>
      <p:sp>
        <p:nvSpPr>
          <p:cNvPr id="261" name="Shape 26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OJJDP estimates that about 1.3 million juveniles were arrested in 2013, continuing a downward trend in the number of persons under the age of 18 arrested each year.  </a:t>
            </a:r>
            <a:endParaRPr/>
          </a:p>
          <a:p>
            <a:pPr indent="0" lvl="0" marL="0" rtl="0">
              <a:spcBef>
                <a:spcPts val="1600"/>
              </a:spcBef>
              <a:spcAft>
                <a:spcPts val="0"/>
              </a:spcAft>
              <a:buNone/>
            </a:pPr>
            <a:r>
              <a:rPr lang="en"/>
              <a:t>Only about 61,000 if these were offenses listed on the Violent Crime Index.  </a:t>
            </a:r>
            <a:endParaRPr/>
          </a:p>
          <a:p>
            <a:pPr indent="0" lvl="0" marL="0" rtl="0">
              <a:spcBef>
                <a:spcPts val="1600"/>
              </a:spcBef>
              <a:spcAft>
                <a:spcPts val="0"/>
              </a:spcAft>
              <a:buNone/>
            </a:pPr>
            <a:r>
              <a:rPr lang="en"/>
              <a:t>The remaining offenses were property crimes and nonviolent offenses.  </a:t>
            </a:r>
            <a:endParaRPr/>
          </a:p>
          <a:p>
            <a:pPr indent="0" lvl="0" marL="0">
              <a:spcBef>
                <a:spcPts val="1600"/>
              </a:spcBef>
              <a:spcAft>
                <a:spcPts val="1600"/>
              </a:spcAft>
              <a:buNone/>
            </a:pPr>
            <a:r>
              <a:rPr lang="en"/>
              <a:t>Some of these were status offenses, such as </a:t>
            </a:r>
            <a:r>
              <a:rPr lang="en" u="sng"/>
              <a:t>truancy</a:t>
            </a:r>
            <a:r>
              <a:rPr lang="en"/>
              <a:t>, curfew violations, and running away.</a:t>
            </a:r>
            <a:endParaRPr/>
          </a:p>
        </p:txBody>
      </p:sp>
      <p:sp>
        <p:nvSpPr>
          <p:cNvPr id="262" name="Shape 2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Common Law Murder</a:t>
            </a:r>
            <a:endParaRPr/>
          </a:p>
        </p:txBody>
      </p:sp>
      <p:sp>
        <p:nvSpPr>
          <p:cNvPr id="79" name="Shape 7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common law, </a:t>
            </a:r>
            <a:r>
              <a:rPr lang="en" u="sng"/>
              <a:t>murder</a:t>
            </a:r>
            <a:r>
              <a:rPr lang="en"/>
              <a:t> was defined as killing another human being with </a:t>
            </a:r>
            <a:r>
              <a:rPr lang="en" u="sng"/>
              <a:t>malice aforethought</a:t>
            </a:r>
            <a:r>
              <a:rPr lang="en"/>
              <a:t>.  </a:t>
            </a:r>
            <a:endParaRPr/>
          </a:p>
          <a:p>
            <a:pPr indent="0" lvl="0" marL="0" rtl="0">
              <a:spcBef>
                <a:spcPts val="1600"/>
              </a:spcBef>
              <a:spcAft>
                <a:spcPts val="0"/>
              </a:spcAft>
              <a:buNone/>
            </a:pPr>
            <a:r>
              <a:rPr lang="en"/>
              <a:t>Malice aforethought is a legal term of art that goes beyond the obvious meaning of the two terms:  </a:t>
            </a:r>
            <a:endParaRPr/>
          </a:p>
          <a:p>
            <a:pPr indent="-330200" lvl="0" marL="457200" rtl="0">
              <a:spcBef>
                <a:spcPts val="1600"/>
              </a:spcBef>
              <a:spcAft>
                <a:spcPts val="0"/>
              </a:spcAft>
              <a:buSzPts val="1600"/>
              <a:buAutoNum type="arabicPeriod"/>
            </a:pPr>
            <a:r>
              <a:rPr lang="en" sz="1600"/>
              <a:t>The term </a:t>
            </a:r>
            <a:r>
              <a:rPr lang="en" sz="1600" u="sng"/>
              <a:t>malice</a:t>
            </a:r>
            <a:r>
              <a:rPr lang="en" sz="1600"/>
              <a:t> means the intention to do evil; Sometimes defined as “ill will.”  </a:t>
            </a:r>
            <a:endParaRPr sz="1600"/>
          </a:p>
          <a:p>
            <a:pPr indent="-330200" lvl="0" marL="457200">
              <a:spcBef>
                <a:spcPts val="0"/>
              </a:spcBef>
              <a:spcAft>
                <a:spcPts val="0"/>
              </a:spcAft>
              <a:buSzPts val="1600"/>
              <a:buAutoNum type="arabicPeriod"/>
            </a:pPr>
            <a:r>
              <a:rPr lang="en" sz="1600" u="sng"/>
              <a:t>Aforethought</a:t>
            </a:r>
            <a:r>
              <a:rPr lang="en" sz="1600"/>
              <a:t> means thought about or planned beforehand.</a:t>
            </a:r>
            <a:endParaRPr sz="1600"/>
          </a:p>
        </p:txBody>
      </p:sp>
      <p:sp>
        <p:nvSpPr>
          <p:cNvPr id="80" name="Shape 8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6" name="Shape 266"/>
        <p:cNvGrpSpPr/>
        <p:nvPr/>
      </p:nvGrpSpPr>
      <p:grpSpPr>
        <a:xfrm>
          <a:off x="0" y="0"/>
          <a:ext cx="0" cy="0"/>
          <a:chOff x="0" y="0"/>
          <a:chExt cx="0" cy="0"/>
        </a:xfrm>
      </p:grpSpPr>
      <p:sp>
        <p:nvSpPr>
          <p:cNvPr id="267" name="Shape 26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Classifications</a:t>
            </a:r>
            <a:endParaRPr/>
          </a:p>
        </p:txBody>
      </p:sp>
      <p:sp>
        <p:nvSpPr>
          <p:cNvPr id="268" name="Shape 26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vast majority of these arrests were for nonviolent crimes.  </a:t>
            </a:r>
            <a:endParaRPr/>
          </a:p>
          <a:p>
            <a:pPr indent="0" lvl="0" marL="0" rtl="0">
              <a:spcBef>
                <a:spcPts val="1600"/>
              </a:spcBef>
              <a:spcAft>
                <a:spcPts val="0"/>
              </a:spcAft>
              <a:buNone/>
            </a:pPr>
            <a:r>
              <a:rPr lang="en"/>
              <a:t>About 5% were for minor offenses, such as truancy, running away, or curfew violations.  </a:t>
            </a:r>
            <a:endParaRPr/>
          </a:p>
          <a:p>
            <a:pPr indent="0" lvl="0" marL="0" rtl="0">
              <a:spcBef>
                <a:spcPts val="1600"/>
              </a:spcBef>
              <a:spcAft>
                <a:spcPts val="0"/>
              </a:spcAft>
              <a:buNone/>
            </a:pPr>
            <a:r>
              <a:rPr lang="en"/>
              <a:t>Because the juvenile justice system is different that the adult criminal justice system, a different classification scheme has been developed to describe children.  </a:t>
            </a:r>
            <a:endParaRPr/>
          </a:p>
          <a:p>
            <a:pPr indent="0" lvl="0" marL="0">
              <a:spcBef>
                <a:spcPts val="1600"/>
              </a:spcBef>
              <a:spcAft>
                <a:spcPts val="1600"/>
              </a:spcAft>
              <a:buNone/>
            </a:pPr>
            <a:r>
              <a:rPr lang="en"/>
              <a:t>There are three basic categories of youths under the jurisdiction of the Juvenile Courts.</a:t>
            </a:r>
            <a:endParaRPr/>
          </a:p>
        </p:txBody>
      </p:sp>
      <p:sp>
        <p:nvSpPr>
          <p:cNvPr id="269" name="Shape 2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Shape 27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Three Categories </a:t>
            </a:r>
            <a:endParaRPr/>
          </a:p>
        </p:txBody>
      </p:sp>
      <p:sp>
        <p:nvSpPr>
          <p:cNvPr id="275" name="Shape 27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342900" lvl="0" marL="457200" rtl="0">
              <a:spcBef>
                <a:spcPts val="0"/>
              </a:spcBef>
              <a:spcAft>
                <a:spcPts val="0"/>
              </a:spcAft>
              <a:buSzPts val="1800"/>
              <a:buAutoNum type="arabicPeriod"/>
            </a:pPr>
            <a:r>
              <a:rPr lang="en" u="sng"/>
              <a:t>Delinquents</a:t>
            </a:r>
            <a:r>
              <a:rPr lang="en"/>
              <a:t> are youths who commit acts that would be considered as criminal of the same act were committed by an adult.  This classification includes both misdemeanors and felonies. </a:t>
            </a:r>
            <a:endParaRPr/>
          </a:p>
          <a:p>
            <a:pPr indent="-342900" lvl="0" marL="457200" rtl="0">
              <a:spcBef>
                <a:spcPts val="0"/>
              </a:spcBef>
              <a:spcAft>
                <a:spcPts val="0"/>
              </a:spcAft>
              <a:buSzPts val="1800"/>
              <a:buAutoNum type="arabicPeriod"/>
            </a:pPr>
            <a:r>
              <a:rPr lang="en" u="sng"/>
              <a:t>Status offenders</a:t>
            </a:r>
            <a:r>
              <a:rPr lang="en"/>
              <a:t> are youths who commit acts that would not be defined as criminal if committed by an adult, but are only taken notice of because of the juvenile's age (e.g., truancy, running away from home, and curfew violations).</a:t>
            </a:r>
            <a:endParaRPr/>
          </a:p>
          <a:p>
            <a:pPr indent="-342900" lvl="0" marL="457200" rtl="0">
              <a:spcBef>
                <a:spcPts val="0"/>
              </a:spcBef>
              <a:spcAft>
                <a:spcPts val="0"/>
              </a:spcAft>
              <a:buSzPts val="1800"/>
              <a:buAutoNum type="arabicPeriod"/>
            </a:pPr>
            <a:r>
              <a:rPr lang="en" u="sng"/>
              <a:t>Dependent and neglected children</a:t>
            </a:r>
            <a:r>
              <a:rPr lang="en"/>
              <a:t> are youths who are disadvantaged in some way and in need of support and supervision.</a:t>
            </a:r>
            <a:endParaRPr/>
          </a:p>
          <a:p>
            <a:pPr indent="0" lvl="0" marL="0">
              <a:spcBef>
                <a:spcPts val="1600"/>
              </a:spcBef>
              <a:spcAft>
                <a:spcPts val="1600"/>
              </a:spcAft>
              <a:buNone/>
            </a:pPr>
            <a:r>
              <a:t/>
            </a:r>
            <a:endParaRPr/>
          </a:p>
        </p:txBody>
      </p:sp>
      <p:sp>
        <p:nvSpPr>
          <p:cNvPr id="276" name="Shape 2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Not Always the Literal Meaning</a:t>
            </a:r>
            <a:endParaRPr/>
          </a:p>
        </p:txBody>
      </p:sp>
      <p:sp>
        <p:nvSpPr>
          <p:cNvPr id="86" name="Shape 8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“Malice Aforethought” suggests that the plan to cause harm was premeditated.  </a:t>
            </a:r>
            <a:endParaRPr/>
          </a:p>
          <a:p>
            <a:pPr indent="0" lvl="0" marL="0">
              <a:spcBef>
                <a:spcPts val="1600"/>
              </a:spcBef>
              <a:spcAft>
                <a:spcPts val="1600"/>
              </a:spcAft>
              <a:buNone/>
            </a:pPr>
            <a:r>
              <a:rPr lang="en"/>
              <a:t>This “murder with intent to kill” is </a:t>
            </a:r>
            <a:r>
              <a:rPr i="1" lang="en"/>
              <a:t>one</a:t>
            </a:r>
            <a:r>
              <a:rPr lang="en"/>
              <a:t> legal way to look at it, but at common law, malice aforethought could be satisfied in other ways.</a:t>
            </a:r>
            <a:endParaRPr/>
          </a:p>
        </p:txBody>
      </p:sp>
      <p:sp>
        <p:nvSpPr>
          <p:cNvPr id="87" name="Shape 8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Shape 9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Grievous Bodily Harm</a:t>
            </a:r>
            <a:endParaRPr/>
          </a:p>
        </p:txBody>
      </p:sp>
      <p:sp>
        <p:nvSpPr>
          <p:cNvPr id="93" name="Shape 9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An alternative was a murder committed when the intent was only to cause </a:t>
            </a:r>
            <a:r>
              <a:rPr lang="en" u="sng"/>
              <a:t>grievous bodily harm</a:t>
            </a:r>
            <a:r>
              <a:rPr lang="en"/>
              <a:t>.</a:t>
            </a:r>
            <a:endParaRPr/>
          </a:p>
        </p:txBody>
      </p:sp>
      <p:sp>
        <p:nvSpPr>
          <p:cNvPr id="94" name="Shape 9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Felony Murder Rule</a:t>
            </a:r>
            <a:endParaRPr/>
          </a:p>
        </p:txBody>
      </p:sp>
      <p:sp>
        <p:nvSpPr>
          <p:cNvPr id="100" name="Shape 10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person was guilty of murder if someone else was killed in the while committing a felony.  </a:t>
            </a:r>
            <a:endParaRPr/>
          </a:p>
          <a:p>
            <a:pPr indent="0" lvl="0" marL="0" rtl="0">
              <a:spcBef>
                <a:spcPts val="1600"/>
              </a:spcBef>
              <a:spcAft>
                <a:spcPts val="0"/>
              </a:spcAft>
              <a:buNone/>
            </a:pPr>
            <a:r>
              <a:rPr lang="en"/>
              <a:t>This is known as the </a:t>
            </a:r>
            <a:r>
              <a:rPr lang="en" u="sng"/>
              <a:t>felony murder rule</a:t>
            </a:r>
            <a:r>
              <a:rPr lang="en"/>
              <a:t>.</a:t>
            </a:r>
            <a:endParaRPr/>
          </a:p>
          <a:p>
            <a:pPr indent="0" lvl="0" marL="0">
              <a:spcBef>
                <a:spcPts val="1600"/>
              </a:spcBef>
              <a:spcAft>
                <a:spcPts val="1600"/>
              </a:spcAft>
              <a:buNone/>
            </a:pPr>
            <a:r>
              <a:t/>
            </a:r>
            <a:endParaRPr/>
          </a:p>
        </p:txBody>
      </p:sp>
      <p:sp>
        <p:nvSpPr>
          <p:cNvPr id="101" name="Shape 10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Shape 10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Depraved Heart Murder</a:t>
            </a:r>
            <a:endParaRPr/>
          </a:p>
        </p:txBody>
      </p:sp>
      <p:sp>
        <p:nvSpPr>
          <p:cNvPr id="107" name="Shape 10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Most murders require the specific intent to harm the person that dies.  </a:t>
            </a:r>
            <a:endParaRPr/>
          </a:p>
          <a:p>
            <a:pPr indent="0" lvl="0" marL="0" rtl="0">
              <a:spcBef>
                <a:spcPts val="1600"/>
              </a:spcBef>
              <a:spcAft>
                <a:spcPts val="0"/>
              </a:spcAft>
              <a:buNone/>
            </a:pPr>
            <a:r>
              <a:rPr lang="en"/>
              <a:t>When someone does something that kills somebody but there was no specific target, then there is a depraved heart murder.  </a:t>
            </a:r>
            <a:endParaRPr/>
          </a:p>
          <a:p>
            <a:pPr indent="0" lvl="0" marL="0" rtl="0">
              <a:spcBef>
                <a:spcPts val="1600"/>
              </a:spcBef>
              <a:spcAft>
                <a:spcPts val="0"/>
              </a:spcAft>
              <a:buNone/>
            </a:pPr>
            <a:r>
              <a:rPr lang="en"/>
              <a:t>A classic example of this is firing a rifle into a passenger train car.  </a:t>
            </a:r>
            <a:endParaRPr/>
          </a:p>
          <a:p>
            <a:pPr indent="0" lvl="0" marL="0">
              <a:spcBef>
                <a:spcPts val="1600"/>
              </a:spcBef>
              <a:spcAft>
                <a:spcPts val="1600"/>
              </a:spcAft>
              <a:buNone/>
            </a:pPr>
            <a:r>
              <a:rPr lang="en"/>
              <a:t>No specific victim was intended, but it was highly likely that someone would die.</a:t>
            </a:r>
            <a:endParaRPr/>
          </a:p>
        </p:txBody>
      </p:sp>
      <p:sp>
        <p:nvSpPr>
          <p:cNvPr id="108" name="Shape 10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Modern Statutes</a:t>
            </a:r>
            <a:endParaRPr/>
          </a:p>
        </p:txBody>
      </p:sp>
      <p:sp>
        <p:nvSpPr>
          <p:cNvPr id="114" name="Shape 1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there are some differences in these common law classifications of murder and the modern statutory classifications, their underlying prohibitions are the same.  </a:t>
            </a:r>
            <a:endParaRPr/>
          </a:p>
          <a:p>
            <a:pPr indent="0" lvl="0" marL="0" rtl="0">
              <a:spcBef>
                <a:spcPts val="1600"/>
              </a:spcBef>
              <a:spcAft>
                <a:spcPts val="0"/>
              </a:spcAft>
              <a:buNone/>
            </a:pPr>
            <a:r>
              <a:rPr lang="en"/>
              <a:t>The Model Penal Code, for example, prohibits purposefully or knowingly killing another human being.  </a:t>
            </a:r>
            <a:endParaRPr/>
          </a:p>
          <a:p>
            <a:pPr indent="0" lvl="0" marL="0">
              <a:spcBef>
                <a:spcPts val="1600"/>
              </a:spcBef>
              <a:spcAft>
                <a:spcPts val="1600"/>
              </a:spcAft>
              <a:buNone/>
            </a:pPr>
            <a:r>
              <a:rPr lang="en"/>
              <a:t>This functions in a nearly identical way to the common law rule against intentional murder.</a:t>
            </a:r>
            <a:endParaRPr/>
          </a:p>
        </p:txBody>
      </p:sp>
      <p:sp>
        <p:nvSpPr>
          <p:cNvPr id="115" name="Shape 1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9" name="Shape 119"/>
        <p:cNvGrpSpPr/>
        <p:nvPr/>
      </p:nvGrpSpPr>
      <p:grpSpPr>
        <a:xfrm>
          <a:off x="0" y="0"/>
          <a:ext cx="0" cy="0"/>
          <a:chOff x="0" y="0"/>
          <a:chExt cx="0" cy="0"/>
        </a:xfrm>
      </p:grpSpPr>
      <p:sp>
        <p:nvSpPr>
          <p:cNvPr id="120" name="Shape 1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Common Law Parallels </a:t>
            </a:r>
            <a:endParaRPr/>
          </a:p>
        </p:txBody>
      </p:sp>
      <p:sp>
        <p:nvSpPr>
          <p:cNvPr id="121" name="Shape 1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Model Penal Code punishes killings that come from “extreme recklessness” in a way that mimics the depraved heart murder of common law.  </a:t>
            </a:r>
            <a:endParaRPr/>
          </a:p>
          <a:p>
            <a:pPr indent="0" lvl="0" marL="0" rtl="0">
              <a:spcBef>
                <a:spcPts val="1600"/>
              </a:spcBef>
              <a:spcAft>
                <a:spcPts val="0"/>
              </a:spcAft>
              <a:buNone/>
            </a:pPr>
            <a:r>
              <a:rPr lang="en"/>
              <a:t>The Model Penal Code creates a </a:t>
            </a:r>
            <a:r>
              <a:rPr lang="en" u="sng"/>
              <a:t>rebuttable presumption</a:t>
            </a:r>
            <a:r>
              <a:rPr lang="en"/>
              <a:t> that a killing committed during the commission of certain felonies shows extreme recklessness.  </a:t>
            </a:r>
            <a:endParaRPr/>
          </a:p>
          <a:p>
            <a:pPr indent="0" lvl="0" marL="0">
              <a:spcBef>
                <a:spcPts val="1600"/>
              </a:spcBef>
              <a:spcAft>
                <a:spcPts val="1600"/>
              </a:spcAft>
              <a:buNone/>
            </a:pPr>
            <a:r>
              <a:rPr lang="en"/>
              <a:t>This provision mimics the felony murder rule in function.  </a:t>
            </a:r>
            <a:endParaRPr/>
          </a:p>
        </p:txBody>
      </p:sp>
      <p:sp>
        <p:nvSpPr>
          <p:cNvPr id="122" name="Shape 1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