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embeddedFontLst>
    <p:embeddedFont>
      <p:font typeface="Roboto Slab"/>
      <p:regular r:id="rId30"/>
      <p:bold r:id="rId31"/>
    </p:embeddedFont>
    <p:embeddedFont>
      <p:font typeface="Robo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Slab-bold.fntdata"/><Relationship Id="rId30" Type="http://schemas.openxmlformats.org/officeDocument/2006/relationships/font" Target="fonts/RobotoSlab-regular.fntdata"/><Relationship Id="rId11" Type="http://schemas.openxmlformats.org/officeDocument/2006/relationships/slide" Target="slides/slide7.xml"/><Relationship Id="rId33" Type="http://schemas.openxmlformats.org/officeDocument/2006/relationships/font" Target="fonts/Roboto-bold.fntdata"/><Relationship Id="rId10" Type="http://schemas.openxmlformats.org/officeDocument/2006/relationships/slide" Target="slides/slide6.xml"/><Relationship Id="rId32" Type="http://schemas.openxmlformats.org/officeDocument/2006/relationships/font" Target="fonts/Roboto-regular.fntdata"/><Relationship Id="rId13" Type="http://schemas.openxmlformats.org/officeDocument/2006/relationships/slide" Target="slides/slide9.xml"/><Relationship Id="rId35" Type="http://schemas.openxmlformats.org/officeDocument/2006/relationships/font" Target="fonts/Roboto-boldItalic.fntdata"/><Relationship Id="rId12" Type="http://schemas.openxmlformats.org/officeDocument/2006/relationships/slide" Target="slides/slide8.xml"/><Relationship Id="rId34" Type="http://schemas.openxmlformats.org/officeDocument/2006/relationships/font" Target="fonts/Roboto-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3.4:  Legal Defenses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M’Naghten Rule</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Over the years, different courts in different jurisdictions have devised different tests to determine systematically if a criminal defendant is legally insane.  </a:t>
            </a:r>
            <a:endParaRPr/>
          </a:p>
          <a:p>
            <a:pPr indent="0" lvl="0" marL="0" rtl="0">
              <a:spcBef>
                <a:spcPts val="1600"/>
              </a:spcBef>
              <a:spcAft>
                <a:spcPts val="0"/>
              </a:spcAft>
              <a:buNone/>
            </a:pPr>
            <a:r>
              <a:rPr lang="en"/>
              <a:t>One of the oldest and most enduring tests is the </a:t>
            </a:r>
            <a:r>
              <a:rPr lang="en" u="sng"/>
              <a:t>M’Naghten rule</a:t>
            </a:r>
            <a:r>
              <a:rPr lang="en"/>
              <a:t>, handed down by the English court in 1843.  </a:t>
            </a:r>
            <a:endParaRPr/>
          </a:p>
          <a:p>
            <a:pPr indent="0" lvl="0" marL="0">
              <a:spcBef>
                <a:spcPts val="1600"/>
              </a:spcBef>
              <a:spcAft>
                <a:spcPts val="1600"/>
              </a:spcAft>
              <a:buNone/>
            </a:pPr>
            <a:r>
              <a:rPr lang="en"/>
              <a:t>The basis of the M’Naghten test is the inability to distinguish right from wrong.</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Irresistible Impulse Test</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Alabama Supreme Court, in the case of </a:t>
            </a:r>
            <a:r>
              <a:rPr i="1" lang="en" u="sng"/>
              <a:t>Parsons v. State</a:t>
            </a:r>
            <a:r>
              <a:rPr lang="en"/>
              <a:t> (1887), first adopted the </a:t>
            </a:r>
            <a:r>
              <a:rPr lang="en" u="sng"/>
              <a:t>Irresistible Impulse Test</a:t>
            </a:r>
            <a:r>
              <a:rPr lang="en"/>
              <a:t>.  </a:t>
            </a:r>
            <a:endParaRPr/>
          </a:p>
          <a:p>
            <a:pPr indent="0" lvl="0" marL="0" rtl="0">
              <a:spcBef>
                <a:spcPts val="1600"/>
              </a:spcBef>
              <a:spcAft>
                <a:spcPts val="0"/>
              </a:spcAft>
              <a:buNone/>
            </a:pPr>
            <a:r>
              <a:rPr lang="en"/>
              <a:t>The basic idea is that some people, under the duress of a mental illness, cannot control their actions despite understanding that the action is wrong. </a:t>
            </a:r>
            <a:endParaRPr/>
          </a:p>
          <a:p>
            <a:pPr indent="0" lvl="0" marL="0">
              <a:spcBef>
                <a:spcPts val="1600"/>
              </a:spcBef>
              <a:spcAft>
                <a:spcPts val="1600"/>
              </a:spcAft>
              <a:buNone/>
            </a:pPr>
            <a:r>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Substantial Capacity Test (MPC)</a:t>
            </a:r>
            <a:endParaRPr/>
          </a:p>
        </p:txBody>
      </p:sp>
      <p:sp>
        <p:nvSpPr>
          <p:cNvPr id="141" name="Shape 1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person is not culpable for a criminal act “if at the time of the crime as a result of mental disease or defect the defendant lacked the capacity to appreciate the wrongfulness of his or her conduct or to conform the conduct to the requirements of the law.”  </a:t>
            </a:r>
            <a:endParaRPr/>
          </a:p>
          <a:p>
            <a:pPr indent="0" lvl="0" marL="0" rtl="0">
              <a:spcBef>
                <a:spcPts val="1600"/>
              </a:spcBef>
              <a:spcAft>
                <a:spcPts val="0"/>
              </a:spcAft>
              <a:buNone/>
            </a:pPr>
            <a:r>
              <a:rPr lang="en"/>
              <a:t>In other words, this test contains the awareness of wrongdoing standard of M’Naghten as well as the involuntary compulsion standard of the irresistible impulse test.</a:t>
            </a:r>
            <a:endParaRPr/>
          </a:p>
          <a:p>
            <a:pPr indent="0" lvl="0" marL="0">
              <a:spcBef>
                <a:spcPts val="1600"/>
              </a:spcBef>
              <a:spcAft>
                <a:spcPts val="1600"/>
              </a:spcAft>
              <a:buNone/>
            </a:pPr>
            <a:r>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Myth v. Reality</a:t>
            </a:r>
            <a:endParaRPr/>
          </a:p>
        </p:txBody>
      </p:sp>
      <p:sp>
        <p:nvSpPr>
          <p:cNvPr id="148" name="Shape 14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a Hollywood myth that many violent criminals escape justice with the insanity defense.  </a:t>
            </a:r>
            <a:endParaRPr/>
          </a:p>
          <a:p>
            <a:pPr indent="0" lvl="0" marL="0" rtl="0">
              <a:spcBef>
                <a:spcPts val="1600"/>
              </a:spcBef>
              <a:spcAft>
                <a:spcPts val="0"/>
              </a:spcAft>
              <a:buNone/>
            </a:pPr>
            <a:r>
              <a:rPr lang="en"/>
              <a:t>In fact, the insanity defense is seldom attempted by criminal defendants and is very seldom successful when it is used.  </a:t>
            </a:r>
            <a:endParaRPr/>
          </a:p>
          <a:p>
            <a:pPr indent="0" lvl="0" marL="0" rtl="0">
              <a:spcBef>
                <a:spcPts val="1600"/>
              </a:spcBef>
              <a:spcAft>
                <a:spcPts val="0"/>
              </a:spcAft>
              <a:buNone/>
            </a:pPr>
            <a:r>
              <a:rPr lang="en"/>
              <a:t>Of those who do successfully use it, most of them spend more time in mental institutions than they would have spent in prison had they been convicted.  </a:t>
            </a:r>
            <a:endParaRPr/>
          </a:p>
          <a:p>
            <a:pPr indent="0" lvl="0" marL="0">
              <a:spcBef>
                <a:spcPts val="1600"/>
              </a:spcBef>
              <a:spcAft>
                <a:spcPts val="1600"/>
              </a:spcAft>
              <a:buNone/>
            </a:pPr>
            <a:r>
              <a:rPr lang="en"/>
              <a:t>The insanity defense is certainly no “get out of jail free card.”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Entrapment</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Entrapment</a:t>
            </a:r>
            <a:r>
              <a:rPr lang="en"/>
              <a:t> is a defense that removes blame from a person who commits a criminal act when convinced to do so by law enforcement.  </a:t>
            </a:r>
            <a:endParaRPr/>
          </a:p>
          <a:p>
            <a:pPr indent="0" lvl="0" marL="0">
              <a:spcBef>
                <a:spcPts val="1600"/>
              </a:spcBef>
              <a:spcAft>
                <a:spcPts val="1600"/>
              </a:spcAft>
              <a:buNone/>
            </a:pPr>
            <a:r>
              <a:rPr lang="en"/>
              <a:t>In other words, people have the defense of entrapment available when police lure them into crime.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Elements of Entrapment</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valid entrapment defense has two related elements: </a:t>
            </a:r>
            <a:endParaRPr/>
          </a:p>
          <a:p>
            <a:pPr indent="-342900" lvl="0" marL="457200" rtl="0">
              <a:spcBef>
                <a:spcPts val="1600"/>
              </a:spcBef>
              <a:spcAft>
                <a:spcPts val="0"/>
              </a:spcAft>
              <a:buSzPts val="1800"/>
              <a:buAutoNum type="arabicPeriod"/>
            </a:pPr>
            <a:r>
              <a:rPr lang="en"/>
              <a:t>There must be a government inducement of the crime, and </a:t>
            </a:r>
            <a:endParaRPr/>
          </a:p>
          <a:p>
            <a:pPr indent="-342900" lvl="0" marL="457200" rtl="0">
              <a:spcBef>
                <a:spcPts val="0"/>
              </a:spcBef>
              <a:spcAft>
                <a:spcPts val="0"/>
              </a:spcAft>
              <a:buSzPts val="1800"/>
              <a:buAutoNum type="arabicPeriod"/>
            </a:pPr>
            <a:r>
              <a:rPr lang="en"/>
              <a:t>the defendant's lack of predisposition to engage in the criminal conduct  </a:t>
            </a:r>
            <a:endParaRPr/>
          </a:p>
          <a:p>
            <a:pPr indent="0" lvl="0" marL="0" rtl="0">
              <a:spcBef>
                <a:spcPts val="1600"/>
              </a:spcBef>
              <a:spcAft>
                <a:spcPts val="0"/>
              </a:spcAft>
              <a:buNone/>
            </a:pPr>
            <a:r>
              <a:rPr lang="en"/>
              <a:t>Mere </a:t>
            </a:r>
            <a:r>
              <a:rPr lang="en" u="sng"/>
              <a:t>solicitation</a:t>
            </a:r>
            <a:r>
              <a:rPr lang="en"/>
              <a:t>, however, to commit a crime is not inducement.  </a:t>
            </a:r>
            <a:endParaRPr/>
          </a:p>
          <a:p>
            <a:pPr indent="0" lvl="0" marL="0">
              <a:spcBef>
                <a:spcPts val="1600"/>
              </a:spcBef>
              <a:spcAft>
                <a:spcPts val="1600"/>
              </a:spcAft>
              <a:buNone/>
            </a:pPr>
            <a:r>
              <a:rPr lang="en"/>
              <a:t>Inducement requires a showing of at least persuasion or mild coercion.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Self-defense</a:t>
            </a:r>
            <a:endParaRPr/>
          </a:p>
        </p:txBody>
      </p:sp>
      <p:sp>
        <p:nvSpPr>
          <p:cNvPr id="169" name="Shape 169"/>
          <p:cNvSpPr txBox="1"/>
          <p:nvPr>
            <p:ph idx="1" type="body"/>
          </p:nvPr>
        </p:nvSpPr>
        <p:spPr>
          <a:xfrm>
            <a:off x="387900" y="1364225"/>
            <a:ext cx="8368200" cy="3398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matter of political theory, the right to use force is handed over to the government via the social contract.  </a:t>
            </a:r>
            <a:endParaRPr/>
          </a:p>
          <a:p>
            <a:pPr indent="0" lvl="0" marL="0" rtl="0">
              <a:spcBef>
                <a:spcPts val="1600"/>
              </a:spcBef>
              <a:spcAft>
                <a:spcPts val="0"/>
              </a:spcAft>
              <a:buNone/>
            </a:pPr>
            <a:r>
              <a:rPr lang="en"/>
              <a:t>This power to use force is entrusted to law enforcement.  </a:t>
            </a:r>
            <a:endParaRPr/>
          </a:p>
          <a:p>
            <a:pPr indent="0" lvl="0" marL="0" rtl="0">
              <a:spcBef>
                <a:spcPts val="1600"/>
              </a:spcBef>
              <a:spcAft>
                <a:spcPts val="0"/>
              </a:spcAft>
              <a:buNone/>
            </a:pPr>
            <a:r>
              <a:rPr lang="en"/>
              <a:t>Thus, when force is called for to end a confrontation, people should call the police.  </a:t>
            </a:r>
            <a:endParaRPr/>
          </a:p>
          <a:p>
            <a:pPr indent="0" lvl="0" marL="0" rtl="0">
              <a:spcBef>
                <a:spcPts val="1600"/>
              </a:spcBef>
              <a:spcAft>
                <a:spcPts val="0"/>
              </a:spcAft>
              <a:buNone/>
            </a:pPr>
            <a:r>
              <a:rPr lang="en"/>
              <a:t>There are times, however, when the police are not available in emergencies.  </a:t>
            </a:r>
            <a:endParaRPr/>
          </a:p>
          <a:p>
            <a:pPr indent="0" lvl="0" marL="0">
              <a:spcBef>
                <a:spcPts val="1600"/>
              </a:spcBef>
              <a:spcAft>
                <a:spcPts val="1600"/>
              </a:spcAft>
              <a:buNone/>
            </a:pPr>
            <a:r>
              <a:rPr lang="en"/>
              <a:t>In these rare instances, it is permissible for the average citizen to use force to protect themselves and others from violent victimization.</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Legality Test</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legality of using force in </a:t>
            </a:r>
            <a:r>
              <a:rPr lang="en" u="sng"/>
              <a:t>self-defense</a:t>
            </a:r>
            <a:r>
              <a:rPr lang="en"/>
              <a:t> hinges on </a:t>
            </a:r>
            <a:r>
              <a:rPr i="1" lang="en"/>
              <a:t>reasonableness</a:t>
            </a:r>
            <a:r>
              <a:rPr lang="en"/>
              <a:t>.  </a:t>
            </a:r>
            <a:endParaRPr/>
          </a:p>
          <a:p>
            <a:pPr indent="0" lvl="0" marL="0" rtl="0">
              <a:spcBef>
                <a:spcPts val="1600"/>
              </a:spcBef>
              <a:spcAft>
                <a:spcPts val="0"/>
              </a:spcAft>
              <a:buNone/>
            </a:pPr>
            <a:r>
              <a:rPr lang="en"/>
              <a:t>Whether a use of force decision was a reasonable one will always depend on the circumstances of each individual situation.  </a:t>
            </a:r>
            <a:endParaRPr/>
          </a:p>
          <a:p>
            <a:pPr indent="0" lvl="0" marL="0" rtl="0">
              <a:spcBef>
                <a:spcPts val="1600"/>
              </a:spcBef>
              <a:spcAft>
                <a:spcPts val="0"/>
              </a:spcAft>
              <a:buNone/>
            </a:pPr>
            <a:r>
              <a:rPr lang="en"/>
              <a:t>The amount of force used should be the minimum likely to repel the attack.  </a:t>
            </a:r>
            <a:endParaRPr/>
          </a:p>
          <a:p>
            <a:pPr indent="0" lvl="0" marL="0">
              <a:spcBef>
                <a:spcPts val="1600"/>
              </a:spcBef>
              <a:spcAft>
                <a:spcPts val="1600"/>
              </a:spcAft>
              <a:buNone/>
            </a:pPr>
            <a:r>
              <a:rPr lang="en"/>
              <a:t>The defense also requires that the danger be </a:t>
            </a:r>
            <a:r>
              <a:rPr lang="en" u="sng"/>
              <a:t>imminent</a:t>
            </a:r>
            <a:r>
              <a:rPr lang="en"/>
              <a:t>.</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Deadly Force Limits</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use of force cannot be preemptive or retaliatory.  </a:t>
            </a:r>
            <a:endParaRPr/>
          </a:p>
          <a:p>
            <a:pPr indent="0" lvl="0" marL="0" rtl="0">
              <a:spcBef>
                <a:spcPts val="1600"/>
              </a:spcBef>
              <a:spcAft>
                <a:spcPts val="0"/>
              </a:spcAft>
              <a:buNone/>
            </a:pPr>
            <a:r>
              <a:rPr lang="en"/>
              <a:t>Generally, deadly force can only be used to prevent loss of life.  </a:t>
            </a:r>
            <a:endParaRPr/>
          </a:p>
          <a:p>
            <a:pPr indent="0" lvl="0" marL="0">
              <a:spcBef>
                <a:spcPts val="1600"/>
              </a:spcBef>
              <a:spcAft>
                <a:spcPts val="1600"/>
              </a:spcAft>
              <a:buNone/>
            </a:pPr>
            <a:r>
              <a:rPr lang="en"/>
              <a:t>Some jurisdictions allow the use of non-deadly force to prevent thefts (but this most likely violates federal law).</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Voluntary Intoxication</a:t>
            </a:r>
            <a:endParaRPr/>
          </a:p>
        </p:txBody>
      </p:sp>
      <p:sp>
        <p:nvSpPr>
          <p:cNvPr id="190" name="Shape 19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there is some logic to the idea that being intoxicated diminishes a person’s capacity to develop </a:t>
            </a:r>
            <a:r>
              <a:rPr i="1" lang="en"/>
              <a:t>mens rea</a:t>
            </a:r>
            <a:r>
              <a:rPr lang="en"/>
              <a:t>, it usually serves to enhance rather than mitigate criminal culpability.  </a:t>
            </a:r>
            <a:endParaRPr/>
          </a:p>
          <a:p>
            <a:pPr indent="0" lvl="0" marL="0">
              <a:spcBef>
                <a:spcPts val="1600"/>
              </a:spcBef>
              <a:spcAft>
                <a:spcPts val="1600"/>
              </a:spcAft>
              <a:buNone/>
            </a:pPr>
            <a:r>
              <a:rPr lang="en"/>
              <a:t>There are some jurisdictions that allow </a:t>
            </a:r>
            <a:r>
              <a:rPr lang="en" u="sng"/>
              <a:t>voluntary intoxication</a:t>
            </a:r>
            <a:r>
              <a:rPr lang="en"/>
              <a:t> as a factor that mitigates culpability, such as when murder in the first degree is reduced to murder in the second degree.</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Defenses in Court</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successfully obtain a conviction, the prosecutor must show all of the elements of the crime beyond a reasonable doubt in criminal court.  </a:t>
            </a:r>
            <a:endParaRPr/>
          </a:p>
          <a:p>
            <a:pPr indent="0" lvl="0" marL="0" rtl="0">
              <a:spcBef>
                <a:spcPts val="1600"/>
              </a:spcBef>
              <a:spcAft>
                <a:spcPts val="0"/>
              </a:spcAft>
              <a:buNone/>
            </a:pPr>
            <a:r>
              <a:rPr lang="en"/>
              <a:t>This is not the end of it in some cases.  </a:t>
            </a:r>
            <a:endParaRPr/>
          </a:p>
          <a:p>
            <a:pPr indent="0" lvl="0" marL="0">
              <a:spcBef>
                <a:spcPts val="1600"/>
              </a:spcBef>
              <a:spcAft>
                <a:spcPts val="1600"/>
              </a:spcAft>
              <a:buNone/>
            </a:pPr>
            <a:r>
              <a:rPr lang="en"/>
              <a:t>It must also be shown (if the issue is raised) that the </a:t>
            </a:r>
            <a:r>
              <a:rPr i="1" lang="en"/>
              <a:t>actus reus</a:t>
            </a:r>
            <a:r>
              <a:rPr lang="en"/>
              <a:t> and the </a:t>
            </a:r>
            <a:r>
              <a:rPr i="1" lang="en"/>
              <a:t>mens rea</a:t>
            </a:r>
            <a:r>
              <a:rPr lang="en"/>
              <a:t> was present, but also that the defendant committed the act without </a:t>
            </a:r>
            <a:r>
              <a:rPr lang="en" u="sng"/>
              <a:t>justification</a:t>
            </a:r>
            <a:r>
              <a:rPr lang="en"/>
              <a:t> or </a:t>
            </a:r>
            <a:r>
              <a:rPr lang="en" u="sng"/>
              <a:t>excuse</a:t>
            </a:r>
            <a:r>
              <a:rPr lang="en"/>
              <a:t>.</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Involuntary Intoxication</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a defendant has been given a drug without their knowledge, then a defense of </a:t>
            </a:r>
            <a:r>
              <a:rPr lang="en" u="sng"/>
              <a:t>involuntary intoxication</a:t>
            </a:r>
            <a:r>
              <a:rPr lang="en"/>
              <a:t> may be available.    </a:t>
            </a:r>
            <a:endParaRPr/>
          </a:p>
          <a:p>
            <a:pPr indent="0" lvl="0" marL="0">
              <a:spcBef>
                <a:spcPts val="1600"/>
              </a:spcBef>
              <a:spcAft>
                <a:spcPts val="1600"/>
              </a:spcAft>
              <a:buNone/>
            </a:pPr>
            <a:r>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Mistakes of Fact</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often said, “Everybody makes mistakes.”  </a:t>
            </a:r>
            <a:endParaRPr/>
          </a:p>
          <a:p>
            <a:pPr indent="0" lvl="0" marL="0" rtl="0">
              <a:spcBef>
                <a:spcPts val="1600"/>
              </a:spcBef>
              <a:spcAft>
                <a:spcPts val="0"/>
              </a:spcAft>
              <a:buNone/>
            </a:pPr>
            <a:r>
              <a:rPr lang="en"/>
              <a:t>The law recognizes this, and </a:t>
            </a:r>
            <a:r>
              <a:rPr lang="en" u="sng"/>
              <a:t>mistake</a:t>
            </a:r>
            <a:r>
              <a:rPr lang="en"/>
              <a:t> can sometimes be a defense to a criminal charge.  </a:t>
            </a:r>
            <a:endParaRPr/>
          </a:p>
          <a:p>
            <a:pPr indent="0" lvl="0" marL="0" rtl="0">
              <a:spcBef>
                <a:spcPts val="1600"/>
              </a:spcBef>
              <a:spcAft>
                <a:spcPts val="0"/>
              </a:spcAft>
              <a:buNone/>
            </a:pPr>
            <a:r>
              <a:rPr lang="en"/>
              <a:t>Mistakes made because the situation was not really the way the person thought it was are known as </a:t>
            </a:r>
            <a:r>
              <a:rPr lang="en" u="sng"/>
              <a:t>mistakes of fact.</a:t>
            </a:r>
            <a:r>
              <a:rPr lang="en"/>
              <a:t>  </a:t>
            </a:r>
            <a:endParaRPr/>
          </a:p>
          <a:p>
            <a:pPr indent="0" lvl="0" marL="0">
              <a:spcBef>
                <a:spcPts val="1600"/>
              </a:spcBef>
              <a:spcAft>
                <a:spcPts val="1600"/>
              </a:spcAft>
              <a:buNone/>
            </a:pPr>
            <a:r>
              <a:rPr lang="en"/>
              <a:t>These can be a criminal defense.</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Mistakes of Law</a:t>
            </a:r>
            <a:endParaRPr/>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Mistakes as to matters of law (</a:t>
            </a:r>
            <a:r>
              <a:rPr lang="en" u="sng"/>
              <a:t>mistakes of law</a:t>
            </a:r>
            <a:r>
              <a:rPr lang="en"/>
              <a:t>) can never be used as a criminal defense.  </a:t>
            </a:r>
            <a:endParaRPr/>
          </a:p>
          <a:p>
            <a:pPr indent="0" lvl="0" marL="0" rtl="0">
              <a:spcBef>
                <a:spcPts val="1600"/>
              </a:spcBef>
              <a:spcAft>
                <a:spcPts val="0"/>
              </a:spcAft>
              <a:buNone/>
            </a:pPr>
            <a:r>
              <a:rPr lang="en"/>
              <a:t>There is a presumption in American law that everyone knows the criminal law.  </a:t>
            </a:r>
            <a:endParaRPr/>
          </a:p>
          <a:p>
            <a:pPr indent="0" lvl="0" marL="0" rtl="0">
              <a:spcBef>
                <a:spcPts val="1600"/>
              </a:spcBef>
              <a:spcAft>
                <a:spcPts val="0"/>
              </a:spcAft>
              <a:buNone/>
            </a:pPr>
            <a:r>
              <a:rPr lang="en"/>
              <a:t>If a defendant could mount a defense by claiming that he or she did not know the act was criminal, then everyone could commit every crime at least once and get away with it by claiming that they did not know.  </a:t>
            </a:r>
            <a:endParaRPr/>
          </a:p>
          <a:p>
            <a:pPr indent="0" lvl="0" marL="0">
              <a:spcBef>
                <a:spcPts val="1600"/>
              </a:spcBef>
              <a:spcAft>
                <a:spcPts val="1600"/>
              </a:spcAft>
              <a:buNone/>
            </a:pPr>
            <a:r>
              <a:rPr lang="en"/>
              <a:t>For this reason, the law has to presume that everybody knows the law.</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Necessity</a:t>
            </a:r>
            <a:endParaRPr/>
          </a:p>
        </p:txBody>
      </p:sp>
      <p:sp>
        <p:nvSpPr>
          <p:cNvPr id="218" name="Shape 2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defense of </a:t>
            </a:r>
            <a:r>
              <a:rPr lang="en" u="sng"/>
              <a:t>necessity</a:t>
            </a:r>
            <a:r>
              <a:rPr lang="en"/>
              <a:t> is based on the idea that it is sometimes necessary to choose one evil to prevent another, such as when property is destroyed to save lives.  </a:t>
            </a:r>
            <a:endParaRPr/>
          </a:p>
          <a:p>
            <a:pPr indent="0" lvl="0" marL="0" rtl="0">
              <a:spcBef>
                <a:spcPts val="1600"/>
              </a:spcBef>
              <a:spcAft>
                <a:spcPts val="0"/>
              </a:spcAft>
              <a:buNone/>
            </a:pPr>
            <a:r>
              <a:rPr lang="en"/>
              <a:t>The necessity defense is sometimes referred to as the </a:t>
            </a:r>
            <a:r>
              <a:rPr lang="en" u="sng"/>
              <a:t>lesser of two evils</a:t>
            </a:r>
            <a:r>
              <a:rPr lang="en"/>
              <a:t> defense because the evil that he actor seeks to prevent must be a greater harm that the evil that he or she does to prevent it.  </a:t>
            </a:r>
            <a:endParaRPr/>
          </a:p>
          <a:p>
            <a:pPr indent="0" lvl="0" marL="0" rtl="0">
              <a:spcBef>
                <a:spcPts val="1600"/>
              </a:spcBef>
              <a:spcAft>
                <a:spcPts val="0"/>
              </a:spcAft>
              <a:buNone/>
            </a:pPr>
            <a:r>
              <a:rPr lang="en"/>
              <a:t>In most jurisdictions, the defense will not be available if the person created the danger they were avoiding.  </a:t>
            </a:r>
            <a:endParaRPr/>
          </a:p>
          <a:p>
            <a:pPr indent="0" lvl="0" marL="0">
              <a:spcBef>
                <a:spcPts val="1600"/>
              </a:spcBef>
              <a:spcAft>
                <a:spcPts val="1600"/>
              </a:spcAft>
              <a:buNone/>
            </a:pPr>
            <a:r>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Duress</a:t>
            </a:r>
            <a:endParaRPr/>
          </a:p>
        </p:txBody>
      </p:sp>
      <p:sp>
        <p:nvSpPr>
          <p:cNvPr id="225" name="Shape 225"/>
          <p:cNvSpPr txBox="1"/>
          <p:nvPr>
            <p:ph idx="1" type="body"/>
          </p:nvPr>
        </p:nvSpPr>
        <p:spPr>
          <a:xfrm>
            <a:off x="387900" y="1489825"/>
            <a:ext cx="8368200" cy="3263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Duress</a:t>
            </a:r>
            <a:r>
              <a:rPr lang="en"/>
              <a:t>, sometimes known as </a:t>
            </a:r>
            <a:r>
              <a:rPr lang="en" u="sng"/>
              <a:t>coercion</a:t>
            </a:r>
            <a:r>
              <a:rPr lang="en"/>
              <a:t>, means that the actor did the criminal act because they were forced to do so by another person by means of a threat.  </a:t>
            </a:r>
            <a:endParaRPr/>
          </a:p>
          <a:p>
            <a:pPr indent="0" lvl="0" marL="0" rtl="0">
              <a:spcBef>
                <a:spcPts val="1600"/>
              </a:spcBef>
              <a:spcAft>
                <a:spcPts val="0"/>
              </a:spcAft>
              <a:buNone/>
            </a:pPr>
            <a:r>
              <a:rPr lang="en"/>
              <a:t>The idea is that while the actor commits the </a:t>
            </a:r>
            <a:r>
              <a:rPr i="1" lang="en"/>
              <a:t>actus reus</a:t>
            </a:r>
            <a:r>
              <a:rPr lang="en"/>
              <a:t> of the offense, the </a:t>
            </a:r>
            <a:r>
              <a:rPr i="1" lang="en"/>
              <a:t>mens rea </a:t>
            </a:r>
            <a:r>
              <a:rPr lang="en"/>
              <a:t>element was that of the person that coerced the actor to commit the crime.  </a:t>
            </a:r>
            <a:endParaRPr/>
          </a:p>
          <a:p>
            <a:pPr indent="0" lvl="0" marL="0">
              <a:spcBef>
                <a:spcPts val="1600"/>
              </a:spcBef>
              <a:spcAft>
                <a:spcPts val="1600"/>
              </a:spcAft>
              <a:buNone/>
            </a:pPr>
            <a:r>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Limits of Duress</a:t>
            </a:r>
            <a:endParaRPr/>
          </a:p>
        </p:txBody>
      </p:sp>
      <p:sp>
        <p:nvSpPr>
          <p:cNvPr id="232" name="Shape 2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effect of a successful duress defense is a matter of state law, so may be different in different jurisdictions.  </a:t>
            </a:r>
            <a:endParaRPr/>
          </a:p>
          <a:p>
            <a:pPr indent="0" lvl="0" marL="0" rtl="0">
              <a:spcBef>
                <a:spcPts val="1600"/>
              </a:spcBef>
              <a:spcAft>
                <a:spcPts val="0"/>
              </a:spcAft>
              <a:buNone/>
            </a:pPr>
            <a:r>
              <a:rPr lang="en"/>
              <a:t>Most jurisdictions require that the actor have no part in becoming involved in the situation.</a:t>
            </a:r>
            <a:endParaRPr/>
          </a:p>
          <a:p>
            <a:pPr indent="0" lvl="0" marL="0">
              <a:spcBef>
                <a:spcPts val="1600"/>
              </a:spcBef>
              <a:spcAft>
                <a:spcPts val="1600"/>
              </a:spcAft>
              <a:buNone/>
            </a:pPr>
            <a:r>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Legal Defenses</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Both </a:t>
            </a:r>
            <a:r>
              <a:rPr lang="en" u="sng"/>
              <a:t>justifications</a:t>
            </a:r>
            <a:r>
              <a:rPr lang="en"/>
              <a:t> and </a:t>
            </a:r>
            <a:r>
              <a:rPr lang="en" u="sng"/>
              <a:t>excuses</a:t>
            </a:r>
            <a:r>
              <a:rPr lang="en"/>
              <a:t> are types of legal defenses.  </a:t>
            </a:r>
            <a:endParaRPr/>
          </a:p>
          <a:p>
            <a:pPr indent="0" lvl="0" marL="0" rtl="0">
              <a:spcBef>
                <a:spcPts val="1600"/>
              </a:spcBef>
              <a:spcAft>
                <a:spcPts val="0"/>
              </a:spcAft>
              <a:buNone/>
            </a:pPr>
            <a:r>
              <a:rPr lang="en"/>
              <a:t>If a legal defense is successful, it will either mitigate or eliminate guilt.</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Justifications</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justification consists of a permissible reason for committing an act that would otherwise be a crime.  </a:t>
            </a:r>
            <a:endParaRPr/>
          </a:p>
          <a:p>
            <a:pPr indent="0" lvl="0" marL="0" rtl="0">
              <a:spcBef>
                <a:spcPts val="1600"/>
              </a:spcBef>
              <a:spcAft>
                <a:spcPts val="0"/>
              </a:spcAft>
              <a:buNone/>
            </a:pPr>
            <a:r>
              <a:rPr lang="en"/>
              <a:t>For example, it would be a crime to shoot a man dead on the street.  </a:t>
            </a:r>
            <a:endParaRPr/>
          </a:p>
          <a:p>
            <a:pPr indent="0" lvl="0" marL="0" rtl="0">
              <a:spcBef>
                <a:spcPts val="1600"/>
              </a:spcBef>
              <a:spcAft>
                <a:spcPts val="0"/>
              </a:spcAft>
              <a:buNone/>
            </a:pPr>
            <a:r>
              <a:rPr lang="en"/>
              <a:t>If, however, the man was a mugger and had the shooter at knifepoint, then the justification of self-defense could be raised.  </a:t>
            </a:r>
            <a:endParaRPr/>
          </a:p>
          <a:p>
            <a:pPr indent="0" lvl="0" marL="0">
              <a:spcBef>
                <a:spcPts val="1600"/>
              </a:spcBef>
              <a:spcAft>
                <a:spcPts val="1600"/>
              </a:spcAft>
              <a:buNone/>
            </a:pPr>
            <a:r>
              <a:rPr lang="en"/>
              <a:t>A </a:t>
            </a:r>
            <a:r>
              <a:rPr lang="en" u="sng"/>
              <a:t>justification</a:t>
            </a:r>
            <a:r>
              <a:rPr lang="en"/>
              <a:t> means that an act would normally be wrong, but under the circumstances it was the right thing to do.</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Excuse</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When a criminal defendant uses an </a:t>
            </a:r>
            <a:r>
              <a:rPr lang="en" u="sng"/>
              <a:t>excuse</a:t>
            </a:r>
            <a:r>
              <a:rPr lang="en"/>
              <a:t>, the act was not the right thing to do, but society should nevertheless hold the actor less culpable because of some extenuating circumstance.</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Insanity</a:t>
            </a:r>
            <a:endParaRPr/>
          </a:p>
        </p:txBody>
      </p:sp>
      <p:sp>
        <p:nvSpPr>
          <p:cNvPr id="99" name="Shape 9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term </a:t>
            </a:r>
            <a:r>
              <a:rPr lang="en" u="sng"/>
              <a:t>insanity</a:t>
            </a:r>
            <a:r>
              <a:rPr lang="en"/>
              <a:t> comes from the law; psychology and medicine do not use it.  </a:t>
            </a:r>
            <a:endParaRPr/>
          </a:p>
          <a:p>
            <a:pPr indent="0" lvl="0" marL="0" rtl="0">
              <a:spcBef>
                <a:spcPts val="1600"/>
              </a:spcBef>
              <a:spcAft>
                <a:spcPts val="0"/>
              </a:spcAft>
              <a:buNone/>
            </a:pPr>
            <a:r>
              <a:rPr lang="en"/>
              <a:t>The everyday use of the term can be misleading.  </a:t>
            </a:r>
            <a:endParaRPr/>
          </a:p>
          <a:p>
            <a:pPr indent="0" lvl="0" marL="0">
              <a:spcBef>
                <a:spcPts val="1600"/>
              </a:spcBef>
              <a:spcAft>
                <a:spcPts val="1600"/>
              </a:spcAft>
              <a:buNone/>
            </a:pPr>
            <a:r>
              <a:rPr lang="en"/>
              <a:t>If a person acts abnormally, they tend to be considered by many as “crazy” or “insane.”</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Not All Mental Diseases Qualify</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law, merely having a mental disease or mental defect is not adequate to mitigate guilt.  </a:t>
            </a:r>
            <a:endParaRPr/>
          </a:p>
          <a:p>
            <a:pPr indent="0" lvl="0" marL="0">
              <a:spcBef>
                <a:spcPts val="1600"/>
              </a:spcBef>
              <a:spcAft>
                <a:spcPts val="1600"/>
              </a:spcAft>
              <a:buNone/>
            </a:pPr>
            <a:r>
              <a:rPr lang="en"/>
              <a:t>It must be remembered that Jeffery Dahmer was determined to be legally sane, even though everyone who knows the details of his horrible acts knows that he was seriously mentally ill.</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Legal Requirements</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use insanity as a legal excuse, the defendant has to show that he or she lacked </a:t>
            </a:r>
            <a:endParaRPr/>
          </a:p>
          <a:p>
            <a:pPr indent="-342900" lvl="0" marL="457200" rtl="0">
              <a:spcBef>
                <a:spcPts val="1600"/>
              </a:spcBef>
              <a:spcAft>
                <a:spcPts val="0"/>
              </a:spcAft>
              <a:buSzPts val="1800"/>
              <a:buAutoNum type="arabicPeriod"/>
            </a:pPr>
            <a:r>
              <a:rPr lang="en"/>
              <a:t>the capacity to understand that the act was wrong, or </a:t>
            </a:r>
            <a:endParaRPr/>
          </a:p>
          <a:p>
            <a:pPr indent="-342900" lvl="0" marL="457200" rtl="0">
              <a:spcBef>
                <a:spcPts val="0"/>
              </a:spcBef>
              <a:spcAft>
                <a:spcPts val="0"/>
              </a:spcAft>
              <a:buSzPts val="1800"/>
              <a:buAutoNum type="arabicPeriod"/>
            </a:pPr>
            <a:r>
              <a:rPr lang="en"/>
              <a:t>the capacity to understand the nature of the act  </a:t>
            </a:r>
            <a:endParaRPr/>
          </a:p>
          <a:p>
            <a:pPr indent="0" lvl="0" marL="0">
              <a:spcBef>
                <a:spcPts val="1600"/>
              </a:spcBef>
              <a:spcAft>
                <a:spcPts val="1600"/>
              </a:spcAft>
              <a:buNone/>
            </a:pPr>
            <a:r>
              <a:rPr lang="en"/>
              <a:t>Some jurisdictions have a </a:t>
            </a:r>
            <a:r>
              <a:rPr lang="en" u="sng"/>
              <a:t>not guilty by reason of insanity</a:t>
            </a:r>
            <a:r>
              <a:rPr lang="en"/>
              <a:t> plea.</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Logic of the Insanity Defense</a:t>
            </a:r>
            <a:endParaRPr/>
          </a:p>
        </p:txBody>
      </p:sp>
      <p:sp>
        <p:nvSpPr>
          <p:cNvPr id="120" name="Shape 120"/>
          <p:cNvSpPr txBox="1"/>
          <p:nvPr>
            <p:ph idx="1" type="body"/>
          </p:nvPr>
        </p:nvSpPr>
        <p:spPr>
          <a:xfrm>
            <a:off x="387900" y="1489825"/>
            <a:ext cx="8368200" cy="3290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logic of the insanity defense goes back to the idea of </a:t>
            </a:r>
            <a:r>
              <a:rPr i="1" lang="en"/>
              <a:t>mens rea</a:t>
            </a:r>
            <a:r>
              <a:rPr lang="en"/>
              <a:t> and culpability.  </a:t>
            </a:r>
            <a:endParaRPr/>
          </a:p>
          <a:p>
            <a:pPr indent="0" lvl="0" marL="0" rtl="0">
              <a:spcBef>
                <a:spcPts val="1600"/>
              </a:spcBef>
              <a:spcAft>
                <a:spcPts val="0"/>
              </a:spcAft>
              <a:buNone/>
            </a:pPr>
            <a:r>
              <a:rPr lang="en"/>
              <a:t>We as a society usually only want to punish those people who knew what they were doing was wrong.  </a:t>
            </a:r>
            <a:endParaRPr/>
          </a:p>
          <a:p>
            <a:pPr indent="0" lvl="0" marL="0" rtl="0">
              <a:spcBef>
                <a:spcPts val="1600"/>
              </a:spcBef>
              <a:spcAft>
                <a:spcPts val="0"/>
              </a:spcAft>
              <a:buNone/>
            </a:pPr>
            <a:r>
              <a:rPr lang="en"/>
              <a:t>The logic is that blameworthiness rests on the ability to foresee and understand the nature and consequences of the act.  </a:t>
            </a:r>
            <a:endParaRPr/>
          </a:p>
          <a:p>
            <a:pPr indent="0" lvl="0" marL="0" rtl="0">
              <a:spcBef>
                <a:spcPts val="1600"/>
              </a:spcBef>
              <a:spcAft>
                <a:spcPts val="0"/>
              </a:spcAft>
              <a:buNone/>
            </a:pPr>
            <a:r>
              <a:rPr lang="en"/>
              <a:t>If a person is so crazy that they do not understand that what they are doing is wrong, it is morally wrong to punish them for it.</a:t>
            </a:r>
            <a:endParaRPr/>
          </a:p>
          <a:p>
            <a:pPr indent="0" lvl="0" marL="0">
              <a:spcBef>
                <a:spcPts val="1600"/>
              </a:spcBef>
              <a:spcAft>
                <a:spcPts val="1600"/>
              </a:spcAft>
              <a:buNone/>
            </a:pPr>
            <a:r>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