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y="5143500" cx="9144000"/>
  <p:notesSz cx="6858000" cy="9144000"/>
  <p:embeddedFontLst>
    <p:embeddedFont>
      <p:font typeface="Roboto Slab"/>
      <p:regular r:id="rId24"/>
      <p:bold r:id="rId25"/>
    </p:embeddedFont>
    <p:embeddedFont>
      <p:font typeface="Roboto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RobotoSlab-regular.fntdata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oboto-regular.fntdata"/><Relationship Id="rId25" Type="http://schemas.openxmlformats.org/officeDocument/2006/relationships/font" Target="fonts/RobotoSlab-bold.fntdata"/><Relationship Id="rId28" Type="http://schemas.openxmlformats.org/officeDocument/2006/relationships/font" Target="fonts/Roboto-italic.fntdata"/><Relationship Id="rId27" Type="http://schemas.openxmlformats.org/officeDocument/2006/relationships/font" Target="fonts/Robot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Robot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Revision:  10/12/2015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6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6537563" y="33429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Shape 1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Shape 18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Shape 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Shape 36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Shape 45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Criminal Justice</a:t>
            </a:r>
            <a:endParaRPr/>
          </a:p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1033200" y="3049425"/>
            <a:ext cx="64305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3.3:  Elements of Crimes</a:t>
            </a: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x="780150" y="4435925"/>
            <a:ext cx="3039000" cy="2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Model Penal Code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Model Penal Code</a:t>
            </a:r>
            <a:r>
              <a:rPr lang="en"/>
              <a:t> boils all of these different terms into four basic culpable mental states: 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purposely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knowingly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recklessly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negligently</a:t>
            </a:r>
            <a:endParaRPr/>
          </a:p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Purposely</a:t>
            </a:r>
            <a:endParaRPr/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According to the Model Penal Code, a person acts </a:t>
            </a:r>
            <a:r>
              <a:rPr lang="en" u="sng"/>
              <a:t>purposely</a:t>
            </a:r>
            <a:r>
              <a:rPr lang="en"/>
              <a:t> when “it is his conscious object to engage in conduct of that nature….”</a:t>
            </a:r>
            <a:endParaRPr/>
          </a:p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Knowingly </a:t>
            </a:r>
            <a:endParaRPr/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person acts </a:t>
            </a:r>
            <a:r>
              <a:rPr lang="en" u="sng"/>
              <a:t>knowingly</a:t>
            </a:r>
            <a:r>
              <a:rPr lang="en"/>
              <a:t> if “he is aware that it is practically certain that his conduct will cause such a result.”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other words, the prohibited result was not the actor’s purpose, but he knew it would happen.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Recklessly </a:t>
            </a:r>
            <a:endParaRPr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person acts </a:t>
            </a:r>
            <a:r>
              <a:rPr lang="en" u="sng"/>
              <a:t>recklessly</a:t>
            </a:r>
            <a:r>
              <a:rPr lang="en"/>
              <a:t> if “he consciously disregards a substantial and unjustifiable risk.”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Further, “The risk must be of such a nature and degree that, considering the nature and purpose of the actor’s conduct and the circumstances known to him, its disregard involves a gross deviation from the standard of conduct that a law-abiding person would observe in the actor’s situation.”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Negligently </a:t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person acts negligently when “he should be aware of a substantial and unjustifiable risk that the material element exists or will result from his conduct.”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is that a reasonably carefully person would have seen the danger, but the actor did not.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Strict Liability </a:t>
            </a:r>
            <a:endParaRPr/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times, the legislature will purposely exclude the </a:t>
            </a:r>
            <a:r>
              <a:rPr i="1" lang="en"/>
              <a:t>mens rea</a:t>
            </a:r>
            <a:r>
              <a:rPr lang="en"/>
              <a:t> element from a criminal offense.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leaves only the guilty act to define the crime.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Crimes with no culpable mental state are known as </a:t>
            </a:r>
            <a:r>
              <a:rPr lang="en" u="sng"/>
              <a:t>strict liability</a:t>
            </a:r>
            <a:r>
              <a:rPr lang="en"/>
              <a:t> offenses.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of the time, such crimes are mere violations such as speeding.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 officer does not have to give evidence that you were speeding purposely, just that you were speeding.     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Strict Liability and Seriousness </a:t>
            </a:r>
            <a:endParaRPr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violations such as this had a mental element, it would put an undue burden on law enforcement and the lower courts.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There are a few instances where serious felony crimes are strict liability, such as the statutory rape laws of many states.  </a:t>
            </a:r>
            <a:endParaRPr/>
          </a:p>
        </p:txBody>
      </p:sp>
      <p:sp>
        <p:nvSpPr>
          <p:cNvPr id="170" name="Shape 17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Concurrence</a:t>
            </a:r>
            <a:endParaRPr/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an act to be a crime, the act must be brought on by the criminal intent.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most cases, </a:t>
            </a:r>
            <a:r>
              <a:rPr lang="en" u="sng"/>
              <a:t>concurrence</a:t>
            </a:r>
            <a:r>
              <a:rPr lang="en"/>
              <a:t> is obvious and does not enter into the legal arguments.</a:t>
            </a:r>
            <a:endParaRPr/>
          </a:p>
        </p:txBody>
      </p:sp>
      <p:sp>
        <p:nvSpPr>
          <p:cNvPr id="177" name="Shape 17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Concurrence Example</a:t>
            </a:r>
            <a:endParaRPr/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individual who breaks into a cabin in the woods to escape the deadly cold outside.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After entering, the person decides to steal the owner’s property.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would not be a burglary (at common law) since burglary requires a breaking and entering with the intent to commit a felony therein.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Upon entry, the intent was to escape the cold, not to steal.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Thus, there was no </a:t>
            </a:r>
            <a:r>
              <a:rPr lang="en" u="sng"/>
              <a:t>concurrence</a:t>
            </a:r>
            <a:r>
              <a:rPr lang="en"/>
              <a:t> between the guilty mind and the guilty act.</a:t>
            </a:r>
            <a:endParaRPr/>
          </a:p>
        </p:txBody>
      </p:sp>
      <p:sp>
        <p:nvSpPr>
          <p:cNvPr id="184" name="Shape 18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Criminal Harm and Causation</a:t>
            </a:r>
            <a:endParaRPr/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criminal law, </a:t>
            </a:r>
            <a:r>
              <a:rPr lang="en" u="sng"/>
              <a:t>causation</a:t>
            </a:r>
            <a:r>
              <a:rPr lang="en"/>
              <a:t> refers to the relationship between a person’s behavior and a negative outcome.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Some crimes, such as murder, require a prohibited outcome.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is no murder if no one has died (although there may be an attempt).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crimes that require such a prohibited </a:t>
            </a:r>
            <a:r>
              <a:rPr lang="en" u="sng"/>
              <a:t>harm</a:t>
            </a:r>
            <a:r>
              <a:rPr lang="en"/>
              <a:t>, the actus reus must have caused that harm.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Importance of Elements of Crimes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legal definitions of all crimes contain certain </a:t>
            </a:r>
            <a:r>
              <a:rPr lang="en" u="sng"/>
              <a:t>elements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the government cannot prove the existence of these elements, it cannot obtain a conviction in a court of law.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Other elements are not part of all crimes, but are only found in crimes that prohibit a particular </a:t>
            </a:r>
            <a:r>
              <a:rPr lang="en" u="sng"/>
              <a:t>harm</a:t>
            </a:r>
            <a:r>
              <a:rPr lang="en"/>
              <a:t>.</a:t>
            </a:r>
            <a:endParaRPr/>
          </a:p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Distinguishes Between Offenses</a:t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Often, a difference in one particular element of a crime can distinguish it from another related offense, or a particular degree of the same offense.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At common law, for example, manslaughter was distinguished from murder by the mental element of </a:t>
            </a:r>
            <a:r>
              <a:rPr lang="en" u="sng"/>
              <a:t>malice aforethought</a:t>
            </a:r>
            <a:r>
              <a:rPr lang="en"/>
              <a:t>. 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Actus Reus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87900" y="1538999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Nobody can read minds, and the First Amendment means that people can say pretty much whatever they want.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What you think and say (within limits) is protected.  It is what you do—your behaviors—that the criminal law seeks to regulate.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Lawyers use the legal Latin phrase </a:t>
            </a:r>
            <a:r>
              <a:rPr i="1" lang="en" u="sng"/>
              <a:t>actus reus</a:t>
            </a:r>
            <a:r>
              <a:rPr lang="en"/>
              <a:t> to describe this element of a crime.</a:t>
            </a:r>
            <a:endParaRPr/>
          </a:p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“Act” is a verb!</a:t>
            </a:r>
            <a:endParaRPr/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commonly translated into English as the guilty act.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term </a:t>
            </a:r>
            <a:r>
              <a:rPr i="1" lang="en"/>
              <a:t>act</a:t>
            </a:r>
            <a:r>
              <a:rPr lang="en"/>
              <a:t> can be a bit confusing.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people tend to think of the term act as an action verb—it is something that people do.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criminal law often seeks to punish people for things that they did not do.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When the law commands people to take a particular action and they do not take the commanded action, it is known as an </a:t>
            </a:r>
            <a:r>
              <a:rPr lang="en" u="sng"/>
              <a:t>omission</a:t>
            </a:r>
            <a:r>
              <a:rPr lang="en"/>
              <a:t>.</a:t>
            </a:r>
            <a:endParaRPr/>
          </a:p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Threats and Attempts</a:t>
            </a:r>
            <a:endParaRPr/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Threatening to act or attempting an act can also be the </a:t>
            </a:r>
            <a:r>
              <a:rPr i="1" lang="en"/>
              <a:t>actus reus</a:t>
            </a:r>
            <a:r>
              <a:rPr lang="en"/>
              <a:t> element of an offense.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Possession 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addition to acts and omissions, </a:t>
            </a:r>
            <a:r>
              <a:rPr lang="en" u="sng"/>
              <a:t>possession</a:t>
            </a:r>
            <a:r>
              <a:rPr lang="en"/>
              <a:t> of something can be a criminal offense.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possession of certain weapons, illicit drugs, burglary tools, and so forth are all guilty acts as far as the criminal law is concerned.  </a:t>
            </a:r>
            <a:endParaRPr/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 of Possession </a:t>
            </a:r>
            <a:endParaRPr/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Actual possession</a:t>
            </a:r>
            <a:r>
              <a:rPr lang="en"/>
              <a:t> is the legal idea that most closely coincides with the everyday use of the term.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Actual possession refers to a person having physical control or custody of an object.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addition to actual possession, there is the idea of </a:t>
            </a:r>
            <a:r>
              <a:rPr lang="en" u="sng"/>
              <a:t>constructive possession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Constructive possession is the legal idea that the person had knowledge of the object, as well as the ability to exercise control over it.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Criminal Intent</a:t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fundamental principle of law is that to be convicted of a crime, there must be a guilty act (the actus reus) and a </a:t>
            </a:r>
            <a:r>
              <a:rPr lang="en" u="sng"/>
              <a:t>culpable mental state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Recall that culpability means blameworthiness.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other words, there are literally hundreds of legal terms that describe mental states that are worthy of blame.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most common is </a:t>
            </a:r>
            <a:r>
              <a:rPr lang="en" u="sng"/>
              <a:t>intent</a:t>
            </a:r>
            <a:r>
              <a:rPr lang="en"/>
              <a:t>.  </a:t>
            </a:r>
            <a:endParaRPr/>
          </a:p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