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5143500" cx="9144000"/>
  <p:notesSz cx="6858000" cy="9144000"/>
  <p:embeddedFontLst>
    <p:embeddedFont>
      <p:font typeface="Roboto Slab"/>
      <p:regular r:id="rId27"/>
      <p:bold r:id="rId28"/>
    </p:embeddedFont>
    <p:embeddedFont>
      <p:font typeface="Roboto"/>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font" Target="fonts/RobotoSlab-bold.fntdata"/><Relationship Id="rId27" Type="http://schemas.openxmlformats.org/officeDocument/2006/relationships/font" Target="fonts/RobotoSlab-regular.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Roboto-regular.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italic.fntdata"/><Relationship Id="rId30" Type="http://schemas.openxmlformats.org/officeDocument/2006/relationships/font" Target="fonts/Roboto-bold.fntdata"/><Relationship Id="rId11" Type="http://schemas.openxmlformats.org/officeDocument/2006/relationships/slide" Target="slides/slide7.xml"/><Relationship Id="rId10" Type="http://schemas.openxmlformats.org/officeDocument/2006/relationships/slide" Target="slides/slide6.xml"/><Relationship Id="rId32" Type="http://schemas.openxmlformats.org/officeDocument/2006/relationships/font" Target="fonts/Roboto-boldItalic.fnt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3.2:  Substantive Criminal Law</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Clear and Present Danger</a:t>
            </a:r>
            <a:endParaRPr/>
          </a:p>
        </p:txBody>
      </p:sp>
      <p:sp>
        <p:nvSpPr>
          <p:cNvPr id="127" name="Shape 1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When the health and safety of the public are at issue, the government can curtail the freedom of speech.  </a:t>
            </a:r>
            <a:endParaRPr/>
          </a:p>
          <a:p>
            <a:pPr indent="0" lvl="0" marL="0" rtl="0">
              <a:spcBef>
                <a:spcPts val="1600"/>
              </a:spcBef>
              <a:spcAft>
                <a:spcPts val="0"/>
              </a:spcAft>
              <a:buNone/>
            </a:pPr>
            <a:r>
              <a:rPr lang="en"/>
              <a:t>One of the most commonly cited limiting principles is what has been called the </a:t>
            </a:r>
            <a:r>
              <a:rPr lang="en" u="sng"/>
              <a:t>clear and present danger test</a:t>
            </a:r>
            <a:r>
              <a:rPr lang="en"/>
              <a:t>.  </a:t>
            </a:r>
            <a:endParaRPr/>
          </a:p>
          <a:p>
            <a:pPr indent="0" lvl="0" marL="0" rtl="0">
              <a:spcBef>
                <a:spcPts val="1600"/>
              </a:spcBef>
              <a:spcAft>
                <a:spcPts val="0"/>
              </a:spcAft>
              <a:buNone/>
            </a:pPr>
            <a:r>
              <a:rPr lang="en"/>
              <a:t>This test, established by the Supreme Court in </a:t>
            </a:r>
            <a:r>
              <a:rPr lang="en" u="sng"/>
              <a:t>Schenck v. United States</a:t>
            </a:r>
            <a:r>
              <a:rPr lang="en"/>
              <a:t> (1919), prohibits inherently dangerous speech, such as falsely shouting “fire!” in a crowded theater.</a:t>
            </a:r>
            <a:endParaRPr/>
          </a:p>
          <a:p>
            <a:pPr indent="0" lvl="0" marL="0">
              <a:spcBef>
                <a:spcPts val="1600"/>
              </a:spcBef>
              <a:spcAft>
                <a:spcPts val="1600"/>
              </a:spcAft>
              <a:buNone/>
            </a:pPr>
            <a:r>
              <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Fighting Words</a:t>
            </a:r>
            <a:endParaRPr/>
          </a:p>
        </p:txBody>
      </p:sp>
      <p:sp>
        <p:nvSpPr>
          <p:cNvPr id="134" name="Shape 1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Another prohibited type of speech has been referred to as </a:t>
            </a:r>
            <a:r>
              <a:rPr lang="en" u="sng"/>
              <a:t>fighting words</a:t>
            </a:r>
            <a:r>
              <a:rPr lang="en"/>
              <a:t>.  </a:t>
            </a:r>
            <a:endParaRPr/>
          </a:p>
          <a:p>
            <a:pPr indent="0" lvl="0" marL="0">
              <a:spcBef>
                <a:spcPts val="1600"/>
              </a:spcBef>
              <a:spcAft>
                <a:spcPts val="1600"/>
              </a:spcAft>
              <a:buNone/>
            </a:pPr>
            <a:r>
              <a:rPr lang="en"/>
              <a:t>This means that the First Amendment does not protect speech calculated to incite a violent reaction.</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Unprotected Speech</a:t>
            </a:r>
            <a:endParaRPr/>
          </a:p>
        </p:txBody>
      </p:sp>
      <p:sp>
        <p:nvSpPr>
          <p:cNvPr id="141" name="Shape 14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Other types of unprotected speech include hate speech, profanity, libelous utterances, and obscenity.  </a:t>
            </a:r>
            <a:endParaRPr/>
          </a:p>
          <a:p>
            <a:pPr indent="0" lvl="0" marL="0" rtl="0">
              <a:spcBef>
                <a:spcPts val="1600"/>
              </a:spcBef>
              <a:spcAft>
                <a:spcPts val="0"/>
              </a:spcAft>
              <a:buNone/>
            </a:pPr>
            <a:r>
              <a:rPr lang="en"/>
              <a:t>These latter types of speech are very difficult to regulate by law because they are very hard to define and place limits on.  </a:t>
            </a:r>
            <a:endParaRPr/>
          </a:p>
          <a:p>
            <a:pPr indent="0" lvl="0" marL="0">
              <a:spcBef>
                <a:spcPts val="1600"/>
              </a:spcBef>
              <a:spcAft>
                <a:spcPts val="1600"/>
              </a:spcAft>
              <a:buNone/>
            </a:pPr>
            <a:r>
              <a:rPr lang="en"/>
              <a:t>The current trend has been to protect more speech that would have once been considered obscene or profane.</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Freedom of Religion </a:t>
            </a:r>
            <a:endParaRPr/>
          </a:p>
        </p:txBody>
      </p:sp>
      <p:sp>
        <p:nvSpPr>
          <p:cNvPr id="148" name="Shape 148"/>
          <p:cNvSpPr txBox="1"/>
          <p:nvPr>
            <p:ph idx="1" type="body"/>
          </p:nvPr>
        </p:nvSpPr>
        <p:spPr>
          <a:xfrm>
            <a:off x="387900" y="1493599"/>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freedom to worship as one sees fit is also enshrined in the Constitution.  </a:t>
            </a:r>
            <a:endParaRPr/>
          </a:p>
          <a:p>
            <a:pPr indent="0" lvl="0" marL="0" rtl="0">
              <a:spcBef>
                <a:spcPts val="1600"/>
              </a:spcBef>
              <a:spcAft>
                <a:spcPts val="0"/>
              </a:spcAft>
              <a:buNone/>
            </a:pPr>
            <a:r>
              <a:rPr lang="en"/>
              <a:t>Appellate courts will strike down statutes that are designed to restrict this </a:t>
            </a:r>
            <a:r>
              <a:rPr lang="en" u="sng"/>
              <a:t>freedom of religion</a:t>
            </a:r>
            <a:r>
              <a:rPr lang="en"/>
              <a:t>.  </a:t>
            </a:r>
            <a:endParaRPr/>
          </a:p>
          <a:p>
            <a:pPr indent="0" lvl="0" marL="0" rtl="0">
              <a:spcBef>
                <a:spcPts val="1600"/>
              </a:spcBef>
              <a:spcAft>
                <a:spcPts val="0"/>
              </a:spcAft>
              <a:buNone/>
            </a:pPr>
            <a:r>
              <a:rPr lang="en"/>
              <a:t>The high court has protected door-to-door solicitations by religious groups and even ritualistic animal sacrifices.  </a:t>
            </a:r>
            <a:endParaRPr/>
          </a:p>
          <a:p>
            <a:pPr indent="0" lvl="0" marL="0">
              <a:spcBef>
                <a:spcPts val="1600"/>
              </a:spcBef>
              <a:spcAft>
                <a:spcPts val="1600"/>
              </a:spcAft>
              <a:buNone/>
            </a:pPr>
            <a:r>
              <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Limits on Religious Freedom</a:t>
            </a:r>
            <a:endParaRPr/>
          </a:p>
        </p:txBody>
      </p:sp>
      <p:sp>
        <p:nvSpPr>
          <p:cNvPr id="155" name="Shape 15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Court, however, has not upheld all claims based on the free exercise of religion.  </a:t>
            </a:r>
            <a:endParaRPr/>
          </a:p>
          <a:p>
            <a:pPr indent="0" lvl="0" marL="0" rtl="0">
              <a:spcBef>
                <a:spcPts val="1600"/>
              </a:spcBef>
              <a:spcAft>
                <a:spcPts val="0"/>
              </a:spcAft>
              <a:buNone/>
            </a:pPr>
            <a:r>
              <a:rPr lang="en"/>
              <a:t>Statutes criminalizing such things as snake handling, polygamy, and the use of hallucinogenic drugs have all been upheld.</a:t>
            </a:r>
            <a:endParaRPr/>
          </a:p>
          <a:p>
            <a:pPr indent="0" lvl="0" marL="0">
              <a:spcBef>
                <a:spcPts val="1600"/>
              </a:spcBef>
              <a:spcAft>
                <a:spcPts val="1600"/>
              </a:spcAft>
              <a:buNone/>
            </a:pPr>
            <a:r>
              <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Freedom of Assembly </a:t>
            </a:r>
            <a:endParaRPr/>
          </a:p>
        </p:txBody>
      </p:sp>
      <p:sp>
        <p:nvSpPr>
          <p:cNvPr id="162" name="Shape 16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First Amendment protects the right of the people to assemble publicly, but it is not absolute.  </a:t>
            </a:r>
            <a:endParaRPr/>
          </a:p>
          <a:p>
            <a:pPr indent="0" lvl="0" marL="0" rtl="0">
              <a:spcBef>
                <a:spcPts val="1600"/>
              </a:spcBef>
              <a:spcAft>
                <a:spcPts val="0"/>
              </a:spcAft>
              <a:buNone/>
            </a:pPr>
            <a:r>
              <a:rPr lang="en"/>
              <a:t>The courts have upheld restrictions on the time, place, and manner of public assemblies, so long as those restrictions were deemed reasonable.  </a:t>
            </a:r>
            <a:endParaRPr/>
          </a:p>
          <a:p>
            <a:pPr indent="0" lvl="0" marL="0" rtl="0">
              <a:spcBef>
                <a:spcPts val="1600"/>
              </a:spcBef>
              <a:spcAft>
                <a:spcPts val="0"/>
              </a:spcAft>
              <a:buNone/>
            </a:pPr>
            <a:r>
              <a:rPr lang="en"/>
              <a:t>The reasonableness of such restrictions usually hinges on a </a:t>
            </a:r>
            <a:r>
              <a:rPr lang="en" u="sng"/>
              <a:t>compelling state interest</a:t>
            </a:r>
            <a:r>
              <a:rPr lang="en"/>
              <a:t>.  </a:t>
            </a:r>
            <a:endParaRPr/>
          </a:p>
          <a:p>
            <a:pPr indent="0" lvl="0" marL="0">
              <a:spcBef>
                <a:spcPts val="1600"/>
              </a:spcBef>
              <a:spcAft>
                <a:spcPts val="1600"/>
              </a:spcAft>
              <a:buNone/>
            </a:pPr>
            <a:r>
              <a:rPr lang="en" u="sng"/>
              <a:t>The freedom of assembly</a:t>
            </a:r>
            <a:r>
              <a:rPr lang="en"/>
              <a:t> does not protect conduct that jeopardizes the public health and safety.</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Second Amendment</a:t>
            </a:r>
            <a:endParaRPr/>
          </a:p>
        </p:txBody>
      </p:sp>
      <p:sp>
        <p:nvSpPr>
          <p:cNvPr id="169" name="Shape 16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constitutionally guaranteed “right to keep and bear arms” in the Second Amendment is by no means absolute has been the source of much litigation and political debate in recent years.  </a:t>
            </a:r>
            <a:endParaRPr/>
          </a:p>
          <a:p>
            <a:pPr indent="0" lvl="0" marL="0">
              <a:spcBef>
                <a:spcPts val="1600"/>
              </a:spcBef>
              <a:spcAft>
                <a:spcPts val="1600"/>
              </a:spcAft>
              <a:buNone/>
            </a:pPr>
            <a:r>
              <a:rPr lang="en"/>
              <a:t>The Supreme Court has established that the second Amendment confers a right to the carrying of a firearm for self-defense, and that right is applicable via the Fourteenth Amendment to the states.  </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Restrictions on the Second Amendment</a:t>
            </a:r>
            <a:endParaRPr/>
          </a:p>
        </p:txBody>
      </p:sp>
      <p:sp>
        <p:nvSpPr>
          <p:cNvPr id="176" name="Shape 17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Typical restrictions include background checks and waiting periods.  </a:t>
            </a:r>
            <a:endParaRPr/>
          </a:p>
          <a:p>
            <a:pPr indent="0" lvl="0" marL="0" rtl="0">
              <a:spcBef>
                <a:spcPts val="1600"/>
              </a:spcBef>
              <a:spcAft>
                <a:spcPts val="0"/>
              </a:spcAft>
              <a:buNone/>
            </a:pPr>
            <a:r>
              <a:rPr lang="en"/>
              <a:t>Some jurisdictions highly regulate the concealing, carrying, and purchase of firearms, and many limit the type of firearms that can be purchased.  </a:t>
            </a:r>
            <a:endParaRPr/>
          </a:p>
          <a:p>
            <a:pPr indent="0" lvl="0" marL="0" rtl="0">
              <a:spcBef>
                <a:spcPts val="1600"/>
              </a:spcBef>
              <a:spcAft>
                <a:spcPts val="0"/>
              </a:spcAft>
              <a:buNone/>
            </a:pPr>
            <a:r>
              <a:rPr lang="en"/>
              <a:t>Many criminal laws have enhanced penalties when they are committed with firearms.  </a:t>
            </a:r>
            <a:endParaRPr/>
          </a:p>
          <a:p>
            <a:pPr indent="0" lvl="0" marL="0" rtl="0">
              <a:spcBef>
                <a:spcPts val="1600"/>
              </a:spcBef>
              <a:spcAft>
                <a:spcPts val="0"/>
              </a:spcAft>
              <a:buNone/>
            </a:pPr>
            <a:r>
              <a:rPr lang="en"/>
              <a:t>Most gun laws and concealed carry laws vary widely from jurisdiction to jurisdiction. </a:t>
            </a:r>
            <a:endParaRPr/>
          </a:p>
          <a:p>
            <a:pPr indent="0" lvl="0" marL="0">
              <a:spcBef>
                <a:spcPts val="1600"/>
              </a:spcBef>
              <a:spcAft>
                <a:spcPts val="1600"/>
              </a:spcAft>
              <a:buNone/>
            </a:pPr>
            <a:r>
              <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Eighth Amendment</a:t>
            </a:r>
            <a:endParaRPr/>
          </a:p>
        </p:txBody>
      </p:sp>
      <p:sp>
        <p:nvSpPr>
          <p:cNvPr id="183" name="Shape 18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Eighth Amendment to the United States Constitution prohibits the imposition of Cruel and Unusual Punishments.  </a:t>
            </a:r>
            <a:endParaRPr/>
          </a:p>
          <a:p>
            <a:pPr indent="0" lvl="0" marL="0" rtl="0">
              <a:spcBef>
                <a:spcPts val="1600"/>
              </a:spcBef>
              <a:spcAft>
                <a:spcPts val="0"/>
              </a:spcAft>
              <a:buNone/>
            </a:pPr>
            <a:r>
              <a:rPr lang="en"/>
              <a:t>Both the terms cruel and unusual do not mean what they mean in everyday usage; they are both legal terms of art. </a:t>
            </a:r>
            <a:endParaRPr/>
          </a:p>
          <a:p>
            <a:pPr indent="0" lvl="0" marL="0">
              <a:spcBef>
                <a:spcPts val="1600"/>
              </a:spcBef>
              <a:spcAft>
                <a:spcPts val="1600"/>
              </a:spcAft>
              <a:buNone/>
            </a:pPr>
            <a:r>
              <a:rPr lang="en"/>
              <a:t>The Supreme Court has incorporated the </a:t>
            </a:r>
            <a:r>
              <a:rPr lang="en" u="sng"/>
              <a:t>doctrine of proportionality</a:t>
            </a:r>
            <a:r>
              <a:rPr lang="en"/>
              <a:t> into the Eighth Amendment.  </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Doctrine of Proportionality </a:t>
            </a:r>
            <a:endParaRPr/>
          </a:p>
        </p:txBody>
      </p:sp>
      <p:sp>
        <p:nvSpPr>
          <p:cNvPr id="190" name="Shape 19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u="sng"/>
              <a:t>Proportionality</a:t>
            </a:r>
            <a:r>
              <a:rPr lang="en"/>
              <a:t> means that the punishment should fit the crime, or at least should not be grossly disproportionate to the offense.  </a:t>
            </a:r>
            <a:endParaRPr/>
          </a:p>
          <a:p>
            <a:pPr indent="0" lvl="0" marL="0" rtl="0">
              <a:spcBef>
                <a:spcPts val="1600"/>
              </a:spcBef>
              <a:spcAft>
                <a:spcPts val="0"/>
              </a:spcAft>
              <a:buNone/>
            </a:pPr>
            <a:r>
              <a:rPr lang="en"/>
              <a:t>The idea of proportionality has appeared in cases that considered the grading of offenses, the validity of lengthy prison sentences, and whether the imposition of the death penalty is constitutional. </a:t>
            </a:r>
            <a:endParaRPr/>
          </a:p>
          <a:p>
            <a:pPr indent="0" lvl="0" marL="0" rtl="0">
              <a:spcBef>
                <a:spcPts val="1600"/>
              </a:spcBef>
              <a:spcAft>
                <a:spcPts val="0"/>
              </a:spcAft>
              <a:buNone/>
            </a:pPr>
            <a:r>
              <a:rPr lang="en"/>
              <a:t>The legal controversies of three strikes laws and the death penalty will be discussed at greater length in a later section.</a:t>
            </a:r>
            <a:endParaRPr/>
          </a:p>
          <a:p>
            <a:pPr indent="0" lvl="0" marL="0">
              <a:spcBef>
                <a:spcPts val="1600"/>
              </a:spcBef>
              <a:spcAft>
                <a:spcPts val="1600"/>
              </a:spcAft>
              <a:buNone/>
            </a:pPr>
            <a:r>
              <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Defining Criminal Law</a:t>
            </a:r>
            <a:endParaRPr/>
          </a:p>
        </p:txBody>
      </p:sp>
      <p:sp>
        <p:nvSpPr>
          <p:cNvPr id="71" name="Shape 7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criminal law in its broadest sense encompasses both the </a:t>
            </a:r>
            <a:r>
              <a:rPr lang="en" u="sng"/>
              <a:t>substantive criminal law</a:t>
            </a:r>
            <a:r>
              <a:rPr lang="en"/>
              <a:t> and </a:t>
            </a:r>
            <a:r>
              <a:rPr lang="en" u="sng"/>
              <a:t>criminal procedure</a:t>
            </a:r>
            <a:r>
              <a:rPr lang="en"/>
              <a:t>.  </a:t>
            </a:r>
            <a:endParaRPr/>
          </a:p>
          <a:p>
            <a:pPr indent="0" lvl="0" marL="0" rtl="0">
              <a:spcBef>
                <a:spcPts val="1600"/>
              </a:spcBef>
              <a:spcAft>
                <a:spcPts val="0"/>
              </a:spcAft>
              <a:buNone/>
            </a:pPr>
            <a:r>
              <a:rPr lang="en"/>
              <a:t>In a more limited sense, the term criminal law is used to denote the substantive criminal law, and criminal procedure is considered another category of law.  </a:t>
            </a:r>
            <a:endParaRPr/>
          </a:p>
          <a:p>
            <a:pPr indent="0" lvl="0" marL="0">
              <a:spcBef>
                <a:spcPts val="1600"/>
              </a:spcBef>
              <a:spcAft>
                <a:spcPts val="1600"/>
              </a:spcAft>
              <a:buNone/>
            </a:pPr>
            <a:r>
              <a:rPr lang="en"/>
              <a:t>Most college criminal justice programs organize classes this way.</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Right to Privacy</a:t>
            </a:r>
            <a:endParaRPr/>
          </a:p>
        </p:txBody>
      </p:sp>
      <p:sp>
        <p:nvSpPr>
          <p:cNvPr id="197" name="Shape 19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American’s view the </a:t>
            </a:r>
            <a:r>
              <a:rPr lang="en" u="sng"/>
              <a:t>right to privacy</a:t>
            </a:r>
            <a:r>
              <a:rPr lang="en"/>
              <a:t> as a fundamental human right.  </a:t>
            </a:r>
            <a:endParaRPr/>
          </a:p>
          <a:p>
            <a:pPr indent="0" lvl="0" marL="0" rtl="0">
              <a:spcBef>
                <a:spcPts val="1600"/>
              </a:spcBef>
              <a:spcAft>
                <a:spcPts val="0"/>
              </a:spcAft>
              <a:buNone/>
            </a:pPr>
            <a:r>
              <a:rPr lang="en"/>
              <a:t>It is shocking, then, to find that the Constitution never expressly mentions a right to privacy.  </a:t>
            </a:r>
            <a:endParaRPr/>
          </a:p>
          <a:p>
            <a:pPr indent="0" lvl="0" marL="0" rtl="0">
              <a:spcBef>
                <a:spcPts val="1600"/>
              </a:spcBef>
              <a:spcAft>
                <a:spcPts val="0"/>
              </a:spcAft>
              <a:buNone/>
            </a:pPr>
            <a:r>
              <a:rPr lang="en"/>
              <a:t>The Supreme Court agrees that such a right is fundamental to due process and has established the right as being inferred from several other guaranteed rights.  </a:t>
            </a:r>
            <a:endParaRPr/>
          </a:p>
          <a:p>
            <a:pPr indent="0" lvl="0" marL="0">
              <a:spcBef>
                <a:spcPts val="1600"/>
              </a:spcBef>
              <a:spcAft>
                <a:spcPts val="1600"/>
              </a:spcAft>
              <a:buNone/>
            </a:pPr>
            <a:r>
              <a:rPr lang="en"/>
              <a:t>Among these are the right of free association, the prohibition against quartering soldiers in private homes, and the prohibition against unreasonable searches and seizures.</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Right to Privacy and Criminal Law</a:t>
            </a:r>
            <a:endParaRPr/>
          </a:p>
        </p:txBody>
      </p:sp>
      <p:sp>
        <p:nvSpPr>
          <p:cNvPr id="204" name="Shape 20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right to privacy has been used to protect many controversial practices that were (at least at the time) socially unacceptable to large groups of people.  </a:t>
            </a:r>
            <a:endParaRPr/>
          </a:p>
          <a:p>
            <a:pPr indent="0" lvl="0" marL="0">
              <a:spcBef>
                <a:spcPts val="1600"/>
              </a:spcBef>
              <a:spcAft>
                <a:spcPts val="1600"/>
              </a:spcAft>
              <a:buNone/>
            </a:pPr>
            <a:r>
              <a:rPr lang="en"/>
              <a:t>Early courts decided that laws prohibiting single people from purchasing contraceptives were unconstitutional based on privacy rights arguments. </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Case Law</a:t>
            </a:r>
            <a:endParaRPr/>
          </a:p>
        </p:txBody>
      </p:sp>
      <p:sp>
        <p:nvSpPr>
          <p:cNvPr id="211" name="Shape 211"/>
          <p:cNvSpPr txBox="1"/>
          <p:nvPr>
            <p:ph idx="1" type="body"/>
          </p:nvPr>
        </p:nvSpPr>
        <p:spPr>
          <a:xfrm>
            <a:off x="387900" y="14263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right to an abortion established in </a:t>
            </a:r>
            <a:r>
              <a:rPr i="1" lang="en" u="sng"/>
              <a:t>Roe v. Wade </a:t>
            </a:r>
            <a:r>
              <a:rPr lang="en"/>
              <a:t>(1973) hinged primarily on a privacy rights argument.  </a:t>
            </a:r>
            <a:endParaRPr/>
          </a:p>
          <a:p>
            <a:pPr indent="0" lvl="0" marL="0" rtl="0">
              <a:spcBef>
                <a:spcPts val="1600"/>
              </a:spcBef>
              <a:spcAft>
                <a:spcPts val="0"/>
              </a:spcAft>
              <a:buNone/>
            </a:pPr>
            <a:r>
              <a:rPr lang="en"/>
              <a:t>More recently, in </a:t>
            </a:r>
            <a:r>
              <a:rPr i="1" lang="en" u="sng"/>
              <a:t>Lawrence v. Texas </a:t>
            </a:r>
            <a:r>
              <a:rPr lang="en"/>
              <a:t>(2003), the court ruled that laws prohibiting private homosexual sexual activity were unconstitutional.  </a:t>
            </a:r>
            <a:endParaRPr/>
          </a:p>
          <a:p>
            <a:pPr indent="0" lvl="0" marL="0">
              <a:spcBef>
                <a:spcPts val="1600"/>
              </a:spcBef>
              <a:spcAft>
                <a:spcPts val="1600"/>
              </a:spcAft>
              <a:buNone/>
            </a:pPr>
            <a:r>
              <a:rPr lang="en"/>
              <a:t>In the </a:t>
            </a:r>
            <a:r>
              <a:rPr i="1" lang="en"/>
              <a:t>Lawrence</a:t>
            </a:r>
            <a:r>
              <a:rPr lang="en"/>
              <a:t> case, privacy rights were the deciding factor.	    </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Substantive Criminal Law</a:t>
            </a:r>
            <a:endParaRPr/>
          </a:p>
        </p:txBody>
      </p:sp>
      <p:sp>
        <p:nvSpPr>
          <p:cNvPr id="78" name="Shape 7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Recall that the substantive law defines criminal acts that the legislature wishes to prohibit and specifies penalties for those that commit the prohibited acts.  </a:t>
            </a:r>
            <a:endParaRPr/>
          </a:p>
          <a:p>
            <a:pPr indent="0" lvl="0" marL="0" rtl="0">
              <a:spcBef>
                <a:spcPts val="1600"/>
              </a:spcBef>
              <a:spcAft>
                <a:spcPts val="0"/>
              </a:spcAft>
              <a:buNone/>
            </a:pPr>
            <a:r>
              <a:rPr lang="en"/>
              <a:t>For example, murder is a substantive law because it prohibits the killing of another human being without justification.      </a:t>
            </a:r>
            <a:endParaRPr/>
          </a:p>
          <a:p>
            <a:pPr indent="0" lvl="0" marL="0">
              <a:spcBef>
                <a:spcPts val="1600"/>
              </a:spcBef>
              <a:spcAft>
                <a:spcPts val="1600"/>
              </a:spcAft>
              <a:buNone/>
            </a:pPr>
            <a:r>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No Crime Without Law</a:t>
            </a:r>
            <a:endParaRPr/>
          </a:p>
        </p:txBody>
      </p:sp>
      <p:sp>
        <p:nvSpPr>
          <p:cNvPr id="85" name="Shape 8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is fundamental to the American way of life that there can be no crime without law.  This concept defines the idea of the </a:t>
            </a:r>
            <a:r>
              <a:rPr lang="en" u="sng"/>
              <a:t>Rule of Law</a:t>
            </a:r>
            <a:r>
              <a:rPr lang="en"/>
              <a:t>.  </a:t>
            </a:r>
            <a:endParaRPr/>
          </a:p>
          <a:p>
            <a:pPr indent="0" lvl="0" marL="0" rtl="0">
              <a:spcBef>
                <a:spcPts val="1600"/>
              </a:spcBef>
              <a:spcAft>
                <a:spcPts val="0"/>
              </a:spcAft>
              <a:buNone/>
            </a:pPr>
            <a:r>
              <a:rPr lang="en"/>
              <a:t>The rule of law is the principle that the law should govern a nation, not an individual.  </a:t>
            </a:r>
            <a:endParaRPr/>
          </a:p>
          <a:p>
            <a:pPr indent="0" lvl="0" marL="0" rtl="0">
              <a:spcBef>
                <a:spcPts val="1600"/>
              </a:spcBef>
              <a:spcAft>
                <a:spcPts val="0"/>
              </a:spcAft>
              <a:buNone/>
            </a:pPr>
            <a:r>
              <a:rPr lang="en"/>
              <a:t>The importance of the rule of law in America stems from the colonial experience with the English monarchy.  </a:t>
            </a:r>
            <a:endParaRPr/>
          </a:p>
          <a:p>
            <a:pPr indent="0" lvl="0" marL="0" rtl="0">
              <a:spcBef>
                <a:spcPts val="1600"/>
              </a:spcBef>
              <a:spcAft>
                <a:spcPts val="0"/>
              </a:spcAft>
              <a:buNone/>
            </a:pPr>
            <a:r>
              <a:rPr lang="en"/>
              <a:t>It follows that, in America, no one is above the law.</a:t>
            </a:r>
            <a:endParaRPr/>
          </a:p>
          <a:p>
            <a:pPr indent="0" lvl="0" marL="0">
              <a:spcBef>
                <a:spcPts val="1600"/>
              </a:spcBef>
              <a:spcAft>
                <a:spcPts val="1600"/>
              </a:spcAft>
              <a:buNone/>
            </a:pPr>
            <a:r>
              <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Constitutional Limits</a:t>
            </a:r>
            <a:endParaRPr/>
          </a:p>
        </p:txBody>
      </p:sp>
      <p:sp>
        <p:nvSpPr>
          <p:cNvPr id="92" name="Shape 9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Unlike the governments of other countries, the legislative assemblies of the United States do not have unlimited power.  </a:t>
            </a:r>
            <a:endParaRPr/>
          </a:p>
          <a:p>
            <a:pPr indent="0" lvl="0" marL="0" rtl="0">
              <a:spcBef>
                <a:spcPts val="1600"/>
              </a:spcBef>
              <a:spcAft>
                <a:spcPts val="0"/>
              </a:spcAft>
              <a:buNone/>
            </a:pPr>
            <a:r>
              <a:rPr lang="en"/>
              <a:t>The power of Congress to enact criminal laws is circumscribed by the Constitution.  </a:t>
            </a:r>
            <a:endParaRPr/>
          </a:p>
          <a:p>
            <a:pPr indent="0" lvl="0" marL="0" rtl="0">
              <a:spcBef>
                <a:spcPts val="1600"/>
              </a:spcBef>
              <a:spcAft>
                <a:spcPts val="0"/>
              </a:spcAft>
              <a:buNone/>
            </a:pPr>
            <a:r>
              <a:rPr lang="en"/>
              <a:t>These limits apply to state legislatures as well.</a:t>
            </a:r>
            <a:endParaRPr/>
          </a:p>
          <a:p>
            <a:pPr indent="0" lvl="0" marL="0">
              <a:spcBef>
                <a:spcPts val="1600"/>
              </a:spcBef>
              <a:spcAft>
                <a:spcPts val="1600"/>
              </a:spcAft>
              <a:buNone/>
            </a:pPr>
            <a:r>
              <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Bills of Attainder and Ex Post Facto Laws</a:t>
            </a:r>
            <a:endParaRPr/>
          </a:p>
        </p:txBody>
      </p:sp>
      <p:sp>
        <p:nvSpPr>
          <p:cNvPr id="99" name="Shape 99"/>
          <p:cNvSpPr txBox="1"/>
          <p:nvPr>
            <p:ph idx="1" type="body"/>
          </p:nvPr>
        </p:nvSpPr>
        <p:spPr>
          <a:xfrm>
            <a:off x="387900" y="1489825"/>
            <a:ext cx="8368200" cy="3290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a:t>
            </a:r>
            <a:r>
              <a:rPr lang="en" u="sng"/>
              <a:t>bill of attainder</a:t>
            </a:r>
            <a:r>
              <a:rPr lang="en"/>
              <a:t> is an enactment by a legislature that declares a person (or a group of people) guilty of a crime and subject to punishment for committing that crime without the benefit of a trial.  </a:t>
            </a:r>
            <a:endParaRPr/>
          </a:p>
          <a:p>
            <a:pPr indent="0" lvl="0" marL="0" rtl="0">
              <a:spcBef>
                <a:spcPts val="1600"/>
              </a:spcBef>
              <a:spcAft>
                <a:spcPts val="0"/>
              </a:spcAft>
              <a:buNone/>
            </a:pPr>
            <a:r>
              <a:rPr lang="en"/>
              <a:t>An </a:t>
            </a:r>
            <a:r>
              <a:rPr lang="en" u="sng"/>
              <a:t>ex post facto</a:t>
            </a:r>
            <a:r>
              <a:rPr lang="en"/>
              <a:t> law is a law that makes an act done before the legislature enacted the law criminal and punishes that act.  </a:t>
            </a:r>
            <a:endParaRPr/>
          </a:p>
          <a:p>
            <a:pPr indent="0" lvl="0" marL="0" rtl="0">
              <a:spcBef>
                <a:spcPts val="1600"/>
              </a:spcBef>
              <a:spcAft>
                <a:spcPts val="0"/>
              </a:spcAft>
              <a:buNone/>
            </a:pPr>
            <a:r>
              <a:rPr lang="en"/>
              <a:t>The prohibition also forbids the legislature from making the penalty for a crime more severe retroactively.  </a:t>
            </a:r>
            <a:endParaRPr/>
          </a:p>
          <a:p>
            <a:pPr indent="0" lvl="0" marL="0">
              <a:spcBef>
                <a:spcPts val="1600"/>
              </a:spcBef>
              <a:spcAft>
                <a:spcPts val="1600"/>
              </a:spcAft>
              <a:buNone/>
            </a:pPr>
            <a:r>
              <a:rPr lang="en"/>
              <a:t>Both of these types of laws are strictly prohibited by the Constitution.    </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Fair Notice and Vagueness</a:t>
            </a:r>
            <a:endParaRPr/>
          </a:p>
        </p:txBody>
      </p:sp>
      <p:sp>
        <p:nvSpPr>
          <p:cNvPr id="106" name="Shape 10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due process clauses of the Fifth and Fourteenth Amendments mandate that the criminal law afford fair notice.  </a:t>
            </a:r>
            <a:endParaRPr/>
          </a:p>
          <a:p>
            <a:pPr indent="0" lvl="0" marL="0" rtl="0">
              <a:spcBef>
                <a:spcPts val="1600"/>
              </a:spcBef>
              <a:spcAft>
                <a:spcPts val="0"/>
              </a:spcAft>
              <a:buNone/>
            </a:pPr>
            <a:r>
              <a:rPr lang="en"/>
              <a:t>The idea of </a:t>
            </a:r>
            <a:r>
              <a:rPr lang="en" u="sng"/>
              <a:t>fair notice</a:t>
            </a:r>
            <a:r>
              <a:rPr lang="en"/>
              <a:t> is that people must be able to determine exactly what is prohibited by the law, so vague and ambiguous laws are prohibited.  </a:t>
            </a:r>
            <a:endParaRPr/>
          </a:p>
          <a:p>
            <a:pPr indent="0" lvl="0" marL="0" rtl="0">
              <a:spcBef>
                <a:spcPts val="1600"/>
              </a:spcBef>
              <a:spcAft>
                <a:spcPts val="0"/>
              </a:spcAft>
              <a:buNone/>
            </a:pPr>
            <a:r>
              <a:rPr lang="en"/>
              <a:t>If a law is determined to be unclear by the Supreme Court, it will be struck down and declared </a:t>
            </a:r>
            <a:r>
              <a:rPr lang="en" u="sng"/>
              <a:t>void for vagueness</a:t>
            </a:r>
            <a:r>
              <a:rPr lang="en"/>
              <a:t>.  </a:t>
            </a:r>
            <a:endParaRPr/>
          </a:p>
          <a:p>
            <a:pPr indent="0" lvl="0" marL="0" rtl="0">
              <a:spcBef>
                <a:spcPts val="1600"/>
              </a:spcBef>
              <a:spcAft>
                <a:spcPts val="0"/>
              </a:spcAft>
              <a:buNone/>
            </a:pPr>
            <a:r>
              <a:rPr lang="en"/>
              <a:t>Such laws would allow for arbitrary and discriminatory enforcement if allowed to stand.</a:t>
            </a:r>
            <a:endParaRPr/>
          </a:p>
          <a:p>
            <a:pPr indent="0" lvl="0" marL="0">
              <a:spcBef>
                <a:spcPts val="1600"/>
              </a:spcBef>
              <a:spcAft>
                <a:spcPts val="1600"/>
              </a:spcAft>
              <a:buNone/>
            </a:pPr>
            <a:r>
              <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First Amendment</a:t>
            </a:r>
            <a:endParaRPr/>
          </a:p>
        </p:txBody>
      </p:sp>
      <p:sp>
        <p:nvSpPr>
          <p:cNvPr id="113" name="Shape 11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600"/>
              <a:t>The First Amendment to the United States Constitution guarantees all Americans the “freedom of expression.”  </a:t>
            </a:r>
            <a:endParaRPr sz="1600"/>
          </a:p>
          <a:p>
            <a:pPr indent="0" lvl="0" marL="0" rtl="0">
              <a:spcBef>
                <a:spcPts val="1600"/>
              </a:spcBef>
              <a:spcAft>
                <a:spcPts val="0"/>
              </a:spcAft>
              <a:buNone/>
            </a:pPr>
            <a:r>
              <a:rPr lang="en" sz="1600"/>
              <a:t>Among these “expressions” are the freedom of religion and the freedom of speech.  </a:t>
            </a:r>
            <a:endParaRPr sz="1600"/>
          </a:p>
          <a:p>
            <a:pPr indent="0" lvl="0" marL="0" rtl="0">
              <a:spcBef>
                <a:spcPts val="1600"/>
              </a:spcBef>
              <a:spcAft>
                <a:spcPts val="0"/>
              </a:spcAft>
              <a:buNone/>
            </a:pPr>
            <a:r>
              <a:rPr lang="en" sz="1600"/>
              <a:t>In general, Americans can say pretty much whatever they like without fear of punishment.  </a:t>
            </a:r>
            <a:endParaRPr sz="1600"/>
          </a:p>
          <a:p>
            <a:pPr indent="0" lvl="0" marL="0">
              <a:spcBef>
                <a:spcPts val="1600"/>
              </a:spcBef>
              <a:spcAft>
                <a:spcPts val="1600"/>
              </a:spcAft>
              <a:buNone/>
            </a:pPr>
            <a:r>
              <a:t/>
            </a:r>
            <a:endParaRPr sz="1600"/>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First Amendment and Criminal Law</a:t>
            </a:r>
            <a:endParaRPr/>
          </a:p>
        </p:txBody>
      </p:sp>
      <p:sp>
        <p:nvSpPr>
          <p:cNvPr id="120" name="Shape 1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600"/>
              <a:t>Any criminal law passed by the legislature that infringes on these rights would not withstand constitutional scrutiny.  </a:t>
            </a:r>
            <a:endParaRPr sz="1600"/>
          </a:p>
          <a:p>
            <a:pPr indent="0" lvl="0" marL="0" rtl="0">
              <a:spcBef>
                <a:spcPts val="1600"/>
              </a:spcBef>
              <a:spcAft>
                <a:spcPts val="0"/>
              </a:spcAft>
              <a:buNone/>
            </a:pPr>
            <a:r>
              <a:rPr lang="en" sz="1600"/>
              <a:t>There are, however, some exceptions.</a:t>
            </a:r>
            <a:endParaRPr sz="1600"/>
          </a:p>
          <a:p>
            <a:pPr indent="0" lvl="0" marL="0">
              <a:spcBef>
                <a:spcPts val="1600"/>
              </a:spcBef>
              <a:spcAft>
                <a:spcPts val="1600"/>
              </a:spcAft>
              <a:buNone/>
            </a:pPr>
            <a:r>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