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Lst>
  <p:sldSz cy="5143500" cx="9144000"/>
  <p:notesSz cx="6858000" cy="9144000"/>
  <p:embeddedFontLst>
    <p:embeddedFont>
      <p:font typeface="Economica"/>
      <p:regular r:id="rId36"/>
      <p:bold r:id="rId37"/>
      <p:italic r:id="rId38"/>
      <p:boldItalic r:id="rId39"/>
    </p:embeddedFont>
    <p:embeddedFont>
      <p:font typeface="Open Sans"/>
      <p:regular r:id="rId40"/>
      <p:bold r:id="rId41"/>
      <p:italic r:id="rId42"/>
      <p:boldItalic r:id="rId4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OpenSans-regular.fntdata"/><Relationship Id="rId20" Type="http://schemas.openxmlformats.org/officeDocument/2006/relationships/slide" Target="slides/slide16.xml"/><Relationship Id="rId42" Type="http://schemas.openxmlformats.org/officeDocument/2006/relationships/font" Target="fonts/OpenSans-italic.fntdata"/><Relationship Id="rId41" Type="http://schemas.openxmlformats.org/officeDocument/2006/relationships/font" Target="fonts/OpenSans-bold.fntdata"/><Relationship Id="rId22" Type="http://schemas.openxmlformats.org/officeDocument/2006/relationships/slide" Target="slides/slide18.xml"/><Relationship Id="rId21" Type="http://schemas.openxmlformats.org/officeDocument/2006/relationships/slide" Target="slides/slide17.xml"/><Relationship Id="rId43" Type="http://schemas.openxmlformats.org/officeDocument/2006/relationships/font" Target="fonts/OpenSans-boldItalic.fntdata"/><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font" Target="fonts/Economica-bold.fntdata"/><Relationship Id="rId14" Type="http://schemas.openxmlformats.org/officeDocument/2006/relationships/slide" Target="slides/slide10.xml"/><Relationship Id="rId36" Type="http://schemas.openxmlformats.org/officeDocument/2006/relationships/font" Target="fonts/Economica-regular.fntdata"/><Relationship Id="rId17" Type="http://schemas.openxmlformats.org/officeDocument/2006/relationships/slide" Target="slides/slide13.xml"/><Relationship Id="rId39" Type="http://schemas.openxmlformats.org/officeDocument/2006/relationships/font" Target="fonts/Economica-boldItalic.fntdata"/><Relationship Id="rId16" Type="http://schemas.openxmlformats.org/officeDocument/2006/relationships/slide" Target="slides/slide12.xml"/><Relationship Id="rId38" Type="http://schemas.openxmlformats.org/officeDocument/2006/relationships/font" Target="fonts/Economica-italic.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02/26/2016</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Shape 1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3" name="Shape 12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0" name="Shape 13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Shape 1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7" name="Shape 13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Shape 1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4" name="Shape 14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Shape 1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1" name="Shape 15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8" name="Shape 1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Shape 1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5" name="Shape 16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Shape 1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2" name="Shape 1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Shape 1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9" name="Shape 17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Shape 1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6" name="Shape 18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Shape 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7" name="Shape 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Shape 1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3" name="Shape 19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Shape 1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0" name="Shape 20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Shape 2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7" name="Shape 20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2" name="Shape 212"/>
        <p:cNvGrpSpPr/>
        <p:nvPr/>
      </p:nvGrpSpPr>
      <p:grpSpPr>
        <a:xfrm>
          <a:off x="0" y="0"/>
          <a:ext cx="0" cy="0"/>
          <a:chOff x="0" y="0"/>
          <a:chExt cx="0" cy="0"/>
        </a:xfrm>
      </p:grpSpPr>
      <p:sp>
        <p:nvSpPr>
          <p:cNvPr id="213" name="Shape 2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4" name="Shape 21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Shape 2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1" name="Shape 22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Shape 2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8" name="Shape 22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3" name="Shape 233"/>
        <p:cNvGrpSpPr/>
        <p:nvPr/>
      </p:nvGrpSpPr>
      <p:grpSpPr>
        <a:xfrm>
          <a:off x="0" y="0"/>
          <a:ext cx="0" cy="0"/>
          <a:chOff x="0" y="0"/>
          <a:chExt cx="0" cy="0"/>
        </a:xfrm>
      </p:grpSpPr>
      <p:sp>
        <p:nvSpPr>
          <p:cNvPr id="234" name="Shape 23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5" name="Shape 23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0" name="Shape 240"/>
        <p:cNvGrpSpPr/>
        <p:nvPr/>
      </p:nvGrpSpPr>
      <p:grpSpPr>
        <a:xfrm>
          <a:off x="0" y="0"/>
          <a:ext cx="0" cy="0"/>
          <a:chOff x="0" y="0"/>
          <a:chExt cx="0" cy="0"/>
        </a:xfrm>
      </p:grpSpPr>
      <p:sp>
        <p:nvSpPr>
          <p:cNvPr id="241" name="Shape 24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2" name="Shape 24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7" name="Shape 247"/>
        <p:cNvGrpSpPr/>
        <p:nvPr/>
      </p:nvGrpSpPr>
      <p:grpSpPr>
        <a:xfrm>
          <a:off x="0" y="0"/>
          <a:ext cx="0" cy="0"/>
          <a:chOff x="0" y="0"/>
          <a:chExt cx="0" cy="0"/>
        </a:xfrm>
      </p:grpSpPr>
      <p:sp>
        <p:nvSpPr>
          <p:cNvPr id="248" name="Shape 24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9" name="Shape 24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4" name="Shape 254"/>
        <p:cNvGrpSpPr/>
        <p:nvPr/>
      </p:nvGrpSpPr>
      <p:grpSpPr>
        <a:xfrm>
          <a:off x="0" y="0"/>
          <a:ext cx="0" cy="0"/>
          <a:chOff x="0" y="0"/>
          <a:chExt cx="0" cy="0"/>
        </a:xfrm>
      </p:grpSpPr>
      <p:sp>
        <p:nvSpPr>
          <p:cNvPr id="255" name="Shape 25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6" name="Shape 25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1" name="Shape 261"/>
        <p:cNvGrpSpPr/>
        <p:nvPr/>
      </p:nvGrpSpPr>
      <p:grpSpPr>
        <a:xfrm>
          <a:off x="0" y="0"/>
          <a:ext cx="0" cy="0"/>
          <a:chOff x="0" y="0"/>
          <a:chExt cx="0" cy="0"/>
        </a:xfrm>
      </p:grpSpPr>
      <p:sp>
        <p:nvSpPr>
          <p:cNvPr id="262" name="Shape 26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3" name="Shape 26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8" name="Shape 268"/>
        <p:cNvGrpSpPr/>
        <p:nvPr/>
      </p:nvGrpSpPr>
      <p:grpSpPr>
        <a:xfrm>
          <a:off x="0" y="0"/>
          <a:ext cx="0" cy="0"/>
          <a:chOff x="0" y="0"/>
          <a:chExt cx="0" cy="0"/>
        </a:xfrm>
      </p:grpSpPr>
      <p:sp>
        <p:nvSpPr>
          <p:cNvPr id="269" name="Shape 2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0" name="Shape 27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Shape 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5" name="Shape 9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2" name="Shape 10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Shape 1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9" name="Shape 10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6" name="Shape 11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2744013" y="756700"/>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Shape 11"/>
          <p:cNvSpPr/>
          <p:nvPr/>
        </p:nvSpPr>
        <p:spPr>
          <a:xfrm rot="10800000">
            <a:off x="5318350" y="32667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Shape 12"/>
          <p:cNvSpPr txBox="1"/>
          <p:nvPr>
            <p:ph type="ctrTitle"/>
          </p:nvPr>
        </p:nvSpPr>
        <p:spPr>
          <a:xfrm>
            <a:off x="3044700" y="1444255"/>
            <a:ext cx="3054600" cy="1537200"/>
          </a:xfrm>
          <a:prstGeom prst="rect">
            <a:avLst/>
          </a:prstGeom>
        </p:spPr>
        <p:txBody>
          <a:bodyPr anchorCtr="0" anchor="b"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Shape 13"/>
          <p:cNvSpPr txBox="1"/>
          <p:nvPr>
            <p:ph idx="1" type="subTitle"/>
          </p:nvPr>
        </p:nvSpPr>
        <p:spPr>
          <a:xfrm>
            <a:off x="3044700" y="3116580"/>
            <a:ext cx="3054600" cy="701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Shape 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3" name="Shape 53"/>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Shape 54"/>
          <p:cNvSpPr txBox="1"/>
          <p:nvPr>
            <p:ph idx="1" type="body"/>
          </p:nvPr>
        </p:nvSpPr>
        <p:spPr>
          <a:xfrm>
            <a:off x="311700" y="316200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Shape 16"/>
          <p:cNvSpPr/>
          <p:nvPr/>
        </p:nvSpPr>
        <p:spPr>
          <a:xfrm flipH="1">
            <a:off x="7595938" y="4602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Shape 17"/>
          <p:cNvSpPr/>
          <p:nvPr/>
        </p:nvSpPr>
        <p:spPr>
          <a:xfrm flipH="1" rot="10800000">
            <a:off x="466425" y="35583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Shape 18"/>
          <p:cNvSpPr txBox="1"/>
          <p:nvPr>
            <p:ph type="title"/>
          </p:nvPr>
        </p:nvSpPr>
        <p:spPr>
          <a:xfrm>
            <a:off x="773700" y="1806450"/>
            <a:ext cx="7596600" cy="1530600"/>
          </a:xfrm>
          <a:prstGeom prst="rect">
            <a:avLst/>
          </a:prstGeom>
        </p:spPr>
        <p:txBody>
          <a:bodyPr anchorCtr="0" anchor="ctr"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 name="Shape 22"/>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Shape 23"/>
          <p:cNvSpPr txBox="1"/>
          <p:nvPr>
            <p:ph idx="1" type="body"/>
          </p:nvPr>
        </p:nvSpPr>
        <p:spPr>
          <a:xfrm>
            <a:off x="311700" y="1225225"/>
            <a:ext cx="8520600" cy="3354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Shape 26"/>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Shape 27"/>
          <p:cNvSpPr txBox="1"/>
          <p:nvPr>
            <p:ph idx="1" type="body"/>
          </p:nvPr>
        </p:nvSpPr>
        <p:spPr>
          <a:xfrm>
            <a:off x="3117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Shape 28"/>
          <p:cNvSpPr txBox="1"/>
          <p:nvPr>
            <p:ph idx="2" type="body"/>
          </p:nvPr>
        </p:nvSpPr>
        <p:spPr>
          <a:xfrm>
            <a:off x="48324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Shape 31"/>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Shape 34"/>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Shape 35"/>
          <p:cNvSpPr txBox="1"/>
          <p:nvPr>
            <p:ph idx="1" type="body"/>
          </p:nvPr>
        </p:nvSpPr>
        <p:spPr>
          <a:xfrm>
            <a:off x="311700" y="1399400"/>
            <a:ext cx="2808000" cy="2784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Shape 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 name="Shape 39"/>
          <p:cNvSpPr txBox="1"/>
          <p:nvPr>
            <p:ph type="title"/>
          </p:nvPr>
        </p:nvSpPr>
        <p:spPr>
          <a:xfrm>
            <a:off x="490250" y="450150"/>
            <a:ext cx="5878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3" name="Shape 43"/>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Shape 44"/>
          <p:cNvSpPr txBox="1"/>
          <p:nvPr>
            <p:ph type="title"/>
          </p:nvPr>
        </p:nvSpPr>
        <p:spPr>
          <a:xfrm>
            <a:off x="265500" y="929275"/>
            <a:ext cx="4045200" cy="1786200"/>
          </a:xfrm>
          <a:prstGeom prst="rect">
            <a:avLst/>
          </a:prstGeom>
        </p:spPr>
        <p:txBody>
          <a:bodyPr anchorCtr="0" anchor="b" bIns="91425" lIns="91425" spcFirstLastPara="1" rIns="91425" wrap="square" tIns="91425"/>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Shape 45"/>
          <p:cNvSpPr txBox="1"/>
          <p:nvPr>
            <p:ph idx="1" type="subTitle"/>
          </p:nvPr>
        </p:nvSpPr>
        <p:spPr>
          <a:xfrm>
            <a:off x="265500" y="2769001"/>
            <a:ext cx="4045200" cy="1574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Shape 46"/>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Shape 49"/>
          <p:cNvSpPr txBox="1"/>
          <p:nvPr>
            <p:ph idx="1" type="body"/>
          </p:nvPr>
        </p:nvSpPr>
        <p:spPr>
          <a:xfrm>
            <a:off x="319500" y="42189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Shape 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Shape 7"/>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3" name="Shape 6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3.1:  Sources of Criminal Law</a:t>
            </a:r>
            <a:endParaRPr/>
          </a:p>
        </p:txBody>
      </p:sp>
      <p:sp>
        <p:nvSpPr>
          <p:cNvPr id="64" name="Shape 64"/>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Shape 12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Cybercrime</a:t>
            </a:r>
            <a:endParaRPr/>
          </a:p>
        </p:txBody>
      </p:sp>
      <p:sp>
        <p:nvSpPr>
          <p:cNvPr id="126" name="Shape 12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 large swath of criminal offenses involving computers and related technologies are collectively known as </a:t>
            </a:r>
            <a:r>
              <a:rPr i="1" lang="en"/>
              <a:t>cybercrime</a:t>
            </a:r>
            <a:r>
              <a:rPr lang="en"/>
              <a:t>.  </a:t>
            </a:r>
            <a:endParaRPr/>
          </a:p>
          <a:p>
            <a:pPr indent="0" lvl="0" marL="0" algn="just">
              <a:spcBef>
                <a:spcPts val="1600"/>
              </a:spcBef>
              <a:spcAft>
                <a:spcPts val="1600"/>
              </a:spcAft>
              <a:buNone/>
            </a:pPr>
            <a:r>
              <a:rPr b="1" lang="en"/>
              <a:t>Cybercrime</a:t>
            </a:r>
            <a:r>
              <a:rPr lang="en"/>
              <a:t> involves disparate acts such as distributing child pornography, sending out mass emails in an attempt to obtain identifying information (phishing), distributing viruses designed to damage computer systems, hacking into business computers to steal money, and so forth.</a:t>
            </a:r>
            <a:endParaRPr/>
          </a:p>
        </p:txBody>
      </p:sp>
      <p:sp>
        <p:nvSpPr>
          <p:cNvPr id="127" name="Shape 1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Shape 13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Hate Crimes</a:t>
            </a:r>
            <a:endParaRPr/>
          </a:p>
        </p:txBody>
      </p:sp>
      <p:sp>
        <p:nvSpPr>
          <p:cNvPr id="133" name="Shape 13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Crimes that are motivated by bias toward a particular race, religion, ethnicity, or sexuality are known as </a:t>
            </a:r>
            <a:r>
              <a:rPr b="1" lang="en"/>
              <a:t>hate crimes</a:t>
            </a:r>
            <a:r>
              <a:rPr lang="en"/>
              <a:t>.</a:t>
            </a:r>
            <a:endParaRPr/>
          </a:p>
        </p:txBody>
      </p:sp>
      <p:sp>
        <p:nvSpPr>
          <p:cNvPr id="134" name="Shape 1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Shape 13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Civil Law</a:t>
            </a:r>
            <a:endParaRPr/>
          </a:p>
        </p:txBody>
      </p:sp>
      <p:sp>
        <p:nvSpPr>
          <p:cNvPr id="140" name="Shape 14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At civil law, a wrong done to another person is called a </a:t>
            </a:r>
            <a:r>
              <a:rPr b="1" lang="en"/>
              <a:t>tort</a:t>
            </a:r>
            <a:r>
              <a:rPr lang="en"/>
              <a:t>.  </a:t>
            </a:r>
            <a:endParaRPr/>
          </a:p>
          <a:p>
            <a:pPr indent="0" lvl="0" marL="0" rtl="0">
              <a:spcBef>
                <a:spcPts val="1600"/>
              </a:spcBef>
              <a:spcAft>
                <a:spcPts val="0"/>
              </a:spcAft>
              <a:buNone/>
            </a:pPr>
            <a:r>
              <a:rPr lang="en"/>
              <a:t>When a harmed individual (the plaintiff) wins a tort case in civil court, they may also win a money award referred to as </a:t>
            </a:r>
            <a:r>
              <a:rPr b="1" lang="en"/>
              <a:t>damages</a:t>
            </a:r>
            <a:r>
              <a:rPr lang="en"/>
              <a:t>.  </a:t>
            </a:r>
            <a:endParaRPr/>
          </a:p>
          <a:p>
            <a:pPr indent="0" lvl="0" marL="0">
              <a:spcBef>
                <a:spcPts val="1600"/>
              </a:spcBef>
              <a:spcAft>
                <a:spcPts val="1600"/>
              </a:spcAft>
              <a:buNone/>
            </a:pPr>
            <a:r>
              <a:rPr lang="en"/>
              <a:t>In other words, torts are private wrongs.</a:t>
            </a:r>
            <a:endParaRPr/>
          </a:p>
        </p:txBody>
      </p:sp>
      <p:sp>
        <p:nvSpPr>
          <p:cNvPr id="141" name="Shape 1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Shape 14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Criminal Law Theory</a:t>
            </a:r>
            <a:endParaRPr/>
          </a:p>
        </p:txBody>
      </p:sp>
      <p:sp>
        <p:nvSpPr>
          <p:cNvPr id="147" name="Shape 14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 criminal prosecution operates under a different legal theory.  </a:t>
            </a:r>
            <a:endParaRPr/>
          </a:p>
          <a:p>
            <a:pPr indent="0" lvl="0" marL="0" rtl="0" algn="just">
              <a:spcBef>
                <a:spcPts val="1600"/>
              </a:spcBef>
              <a:spcAft>
                <a:spcPts val="0"/>
              </a:spcAft>
              <a:buNone/>
            </a:pPr>
            <a:r>
              <a:rPr lang="en"/>
              <a:t>A crime, the theory holds, may harm the individual, but it also harms all of society.  </a:t>
            </a:r>
            <a:endParaRPr/>
          </a:p>
          <a:p>
            <a:pPr indent="0" lvl="0" marL="0" algn="just">
              <a:spcBef>
                <a:spcPts val="1600"/>
              </a:spcBef>
              <a:spcAft>
                <a:spcPts val="1600"/>
              </a:spcAft>
              <a:buNone/>
            </a:pPr>
            <a:r>
              <a:rPr lang="en"/>
              <a:t>Since the people are represented by the state, all criminal prosecutions are brought forward in the name of the state.</a:t>
            </a:r>
            <a:endParaRPr/>
          </a:p>
        </p:txBody>
      </p:sp>
      <p:sp>
        <p:nvSpPr>
          <p:cNvPr id="148" name="Shape 1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Shape 15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Who Brings Criminal Charges?</a:t>
            </a:r>
            <a:endParaRPr/>
          </a:p>
        </p:txBody>
      </p:sp>
      <p:sp>
        <p:nvSpPr>
          <p:cNvPr id="154" name="Shape 15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What the “state” calls itself can vary from state to state; some prosecutions are done in the name of the people, and some are done in the name of the “commonwealth.”  </a:t>
            </a:r>
            <a:endParaRPr/>
          </a:p>
          <a:p>
            <a:pPr indent="0" lvl="0" marL="0" algn="just">
              <a:spcBef>
                <a:spcPts val="1600"/>
              </a:spcBef>
              <a:spcAft>
                <a:spcPts val="1600"/>
              </a:spcAft>
              <a:buNone/>
            </a:pPr>
            <a:r>
              <a:rPr lang="en"/>
              <a:t>Regardless of how the case is named, a prosecutor working for the government on behalf of society brings it forward.</a:t>
            </a:r>
            <a:endParaRPr/>
          </a:p>
        </p:txBody>
      </p:sp>
      <p:sp>
        <p:nvSpPr>
          <p:cNvPr id="155" name="Shape 1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Shape 16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Criminal and Civil Interaction </a:t>
            </a:r>
            <a:endParaRPr/>
          </a:p>
        </p:txBody>
      </p:sp>
      <p:sp>
        <p:nvSpPr>
          <p:cNvPr id="161" name="Shape 16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It is important to note that the criminal system and the civil system sometimes interact.  </a:t>
            </a:r>
            <a:endParaRPr/>
          </a:p>
          <a:p>
            <a:pPr indent="0" lvl="0" marL="0" rtl="0" algn="just">
              <a:spcBef>
                <a:spcPts val="1600"/>
              </a:spcBef>
              <a:spcAft>
                <a:spcPts val="0"/>
              </a:spcAft>
              <a:buNone/>
            </a:pPr>
            <a:r>
              <a:rPr lang="en"/>
              <a:t>A person can be found guilty of a crime in criminal court, and found liable for a tort for the exact same behavior.  </a:t>
            </a:r>
            <a:endParaRPr/>
          </a:p>
          <a:p>
            <a:pPr indent="0" lvl="0" marL="0" algn="just">
              <a:spcBef>
                <a:spcPts val="1600"/>
              </a:spcBef>
              <a:spcAft>
                <a:spcPts val="1600"/>
              </a:spcAft>
              <a:buNone/>
            </a:pPr>
            <a:r>
              <a:rPr lang="en"/>
              <a:t>In addition, individuals that have suffered losses due to criminal actions can sometimes use the civil courts to recoup their losses.         </a:t>
            </a:r>
            <a:endParaRPr/>
          </a:p>
        </p:txBody>
      </p:sp>
      <p:sp>
        <p:nvSpPr>
          <p:cNvPr id="162" name="Shape 16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Shape 16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Matter of Statute</a:t>
            </a:r>
            <a:endParaRPr/>
          </a:p>
        </p:txBody>
      </p:sp>
      <p:sp>
        <p:nvSpPr>
          <p:cNvPr id="168" name="Shape 16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While the United States is a common law country, most criminal laws are a matter of statutes today.  </a:t>
            </a:r>
            <a:endParaRPr/>
          </a:p>
          <a:p>
            <a:pPr indent="0" lvl="0" marL="0" algn="just">
              <a:spcBef>
                <a:spcPts val="1600"/>
              </a:spcBef>
              <a:spcAft>
                <a:spcPts val="1600"/>
              </a:spcAft>
              <a:buNone/>
            </a:pPr>
            <a:r>
              <a:rPr lang="en"/>
              <a:t>An essential difference between a state criminal statute and a federal criminal statute is that federal laws will usually contain a jurisdictional element.</a:t>
            </a:r>
            <a:endParaRPr/>
          </a:p>
        </p:txBody>
      </p:sp>
      <p:sp>
        <p:nvSpPr>
          <p:cNvPr id="169" name="Shape 16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Shape 17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Federal Crimes</a:t>
            </a:r>
            <a:endParaRPr/>
          </a:p>
        </p:txBody>
      </p:sp>
      <p:sp>
        <p:nvSpPr>
          <p:cNvPr id="175" name="Shape 17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Because of the constitutional limits placed on the authority of Congress to make criminal laws, federal criminal statutes must be tailored to a particular power delegated to Congress, such as the power to regulate interstate commerce.  </a:t>
            </a:r>
            <a:endParaRPr/>
          </a:p>
          <a:p>
            <a:pPr indent="0" lvl="0" marL="0" rtl="0" algn="just">
              <a:spcBef>
                <a:spcPts val="1600"/>
              </a:spcBef>
              <a:spcAft>
                <a:spcPts val="0"/>
              </a:spcAft>
              <a:buNone/>
            </a:pPr>
            <a:r>
              <a:rPr lang="en"/>
              <a:t>Most criminal laws exist on the state level because of this limitation.</a:t>
            </a:r>
            <a:endParaRPr/>
          </a:p>
          <a:p>
            <a:pPr indent="0" lvl="0" marL="0">
              <a:spcBef>
                <a:spcPts val="1600"/>
              </a:spcBef>
              <a:spcAft>
                <a:spcPts val="1600"/>
              </a:spcAft>
              <a:buNone/>
            </a:pPr>
            <a:r>
              <a:t/>
            </a:r>
            <a:endParaRPr/>
          </a:p>
        </p:txBody>
      </p:sp>
      <p:sp>
        <p:nvSpPr>
          <p:cNvPr id="176" name="Shape 17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Shape 18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Overlapping Jurisdiction </a:t>
            </a:r>
            <a:endParaRPr/>
          </a:p>
        </p:txBody>
      </p:sp>
      <p:sp>
        <p:nvSpPr>
          <p:cNvPr id="182" name="Shape 182"/>
          <p:cNvSpPr txBox="1"/>
          <p:nvPr>
            <p:ph idx="1" type="body"/>
          </p:nvPr>
        </p:nvSpPr>
        <p:spPr>
          <a:xfrm>
            <a:off x="387900" y="1489825"/>
            <a:ext cx="8368200" cy="3254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When a particular act is criminal on both the state and federal level, there is overlapping jurisdiction in the case.  </a:t>
            </a:r>
            <a:endParaRPr/>
          </a:p>
          <a:p>
            <a:pPr indent="0" lvl="0" marL="0" rtl="0" algn="just">
              <a:spcBef>
                <a:spcPts val="1600"/>
              </a:spcBef>
              <a:spcAft>
                <a:spcPts val="0"/>
              </a:spcAft>
              <a:buNone/>
            </a:pPr>
            <a:r>
              <a:rPr lang="en"/>
              <a:t>As a matter of constitutional law, the person could be prosecuted on both the state and federal level.  </a:t>
            </a:r>
            <a:endParaRPr/>
          </a:p>
          <a:p>
            <a:pPr indent="0" lvl="0" marL="0" rtl="0" algn="just">
              <a:spcBef>
                <a:spcPts val="1600"/>
              </a:spcBef>
              <a:spcAft>
                <a:spcPts val="0"/>
              </a:spcAft>
              <a:buNone/>
            </a:pPr>
            <a:r>
              <a:rPr lang="en"/>
              <a:t>In practice, this rarely happens.  </a:t>
            </a:r>
            <a:endParaRPr/>
          </a:p>
          <a:p>
            <a:pPr indent="0" lvl="0" marL="0" algn="just">
              <a:spcBef>
                <a:spcPts val="1600"/>
              </a:spcBef>
              <a:spcAft>
                <a:spcPts val="1600"/>
              </a:spcAft>
              <a:buNone/>
            </a:pPr>
            <a:r>
              <a:rPr lang="en"/>
              <a:t>In a few high-profile cases, federal prosecutors have taken up a case when the public widely perceived that justice was not done in state courts (e.g., the Rodney King police brutality case).</a:t>
            </a:r>
            <a:endParaRPr/>
          </a:p>
        </p:txBody>
      </p:sp>
      <p:sp>
        <p:nvSpPr>
          <p:cNvPr id="183" name="Shape 18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Shape 18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Common Law</a:t>
            </a:r>
            <a:endParaRPr/>
          </a:p>
        </p:txBody>
      </p:sp>
      <p:sp>
        <p:nvSpPr>
          <p:cNvPr id="189" name="Shape 189"/>
          <p:cNvSpPr txBox="1"/>
          <p:nvPr>
            <p:ph idx="1" type="body"/>
          </p:nvPr>
        </p:nvSpPr>
        <p:spPr>
          <a:xfrm>
            <a:off x="387900" y="1489825"/>
            <a:ext cx="8368200" cy="3173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term </a:t>
            </a:r>
            <a:r>
              <a:rPr b="1" i="1" lang="en"/>
              <a:t>common law</a:t>
            </a:r>
            <a:r>
              <a:rPr lang="en"/>
              <a:t> can be disturbingly vague for the student.</a:t>
            </a:r>
            <a:endParaRPr/>
          </a:p>
          <a:p>
            <a:pPr indent="0" lvl="0" marL="0" rtl="0" algn="just">
              <a:spcBef>
                <a:spcPts val="1600"/>
              </a:spcBef>
              <a:spcAft>
                <a:spcPts val="0"/>
              </a:spcAft>
              <a:buNone/>
            </a:pPr>
            <a:r>
              <a:rPr lang="en"/>
              <a:t>That is because different sources use it in several different ways with subtle differences in meaning.  </a:t>
            </a:r>
            <a:endParaRPr/>
          </a:p>
          <a:p>
            <a:pPr indent="0" lvl="0" marL="0" rtl="0" algn="just">
              <a:spcBef>
                <a:spcPts val="1600"/>
              </a:spcBef>
              <a:spcAft>
                <a:spcPts val="0"/>
              </a:spcAft>
              <a:buNone/>
            </a:pPr>
            <a:r>
              <a:rPr lang="en"/>
              <a:t>The best way to get a grasp on the term’s meaning is to understand a little of the history of the American legal system.  </a:t>
            </a:r>
            <a:endParaRPr/>
          </a:p>
          <a:p>
            <a:pPr indent="0" lvl="0" marL="0" algn="just">
              <a:spcBef>
                <a:spcPts val="1600"/>
              </a:spcBef>
              <a:spcAft>
                <a:spcPts val="1600"/>
              </a:spcAft>
              <a:buNone/>
            </a:pPr>
            <a:r>
              <a:rPr lang="en"/>
              <a:t>Common law, which some sources refer to as “judge-made” law, first appeared when judges decided cases based on the legal customs of medieval England at the time.</a:t>
            </a:r>
            <a:endParaRPr/>
          </a:p>
        </p:txBody>
      </p:sp>
      <p:sp>
        <p:nvSpPr>
          <p:cNvPr id="190" name="Shape 19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Shape 6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Clearing Up Some Confusion </a:t>
            </a:r>
            <a:endParaRPr/>
          </a:p>
        </p:txBody>
      </p:sp>
      <p:sp>
        <p:nvSpPr>
          <p:cNvPr id="70" name="Shape 7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term </a:t>
            </a:r>
            <a:r>
              <a:rPr b="1" lang="en"/>
              <a:t>criminal law</a:t>
            </a:r>
            <a:r>
              <a:rPr lang="en"/>
              <a:t> can be confusing.  </a:t>
            </a:r>
            <a:endParaRPr/>
          </a:p>
          <a:p>
            <a:pPr indent="0" lvl="0" marL="0" algn="just">
              <a:spcBef>
                <a:spcPts val="1600"/>
              </a:spcBef>
              <a:spcAft>
                <a:spcPts val="1600"/>
              </a:spcAft>
              <a:buNone/>
            </a:pPr>
            <a:r>
              <a:rPr lang="en"/>
              <a:t>This is because some sources use it in a very general way to describe the entire spectrum of laws dealing with the criminal justice system; others use it as a shorthand way of referring to what is also known as the </a:t>
            </a:r>
            <a:r>
              <a:rPr b="1" lang="en"/>
              <a:t>substantive criminal law</a:t>
            </a:r>
            <a:r>
              <a:rPr lang="en"/>
              <a:t>.</a:t>
            </a:r>
            <a:endParaRPr/>
          </a:p>
        </p:txBody>
      </p:sp>
      <p:sp>
        <p:nvSpPr>
          <p:cNvPr id="71" name="Shape 7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Shape 19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An Oral Tradition</a:t>
            </a:r>
            <a:endParaRPr/>
          </a:p>
        </p:txBody>
      </p:sp>
      <p:sp>
        <p:nvSpPr>
          <p:cNvPr id="196" name="Shape 19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It may be hard for us to imagine today, but in the early days of English common law, the law was a matter of oral tradition.  </a:t>
            </a:r>
            <a:endParaRPr/>
          </a:p>
          <a:p>
            <a:pPr indent="0" lvl="0" marL="0">
              <a:spcBef>
                <a:spcPts val="1600"/>
              </a:spcBef>
              <a:spcAft>
                <a:spcPts val="1600"/>
              </a:spcAft>
              <a:buNone/>
            </a:pPr>
            <a:r>
              <a:rPr lang="en"/>
              <a:t>That is, the definitions of crimes and associated punishments were not written down in a way that gave them binding authority. </a:t>
            </a:r>
            <a:endParaRPr/>
          </a:p>
        </p:txBody>
      </p:sp>
      <p:sp>
        <p:nvSpPr>
          <p:cNvPr id="197" name="Shape 19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Shape 20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Reporters</a:t>
            </a:r>
            <a:endParaRPr/>
          </a:p>
        </p:txBody>
      </p:sp>
      <p:sp>
        <p:nvSpPr>
          <p:cNvPr id="203" name="Shape 20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By the end of the medieval period, some of these cases were recorded in written form.  </a:t>
            </a:r>
            <a:endParaRPr/>
          </a:p>
          <a:p>
            <a:pPr indent="0" lvl="0" marL="0" algn="just">
              <a:spcBef>
                <a:spcPts val="1600"/>
              </a:spcBef>
              <a:spcAft>
                <a:spcPts val="1600"/>
              </a:spcAft>
              <a:buNone/>
            </a:pPr>
            <a:r>
              <a:rPr lang="en"/>
              <a:t>Over a period, imported judicial decisions became recorded on a regular basis and collected into books called </a:t>
            </a:r>
            <a:r>
              <a:rPr b="1" lang="en"/>
              <a:t>reporters</a:t>
            </a:r>
            <a:r>
              <a:rPr lang="en"/>
              <a:t>.</a:t>
            </a:r>
            <a:endParaRPr/>
          </a:p>
        </p:txBody>
      </p:sp>
      <p:sp>
        <p:nvSpPr>
          <p:cNvPr id="204" name="Shape 20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Shape 20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Blackstone’s </a:t>
            </a:r>
            <a:r>
              <a:rPr i="1" lang="en"/>
              <a:t>Commentaries</a:t>
            </a:r>
            <a:endParaRPr i="1"/>
          </a:p>
        </p:txBody>
      </p:sp>
      <p:sp>
        <p:nvSpPr>
          <p:cNvPr id="210" name="Shape 21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English-speaking world is forever indebted to Sir William Blackstone, an English legal scholar, for collecting much of the common law tradition of England and committing it to paper in an organized way.  </a:t>
            </a:r>
            <a:endParaRPr/>
          </a:p>
          <a:p>
            <a:pPr indent="0" lvl="0" marL="0" rtl="0" algn="just">
              <a:spcBef>
                <a:spcPts val="1600"/>
              </a:spcBef>
              <a:spcAft>
                <a:spcPts val="0"/>
              </a:spcAft>
              <a:buNone/>
            </a:pPr>
            <a:r>
              <a:rPr lang="en"/>
              <a:t>His four-volume set, </a:t>
            </a:r>
            <a:r>
              <a:rPr b="1" i="1" lang="en"/>
              <a:t>Commentaries on the Laws of England</a:t>
            </a:r>
            <a:r>
              <a:rPr lang="en"/>
              <a:t>, was taken to the colonies by the founding fathers.  </a:t>
            </a:r>
            <a:endParaRPr/>
          </a:p>
          <a:p>
            <a:pPr indent="0" lvl="0" marL="0" algn="just">
              <a:spcBef>
                <a:spcPts val="1600"/>
              </a:spcBef>
              <a:spcAft>
                <a:spcPts val="1600"/>
              </a:spcAft>
              <a:buNone/>
            </a:pPr>
            <a:r>
              <a:rPr lang="en"/>
              <a:t>The founding fathers incorporated the common law of England into the laws of the Colonies, and ultimately into the laws of the United States. </a:t>
            </a:r>
            <a:endParaRPr/>
          </a:p>
        </p:txBody>
      </p:sp>
      <p:sp>
        <p:nvSpPr>
          <p:cNvPr id="211" name="Shape 2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5" name="Shape 215"/>
        <p:cNvGrpSpPr/>
        <p:nvPr/>
      </p:nvGrpSpPr>
      <p:grpSpPr>
        <a:xfrm>
          <a:off x="0" y="0"/>
          <a:ext cx="0" cy="0"/>
          <a:chOff x="0" y="0"/>
          <a:chExt cx="0" cy="0"/>
        </a:xfrm>
      </p:grpSpPr>
      <p:sp>
        <p:nvSpPr>
          <p:cNvPr id="216" name="Shape 21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Modern Link to Common Law</a:t>
            </a:r>
            <a:endParaRPr/>
          </a:p>
        </p:txBody>
      </p:sp>
      <p:sp>
        <p:nvSpPr>
          <p:cNvPr id="217" name="Shape 217"/>
          <p:cNvSpPr txBox="1"/>
          <p:nvPr>
            <p:ph idx="1" type="body"/>
          </p:nvPr>
        </p:nvSpPr>
        <p:spPr>
          <a:xfrm>
            <a:off x="387900" y="1369775"/>
            <a:ext cx="8368200" cy="3411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modern America, most crimes are defined by statute.  </a:t>
            </a:r>
            <a:endParaRPr/>
          </a:p>
          <a:p>
            <a:pPr indent="0" lvl="0" marL="0" rtl="0">
              <a:spcBef>
                <a:spcPts val="1600"/>
              </a:spcBef>
              <a:spcAft>
                <a:spcPts val="0"/>
              </a:spcAft>
              <a:buNone/>
            </a:pPr>
            <a:r>
              <a:rPr lang="en"/>
              <a:t>These statutory definitions use ideas and terms that come from the common law tradition.  </a:t>
            </a:r>
            <a:endParaRPr/>
          </a:p>
          <a:p>
            <a:pPr indent="0" lvl="0" marL="0" rtl="0">
              <a:spcBef>
                <a:spcPts val="1600"/>
              </a:spcBef>
              <a:spcAft>
                <a:spcPts val="0"/>
              </a:spcAft>
              <a:buNone/>
            </a:pPr>
            <a:r>
              <a:rPr lang="en"/>
              <a:t>When judges take on the task of interpreting a statute, they still use common law principles for guidance.  </a:t>
            </a:r>
            <a:endParaRPr/>
          </a:p>
          <a:p>
            <a:pPr indent="0" lvl="0" marL="0" rtl="0">
              <a:spcBef>
                <a:spcPts val="1600"/>
              </a:spcBef>
              <a:spcAft>
                <a:spcPts val="0"/>
              </a:spcAft>
              <a:buNone/>
            </a:pPr>
            <a:r>
              <a:rPr lang="en"/>
              <a:t>The definitions of many crimes, such as murder and arson, have not deviated much from their common law origin.  </a:t>
            </a:r>
            <a:endParaRPr/>
          </a:p>
          <a:p>
            <a:pPr indent="0" lvl="0" marL="0">
              <a:spcBef>
                <a:spcPts val="1600"/>
              </a:spcBef>
              <a:spcAft>
                <a:spcPts val="1600"/>
              </a:spcAft>
              <a:buNone/>
            </a:pPr>
            <a:r>
              <a:rPr lang="en"/>
              <a:t>Other crimes, such as rape, have seen sweeping changes.   </a:t>
            </a:r>
            <a:endParaRPr/>
          </a:p>
        </p:txBody>
      </p:sp>
      <p:sp>
        <p:nvSpPr>
          <p:cNvPr id="218" name="Shape 2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Shape 22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Doctrine of Precedent </a:t>
            </a:r>
            <a:endParaRPr/>
          </a:p>
        </p:txBody>
      </p:sp>
      <p:sp>
        <p:nvSpPr>
          <p:cNvPr id="224" name="Shape 224"/>
          <p:cNvSpPr txBox="1"/>
          <p:nvPr>
            <p:ph idx="1" type="body"/>
          </p:nvPr>
        </p:nvSpPr>
        <p:spPr>
          <a:xfrm>
            <a:off x="387900" y="1324425"/>
            <a:ext cx="8368200" cy="3438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One of the primary characteristics of the common law tradition is the importance of precedent.  </a:t>
            </a:r>
            <a:endParaRPr/>
          </a:p>
          <a:p>
            <a:pPr indent="0" lvl="0" marL="0" rtl="0" algn="just">
              <a:spcBef>
                <a:spcPts val="1600"/>
              </a:spcBef>
              <a:spcAft>
                <a:spcPts val="0"/>
              </a:spcAft>
              <a:buNone/>
            </a:pPr>
            <a:r>
              <a:rPr lang="en"/>
              <a:t>Known by the legal Latin phrase </a:t>
            </a:r>
            <a:r>
              <a:rPr b="1" i="1" lang="en"/>
              <a:t>stare decisis</a:t>
            </a:r>
            <a:r>
              <a:rPr lang="en"/>
              <a:t>, the doctrine of precedence means that once a court makes a decision on a particular matter, they are bound to rule the same way in future cases that have the same legal issue.  </a:t>
            </a:r>
            <a:endParaRPr/>
          </a:p>
          <a:p>
            <a:pPr indent="0" lvl="0" marL="0" rtl="0" algn="just">
              <a:spcBef>
                <a:spcPts val="1600"/>
              </a:spcBef>
              <a:spcAft>
                <a:spcPts val="0"/>
              </a:spcAft>
              <a:buNone/>
            </a:pPr>
            <a:r>
              <a:rPr lang="en"/>
              <a:t>This is important because a consistent ruling in identical factual situations means that everyone gets the same treatment by the courts.  </a:t>
            </a:r>
            <a:endParaRPr/>
          </a:p>
          <a:p>
            <a:pPr indent="0" lvl="0" marL="0" algn="just">
              <a:spcBef>
                <a:spcPts val="1600"/>
              </a:spcBef>
              <a:spcAft>
                <a:spcPts val="1600"/>
              </a:spcAft>
              <a:buNone/>
            </a:pPr>
            <a:r>
              <a:rPr lang="en"/>
              <a:t>The doctrine of </a:t>
            </a:r>
            <a:r>
              <a:rPr i="1" lang="en"/>
              <a:t>stare decisis</a:t>
            </a:r>
            <a:r>
              <a:rPr lang="en"/>
              <a:t> ensures equal treatment under the law.</a:t>
            </a:r>
            <a:endParaRPr/>
          </a:p>
        </p:txBody>
      </p:sp>
      <p:sp>
        <p:nvSpPr>
          <p:cNvPr id="225" name="Shape 2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sp>
        <p:nvSpPr>
          <p:cNvPr id="230" name="Shape 23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Constitutions </a:t>
            </a:r>
            <a:endParaRPr/>
          </a:p>
        </p:txBody>
      </p:sp>
      <p:sp>
        <p:nvSpPr>
          <p:cNvPr id="231" name="Shape 231"/>
          <p:cNvSpPr txBox="1"/>
          <p:nvPr>
            <p:ph idx="1" type="body"/>
          </p:nvPr>
        </p:nvSpPr>
        <p:spPr>
          <a:xfrm>
            <a:off x="387900" y="1267925"/>
            <a:ext cx="8368200" cy="3300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When the founding fathers signed the Constitution, they all agreed that it would be the supreme law of the land; the Framers stated this profoundly important agreement in </a:t>
            </a:r>
            <a:r>
              <a:rPr b="1" i="1" lang="en"/>
              <a:t>Article VI</a:t>
            </a:r>
            <a:r>
              <a:rPr lang="en"/>
              <a:t>.  </a:t>
            </a:r>
            <a:endParaRPr/>
          </a:p>
          <a:p>
            <a:pPr indent="0" lvl="0" marL="0" rtl="0" algn="just">
              <a:spcBef>
                <a:spcPts val="1600"/>
              </a:spcBef>
              <a:spcAft>
                <a:spcPts val="0"/>
              </a:spcAft>
              <a:buNone/>
            </a:pPr>
            <a:r>
              <a:rPr lang="en"/>
              <a:t>After the landmark case of </a:t>
            </a:r>
            <a:r>
              <a:rPr b="1" i="1" lang="en"/>
              <a:t>Marbury v. Madison</a:t>
            </a:r>
            <a:r>
              <a:rPr lang="en"/>
              <a:t> (1803), the Supreme Court has had the power to strike down any law or any government action that violates constitutional principles.  </a:t>
            </a:r>
            <a:endParaRPr/>
          </a:p>
          <a:p>
            <a:pPr indent="0" lvl="0" marL="0" algn="just">
              <a:spcBef>
                <a:spcPts val="1600"/>
              </a:spcBef>
              <a:spcAft>
                <a:spcPts val="1600"/>
              </a:spcAft>
              <a:buNone/>
            </a:pPr>
            <a:r>
              <a:rPr lang="en"/>
              <a:t>This precedent means that any law made by the Congress of the United States or the legislative assembly of any state that does not meet constitutional standards is subject to nullification by the Supreme Court of the United States.</a:t>
            </a:r>
            <a:endParaRPr/>
          </a:p>
        </p:txBody>
      </p:sp>
      <p:sp>
        <p:nvSpPr>
          <p:cNvPr id="232" name="Shape 2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6" name="Shape 236"/>
        <p:cNvGrpSpPr/>
        <p:nvPr/>
      </p:nvGrpSpPr>
      <p:grpSpPr>
        <a:xfrm>
          <a:off x="0" y="0"/>
          <a:ext cx="0" cy="0"/>
          <a:chOff x="0" y="0"/>
          <a:chExt cx="0" cy="0"/>
        </a:xfrm>
      </p:grpSpPr>
      <p:sp>
        <p:nvSpPr>
          <p:cNvPr id="237" name="Shape 23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State Constitutions</a:t>
            </a:r>
            <a:endParaRPr/>
          </a:p>
        </p:txBody>
      </p:sp>
      <p:sp>
        <p:nvSpPr>
          <p:cNvPr id="238" name="Shape 23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Every state adopted this idea of constitutional supremacy when creating their constitutions.  </a:t>
            </a:r>
            <a:endParaRPr/>
          </a:p>
          <a:p>
            <a:pPr indent="0" lvl="0" marL="0" rtl="0" algn="just">
              <a:spcBef>
                <a:spcPts val="1600"/>
              </a:spcBef>
              <a:spcAft>
                <a:spcPts val="0"/>
              </a:spcAft>
              <a:buNone/>
            </a:pPr>
            <a:r>
              <a:rPr lang="en"/>
              <a:t>All state laws are subject to review by the high courts of those states.  </a:t>
            </a:r>
            <a:endParaRPr/>
          </a:p>
          <a:p>
            <a:pPr indent="0" lvl="0" marL="0" rtl="0" algn="just">
              <a:spcBef>
                <a:spcPts val="1600"/>
              </a:spcBef>
              <a:spcAft>
                <a:spcPts val="0"/>
              </a:spcAft>
              <a:buNone/>
            </a:pPr>
            <a:r>
              <a:rPr lang="en"/>
              <a:t>If a state law or government practice (e.g., police, courts, or corrections) violates the constitutional law of that state, then it will be struck down by that state’s high court.  </a:t>
            </a:r>
            <a:endParaRPr/>
          </a:p>
          <a:p>
            <a:pPr indent="0" lvl="0" marL="0" algn="just">
              <a:spcBef>
                <a:spcPts val="1600"/>
              </a:spcBef>
              <a:spcAft>
                <a:spcPts val="1600"/>
              </a:spcAft>
              <a:buNone/>
            </a:pPr>
            <a:r>
              <a:rPr lang="en"/>
              <a:t>Local laws are subject to similar scrutiny.   </a:t>
            </a:r>
            <a:endParaRPr/>
          </a:p>
        </p:txBody>
      </p:sp>
      <p:sp>
        <p:nvSpPr>
          <p:cNvPr id="239" name="Shape 23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3" name="Shape 243"/>
        <p:cNvGrpSpPr/>
        <p:nvPr/>
      </p:nvGrpSpPr>
      <p:grpSpPr>
        <a:xfrm>
          <a:off x="0" y="0"/>
          <a:ext cx="0" cy="0"/>
          <a:chOff x="0" y="0"/>
          <a:chExt cx="0" cy="0"/>
        </a:xfrm>
      </p:grpSpPr>
      <p:sp>
        <p:nvSpPr>
          <p:cNvPr id="244" name="Shape 24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Statutes </a:t>
            </a:r>
            <a:endParaRPr/>
          </a:p>
        </p:txBody>
      </p:sp>
      <p:sp>
        <p:nvSpPr>
          <p:cNvPr id="245" name="Shape 24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i="1" lang="en"/>
              <a:t>Statutes</a:t>
            </a:r>
            <a:r>
              <a:rPr lang="en"/>
              <a:t> are written laws passed by legislative assemblies.  </a:t>
            </a:r>
            <a:endParaRPr/>
          </a:p>
          <a:p>
            <a:pPr indent="0" lvl="0" marL="0" rtl="0" algn="just">
              <a:spcBef>
                <a:spcPts val="1600"/>
              </a:spcBef>
              <a:spcAft>
                <a:spcPts val="0"/>
              </a:spcAft>
              <a:buNone/>
            </a:pPr>
            <a:r>
              <a:rPr lang="en"/>
              <a:t>Modern criminal laws tend to be a matter of statutory law.  </a:t>
            </a:r>
            <a:endParaRPr/>
          </a:p>
          <a:p>
            <a:pPr indent="0" lvl="0" marL="0" rtl="0" algn="just">
              <a:spcBef>
                <a:spcPts val="1600"/>
              </a:spcBef>
              <a:spcAft>
                <a:spcPts val="0"/>
              </a:spcAft>
              <a:buNone/>
            </a:pPr>
            <a:r>
              <a:rPr lang="en"/>
              <a:t>In other words, most states and the federal government have moved away from the common-law definitions of crimes and established their own versions through the legislative process.  </a:t>
            </a:r>
            <a:endParaRPr/>
          </a:p>
          <a:p>
            <a:pPr indent="0" lvl="0" marL="0" algn="just">
              <a:spcBef>
                <a:spcPts val="1600"/>
              </a:spcBef>
              <a:spcAft>
                <a:spcPts val="1600"/>
              </a:spcAft>
              <a:buNone/>
            </a:pPr>
            <a:r>
              <a:rPr lang="en"/>
              <a:t>Thus, most of the criminal law today is made by state legislatures, with the federal criminal law being made by Congress.</a:t>
            </a:r>
            <a:endParaRPr/>
          </a:p>
        </p:txBody>
      </p:sp>
      <p:sp>
        <p:nvSpPr>
          <p:cNvPr id="246" name="Shape 24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0" name="Shape 250"/>
        <p:cNvGrpSpPr/>
        <p:nvPr/>
      </p:nvGrpSpPr>
      <p:grpSpPr>
        <a:xfrm>
          <a:off x="0" y="0"/>
          <a:ext cx="0" cy="0"/>
          <a:chOff x="0" y="0"/>
          <a:chExt cx="0" cy="0"/>
        </a:xfrm>
      </p:grpSpPr>
      <p:sp>
        <p:nvSpPr>
          <p:cNvPr id="251" name="Shape 25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Codification </a:t>
            </a:r>
            <a:endParaRPr/>
          </a:p>
        </p:txBody>
      </p:sp>
      <p:sp>
        <p:nvSpPr>
          <p:cNvPr id="252" name="Shape 252"/>
          <p:cNvSpPr txBox="1"/>
          <p:nvPr>
            <p:ph idx="1" type="body"/>
          </p:nvPr>
        </p:nvSpPr>
        <p:spPr>
          <a:xfrm>
            <a:off x="387900" y="1489825"/>
            <a:ext cx="8368200" cy="3173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Legislative assemblies tend to consider legislation as it is presented, not in subject order.  </a:t>
            </a:r>
            <a:endParaRPr/>
          </a:p>
          <a:p>
            <a:pPr indent="0" lvl="0" marL="0" rtl="0">
              <a:spcBef>
                <a:spcPts val="1600"/>
              </a:spcBef>
              <a:spcAft>
                <a:spcPts val="0"/>
              </a:spcAft>
              <a:buNone/>
            </a:pPr>
            <a:r>
              <a:rPr lang="en"/>
              <a:t>This chronological ordering makes finding the law concerning a particular matter very difficult.  </a:t>
            </a:r>
            <a:endParaRPr/>
          </a:p>
          <a:p>
            <a:pPr indent="0" lvl="0" marL="0" rtl="0">
              <a:spcBef>
                <a:spcPts val="1600"/>
              </a:spcBef>
              <a:spcAft>
                <a:spcPts val="0"/>
              </a:spcAft>
              <a:buNone/>
            </a:pPr>
            <a:r>
              <a:rPr lang="en"/>
              <a:t>To simplify finding the law, most all statutes are organized by subject in a set of books called a </a:t>
            </a:r>
            <a:r>
              <a:rPr b="1" i="1" lang="en"/>
              <a:t>code</a:t>
            </a:r>
            <a:r>
              <a:rPr lang="en"/>
              <a:t>.  </a:t>
            </a:r>
            <a:endParaRPr/>
          </a:p>
          <a:p>
            <a:pPr indent="0" lvl="0" marL="0">
              <a:spcBef>
                <a:spcPts val="1600"/>
              </a:spcBef>
              <a:spcAft>
                <a:spcPts val="1600"/>
              </a:spcAft>
              <a:buNone/>
            </a:pPr>
            <a:r>
              <a:rPr lang="en"/>
              <a:t>The body of statutes that comprises the criminal law is often referred to as the criminal code, or less commonly as the </a:t>
            </a:r>
            <a:r>
              <a:rPr b="1" lang="en"/>
              <a:t>penal code</a:t>
            </a:r>
            <a:r>
              <a:rPr lang="en"/>
              <a:t>.</a:t>
            </a:r>
            <a:endParaRPr/>
          </a:p>
        </p:txBody>
      </p:sp>
      <p:sp>
        <p:nvSpPr>
          <p:cNvPr id="253" name="Shape 25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7" name="Shape 257"/>
        <p:cNvGrpSpPr/>
        <p:nvPr/>
      </p:nvGrpSpPr>
      <p:grpSpPr>
        <a:xfrm>
          <a:off x="0" y="0"/>
          <a:ext cx="0" cy="0"/>
          <a:chOff x="0" y="0"/>
          <a:chExt cx="0" cy="0"/>
        </a:xfrm>
      </p:grpSpPr>
      <p:sp>
        <p:nvSpPr>
          <p:cNvPr id="258" name="Shape 25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Administrative Law</a:t>
            </a:r>
            <a:endParaRPr/>
          </a:p>
        </p:txBody>
      </p:sp>
      <p:sp>
        <p:nvSpPr>
          <p:cNvPr id="259" name="Shape 25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clear distinction between the executive, legislative, and judicial branches of government becomes blurry when U.S. governmental agencies and commissions are considered.  </a:t>
            </a:r>
            <a:endParaRPr/>
          </a:p>
          <a:p>
            <a:pPr indent="0" lvl="0" marL="0" rtl="0" algn="just">
              <a:spcBef>
                <a:spcPts val="1600"/>
              </a:spcBef>
              <a:spcAft>
                <a:spcPts val="0"/>
              </a:spcAft>
              <a:buNone/>
            </a:pPr>
            <a:r>
              <a:rPr lang="en"/>
              <a:t>These types of bureaucratic organizations can be referred to as semi-legislative and semi-judicial in character.  </a:t>
            </a:r>
            <a:endParaRPr/>
          </a:p>
          <a:p>
            <a:pPr indent="0" lvl="0" marL="0" algn="just">
              <a:spcBef>
                <a:spcPts val="1600"/>
              </a:spcBef>
              <a:spcAft>
                <a:spcPts val="1600"/>
              </a:spcAft>
              <a:buNone/>
            </a:pPr>
            <a:r>
              <a:rPr lang="en"/>
              <a:t>These organizations have the power to make rules that have the force of law, the power to investigation violations of those laws, and the power to impose sanctions on those deemed to be in violation.  </a:t>
            </a:r>
            <a:endParaRPr/>
          </a:p>
        </p:txBody>
      </p:sp>
      <p:sp>
        <p:nvSpPr>
          <p:cNvPr id="260" name="Shape 26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Shape 7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How the Text Does It</a:t>
            </a:r>
            <a:endParaRPr/>
          </a:p>
        </p:txBody>
      </p:sp>
      <p:sp>
        <p:nvSpPr>
          <p:cNvPr id="77" name="Shape 7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text follows the latter approach by using the heading criminal law to refer to the </a:t>
            </a:r>
            <a:r>
              <a:rPr b="1" lang="en"/>
              <a:t>substantive criminal law</a:t>
            </a:r>
            <a:r>
              <a:rPr lang="en"/>
              <a:t>, which is the part of the law that describes what acts are prohibited and what punishments are associated with those acts.  </a:t>
            </a:r>
            <a:endParaRPr/>
          </a:p>
          <a:p>
            <a:pPr indent="0" lvl="0" marL="0" algn="just">
              <a:spcBef>
                <a:spcPts val="1600"/>
              </a:spcBef>
              <a:spcAft>
                <a:spcPts val="1600"/>
              </a:spcAft>
              <a:buNone/>
            </a:pPr>
            <a:r>
              <a:rPr lang="en"/>
              <a:t>Also included are </a:t>
            </a:r>
            <a:r>
              <a:rPr b="1" lang="en"/>
              <a:t>legal defenses</a:t>
            </a:r>
            <a:r>
              <a:rPr lang="en"/>
              <a:t> (such as the insanity defense) that apply in criminal cases. </a:t>
            </a:r>
            <a:endParaRPr/>
          </a:p>
        </p:txBody>
      </p:sp>
      <p:sp>
        <p:nvSpPr>
          <p:cNvPr id="78" name="Shape 7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4" name="Shape 264"/>
        <p:cNvGrpSpPr/>
        <p:nvPr/>
      </p:nvGrpSpPr>
      <p:grpSpPr>
        <a:xfrm>
          <a:off x="0" y="0"/>
          <a:ext cx="0" cy="0"/>
          <a:chOff x="0" y="0"/>
          <a:chExt cx="0" cy="0"/>
        </a:xfrm>
      </p:grpSpPr>
      <p:sp>
        <p:nvSpPr>
          <p:cNvPr id="265" name="Shape 26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Who Makes these “Laws?”</a:t>
            </a:r>
            <a:endParaRPr/>
          </a:p>
        </p:txBody>
      </p:sp>
      <p:sp>
        <p:nvSpPr>
          <p:cNvPr id="266" name="Shape 26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Examples of such agencies are the Federal Trade Commission (FTC), the Internal Revenue Service (IRS), and the Environmental Protection Agency (EPA).  </a:t>
            </a:r>
            <a:endParaRPr/>
          </a:p>
          <a:p>
            <a:pPr indent="0" lvl="0" marL="0" algn="just">
              <a:spcBef>
                <a:spcPts val="1600"/>
              </a:spcBef>
              <a:spcAft>
                <a:spcPts val="1600"/>
              </a:spcAft>
              <a:buNone/>
            </a:pPr>
            <a:r>
              <a:rPr lang="en"/>
              <a:t>When these agencies make rules that have the force of law, the rules are collectively referred to as </a:t>
            </a:r>
            <a:r>
              <a:rPr b="1" lang="en"/>
              <a:t>administrative law</a:t>
            </a:r>
            <a:r>
              <a:rPr lang="en"/>
              <a:t>.      </a:t>
            </a:r>
            <a:br>
              <a:rPr lang="en"/>
            </a:br>
            <a:endParaRPr/>
          </a:p>
        </p:txBody>
      </p:sp>
      <p:sp>
        <p:nvSpPr>
          <p:cNvPr id="267" name="Shape 26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1" name="Shape 271"/>
        <p:cNvGrpSpPr/>
        <p:nvPr/>
      </p:nvGrpSpPr>
      <p:grpSpPr>
        <a:xfrm>
          <a:off x="0" y="0"/>
          <a:ext cx="0" cy="0"/>
          <a:chOff x="0" y="0"/>
          <a:chExt cx="0" cy="0"/>
        </a:xfrm>
      </p:grpSpPr>
      <p:sp>
        <p:nvSpPr>
          <p:cNvPr id="272" name="Shape 27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Case Law</a:t>
            </a:r>
            <a:endParaRPr/>
          </a:p>
        </p:txBody>
      </p:sp>
      <p:sp>
        <p:nvSpPr>
          <p:cNvPr id="273" name="Shape 273"/>
          <p:cNvSpPr txBox="1"/>
          <p:nvPr>
            <p:ph idx="1" type="body"/>
          </p:nvPr>
        </p:nvSpPr>
        <p:spPr>
          <a:xfrm>
            <a:off x="387900" y="1489825"/>
            <a:ext cx="8368200" cy="3173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When the appellate courts decide a legal issue, the doctrine of precedence means that future cases must follow that decision.  </a:t>
            </a:r>
            <a:endParaRPr/>
          </a:p>
          <a:p>
            <a:pPr indent="0" lvl="0" marL="0" rtl="0" algn="just">
              <a:spcBef>
                <a:spcPts val="1600"/>
              </a:spcBef>
              <a:spcAft>
                <a:spcPts val="0"/>
              </a:spcAft>
              <a:buNone/>
            </a:pPr>
            <a:r>
              <a:rPr lang="en"/>
              <a:t>This means that the holding in an appellate court case has the force of law: Such laws are often referred to as case law.  </a:t>
            </a:r>
            <a:endParaRPr/>
          </a:p>
          <a:p>
            <a:pPr indent="0" lvl="0" marL="0" rtl="0" algn="just">
              <a:spcBef>
                <a:spcPts val="1600"/>
              </a:spcBef>
              <a:spcAft>
                <a:spcPts val="0"/>
              </a:spcAft>
              <a:buNone/>
            </a:pPr>
            <a:r>
              <a:rPr lang="en"/>
              <a:t>The entire criminal justice community depends on the appellate courts, especially the Supreme Court, to evaluate and clarify both statutory laws and government practices against the requirements of the Constitution. </a:t>
            </a:r>
            <a:endParaRPr/>
          </a:p>
          <a:p>
            <a:pPr indent="0" lvl="0" marL="0" algn="just">
              <a:spcBef>
                <a:spcPts val="1600"/>
              </a:spcBef>
              <a:spcAft>
                <a:spcPts val="1600"/>
              </a:spcAft>
              <a:buNone/>
            </a:pPr>
            <a:r>
              <a:rPr lang="en"/>
              <a:t>These legal rules are all set down in court cases.</a:t>
            </a:r>
            <a:endParaRPr/>
          </a:p>
        </p:txBody>
      </p:sp>
      <p:sp>
        <p:nvSpPr>
          <p:cNvPr id="274" name="Shape 27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Shape 8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Felonies and Misdemeanors</a:t>
            </a:r>
            <a:endParaRPr/>
          </a:p>
        </p:txBody>
      </p:sp>
      <p:sp>
        <p:nvSpPr>
          <p:cNvPr id="84" name="Shape 8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This distinction depend largely on the seriousness of the offense and the type of punishment associated with the offense.  </a:t>
            </a:r>
            <a:endParaRPr/>
          </a:p>
          <a:p>
            <a:pPr indent="0" lvl="0" marL="0" rtl="0" algn="just">
              <a:spcBef>
                <a:spcPts val="1600"/>
              </a:spcBef>
              <a:spcAft>
                <a:spcPts val="0"/>
              </a:spcAft>
              <a:buNone/>
            </a:pPr>
            <a:r>
              <a:rPr lang="en"/>
              <a:t>Things like petty thefts, simple assault, disorderly conduct, and public drunkenness are relatively nonserious crimes classified as </a:t>
            </a:r>
            <a:r>
              <a:rPr b="1" lang="en"/>
              <a:t>misdemeanors</a:t>
            </a:r>
            <a:r>
              <a:rPr lang="en"/>
              <a:t>.  </a:t>
            </a:r>
            <a:endParaRPr/>
          </a:p>
          <a:p>
            <a:pPr indent="0" lvl="0" marL="0" algn="just">
              <a:spcBef>
                <a:spcPts val="1600"/>
              </a:spcBef>
              <a:spcAft>
                <a:spcPts val="1600"/>
              </a:spcAft>
              <a:buNone/>
            </a:pPr>
            <a:r>
              <a:rPr lang="en"/>
              <a:t>Misdemeanors are usually only punishable by fine and imprisonment in a local jail for a period less than a year.</a:t>
            </a:r>
            <a:endParaRPr/>
          </a:p>
        </p:txBody>
      </p:sp>
      <p:sp>
        <p:nvSpPr>
          <p:cNvPr id="85" name="Shape 8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Shape 9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Felonies</a:t>
            </a:r>
            <a:endParaRPr/>
          </a:p>
        </p:txBody>
      </p:sp>
      <p:sp>
        <p:nvSpPr>
          <p:cNvPr id="91" name="Shape 9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n"/>
              <a:t>Felonies</a:t>
            </a:r>
            <a:r>
              <a:rPr lang="en"/>
              <a:t> are serious crimes (e.g., rape, murder, burglary, kidnapping) where the punishment can be death or a long period (at least a year) of incarceration in a state-run prison.  </a:t>
            </a:r>
            <a:endParaRPr/>
          </a:p>
          <a:p>
            <a:pPr indent="0" lvl="0" marL="0" algn="just">
              <a:spcBef>
                <a:spcPts val="1600"/>
              </a:spcBef>
              <a:spcAft>
                <a:spcPts val="1600"/>
              </a:spcAft>
              <a:buNone/>
            </a:pPr>
            <a:r>
              <a:rPr lang="en"/>
              <a:t>Note that this distinction depends on the sentence; some convicts go to prison for less than a year because of early release programs such as “good time” and parole.</a:t>
            </a:r>
            <a:endParaRPr/>
          </a:p>
        </p:txBody>
      </p:sp>
      <p:sp>
        <p:nvSpPr>
          <p:cNvPr id="92" name="Shape 9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Shape 9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Illegal v. Evil</a:t>
            </a:r>
            <a:endParaRPr/>
          </a:p>
        </p:txBody>
      </p:sp>
      <p:sp>
        <p:nvSpPr>
          <p:cNvPr id="98" name="Shape 98"/>
          <p:cNvSpPr txBox="1"/>
          <p:nvPr>
            <p:ph idx="1" type="body"/>
          </p:nvPr>
        </p:nvSpPr>
        <p:spPr>
          <a:xfrm>
            <a:off x="387900" y="1315350"/>
            <a:ext cx="8368200" cy="3348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There is also a distinction between types of criminal law based in the inherent evil of the act.  </a:t>
            </a:r>
            <a:endParaRPr/>
          </a:p>
          <a:p>
            <a:pPr indent="0" lvl="0" marL="0" rtl="0" algn="just">
              <a:spcBef>
                <a:spcPts val="1600"/>
              </a:spcBef>
              <a:spcAft>
                <a:spcPts val="0"/>
              </a:spcAft>
              <a:buNone/>
            </a:pPr>
            <a:r>
              <a:rPr lang="en"/>
              <a:t>If the act is "wrong in itself," it is considered a </a:t>
            </a:r>
            <a:r>
              <a:rPr b="1" i="1" lang="en"/>
              <a:t>mala in se</a:t>
            </a:r>
            <a:r>
              <a:rPr lang="en"/>
              <a:t> offense.  </a:t>
            </a:r>
            <a:endParaRPr/>
          </a:p>
          <a:p>
            <a:pPr indent="0" lvl="0" marL="0" rtl="0" algn="just">
              <a:spcBef>
                <a:spcPts val="1600"/>
              </a:spcBef>
              <a:spcAft>
                <a:spcPts val="0"/>
              </a:spcAft>
              <a:buNone/>
            </a:pPr>
            <a:r>
              <a:rPr lang="en"/>
              <a:t>If an act is not necessarily evil and is only considered criminal because it is prohibited by the government, it is considered a </a:t>
            </a:r>
            <a:r>
              <a:rPr b="1" i="1" lang="en"/>
              <a:t>mala prohibita</a:t>
            </a:r>
            <a:r>
              <a:rPr lang="en"/>
              <a:t> offense.  </a:t>
            </a:r>
            <a:endParaRPr/>
          </a:p>
          <a:p>
            <a:pPr indent="0" lvl="0" marL="0" rtl="0" algn="just">
              <a:spcBef>
                <a:spcPts val="1600"/>
              </a:spcBef>
              <a:spcAft>
                <a:spcPts val="0"/>
              </a:spcAft>
              <a:buNone/>
            </a:pPr>
            <a:r>
              <a:rPr lang="en"/>
              <a:t>Most so-called "victimless crimes" are mala prohibita offenses.  </a:t>
            </a:r>
            <a:endParaRPr/>
          </a:p>
          <a:p>
            <a:pPr indent="0" lvl="0" marL="0" algn="just">
              <a:spcBef>
                <a:spcPts val="1600"/>
              </a:spcBef>
              <a:spcAft>
                <a:spcPts val="1600"/>
              </a:spcAft>
              <a:buNone/>
            </a:pPr>
            <a:r>
              <a:rPr lang="en"/>
              <a:t>Because people's views vary so widely as to the inherent wrongness of an act, there is no absolute standard for classification.</a:t>
            </a:r>
            <a:endParaRPr/>
          </a:p>
        </p:txBody>
      </p:sp>
      <p:sp>
        <p:nvSpPr>
          <p:cNvPr id="99" name="Shape 9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Shape 10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“Visible Crime”</a:t>
            </a:r>
            <a:endParaRPr/>
          </a:p>
        </p:txBody>
      </p:sp>
      <p:sp>
        <p:nvSpPr>
          <p:cNvPr id="105" name="Shape 10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Criminal acts that are highly visible to the public are often referred to as </a:t>
            </a:r>
            <a:r>
              <a:rPr b="1" lang="en"/>
              <a:t>visible crime</a:t>
            </a:r>
            <a:r>
              <a:rPr lang="en"/>
              <a:t>, </a:t>
            </a:r>
            <a:r>
              <a:rPr b="1" lang="en"/>
              <a:t>ordinary crime</a:t>
            </a:r>
            <a:r>
              <a:rPr lang="en"/>
              <a:t>, or </a:t>
            </a:r>
            <a:r>
              <a:rPr b="1" lang="en"/>
              <a:t>street crime</a:t>
            </a:r>
            <a:r>
              <a:rPr lang="en"/>
              <a:t>.  </a:t>
            </a:r>
            <a:endParaRPr/>
          </a:p>
          <a:p>
            <a:pPr indent="0" lvl="0" marL="0" rtl="0" algn="just">
              <a:spcBef>
                <a:spcPts val="1600"/>
              </a:spcBef>
              <a:spcAft>
                <a:spcPts val="0"/>
              </a:spcAft>
              <a:buNone/>
            </a:pPr>
            <a:r>
              <a:rPr lang="en"/>
              <a:t>The overt nature of such crimes makes notice by police more likely, and thus prosecution more likely.  </a:t>
            </a:r>
            <a:endParaRPr/>
          </a:p>
          <a:p>
            <a:pPr indent="0" lvl="0" marL="0" algn="just">
              <a:spcBef>
                <a:spcPts val="1600"/>
              </a:spcBef>
              <a:spcAft>
                <a:spcPts val="1600"/>
              </a:spcAft>
              <a:buNone/>
            </a:pPr>
            <a:r>
              <a:rPr lang="en"/>
              <a:t>Murder is a common example:  Most murders come to the attention of the police, and prosecution is more likely than for most other offenses.</a:t>
            </a:r>
            <a:endParaRPr/>
          </a:p>
        </p:txBody>
      </p:sp>
      <p:sp>
        <p:nvSpPr>
          <p:cNvPr id="106" name="Shape 10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Shape 11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Occupational Crimes</a:t>
            </a:r>
            <a:endParaRPr/>
          </a:p>
        </p:txBody>
      </p:sp>
      <p:sp>
        <p:nvSpPr>
          <p:cNvPr id="112" name="Shape 11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Occupational crimes are less obvious.  </a:t>
            </a:r>
            <a:endParaRPr/>
          </a:p>
          <a:p>
            <a:pPr indent="0" lvl="0" marL="0" rtl="0">
              <a:spcBef>
                <a:spcPts val="1600"/>
              </a:spcBef>
              <a:spcAft>
                <a:spcPts val="0"/>
              </a:spcAft>
              <a:buNone/>
            </a:pPr>
            <a:r>
              <a:rPr lang="en"/>
              <a:t>These are crimes that a particular job provides the criminal opportunity.  </a:t>
            </a:r>
            <a:endParaRPr/>
          </a:p>
          <a:p>
            <a:pPr indent="0" lvl="0" marL="0">
              <a:spcBef>
                <a:spcPts val="1600"/>
              </a:spcBef>
              <a:spcAft>
                <a:spcPts val="1600"/>
              </a:spcAft>
              <a:buNone/>
            </a:pPr>
            <a:r>
              <a:rPr lang="en"/>
              <a:t>The most common example is </a:t>
            </a:r>
            <a:r>
              <a:rPr b="1" lang="en"/>
              <a:t>embezzlement</a:t>
            </a:r>
            <a:r>
              <a:rPr lang="en"/>
              <a:t>.</a:t>
            </a:r>
            <a:endParaRPr/>
          </a:p>
        </p:txBody>
      </p:sp>
      <p:sp>
        <p:nvSpPr>
          <p:cNvPr id="113" name="Shape 1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Shape 11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Organized Crime</a:t>
            </a:r>
            <a:endParaRPr/>
          </a:p>
        </p:txBody>
      </p:sp>
      <p:sp>
        <p:nvSpPr>
          <p:cNvPr id="119" name="Shape 11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Crimes committed by groups with a discernable organization structure are classified as organized crime.  </a:t>
            </a:r>
            <a:endParaRPr/>
          </a:p>
          <a:p>
            <a:pPr indent="0" lvl="0" marL="0" algn="just">
              <a:spcBef>
                <a:spcPts val="1600"/>
              </a:spcBef>
              <a:spcAft>
                <a:spcPts val="1600"/>
              </a:spcAft>
              <a:buNone/>
            </a:pPr>
            <a:r>
              <a:rPr lang="en"/>
              <a:t>Organized crime is considered especially heinous because groups can cause more criminal damage, and the groups make for more difficult investigations and prosecutions.              </a:t>
            </a:r>
            <a:endParaRPr/>
          </a:p>
        </p:txBody>
      </p:sp>
      <p:sp>
        <p:nvSpPr>
          <p:cNvPr id="120" name="Shape 1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