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y="5143500" cx="9144000"/>
  <p:notesSz cx="6858000" cy="9144000"/>
  <p:embeddedFontLst>
    <p:embeddedFont>
      <p:font typeface="Roboto Slab"/>
      <p:regular r:id="rId36"/>
      <p:bold r:id="rId37"/>
    </p:embeddedFont>
    <p:embeddedFont>
      <p:font typeface="Roboto"/>
      <p:regular r:id="rId38"/>
      <p:bold r:id="rId39"/>
      <p:italic r:id="rId40"/>
      <p:boldItalic r:id="rId4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Roboto-italic.fntdata"/><Relationship Id="rId20" Type="http://schemas.openxmlformats.org/officeDocument/2006/relationships/slide" Target="slides/slide16.xml"/><Relationship Id="rId41" Type="http://schemas.openxmlformats.org/officeDocument/2006/relationships/font" Target="fonts/Roboto-boldItalic.fntdata"/><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font" Target="fonts/RobotoSlab-bold.fntdata"/><Relationship Id="rId14" Type="http://schemas.openxmlformats.org/officeDocument/2006/relationships/slide" Target="slides/slide10.xml"/><Relationship Id="rId36" Type="http://schemas.openxmlformats.org/officeDocument/2006/relationships/font" Target="fonts/RobotoSlab-regular.fntdata"/><Relationship Id="rId17" Type="http://schemas.openxmlformats.org/officeDocument/2006/relationships/slide" Target="slides/slide13.xml"/><Relationship Id="rId39" Type="http://schemas.openxmlformats.org/officeDocument/2006/relationships/font" Target="fonts/Roboto-bold.fntdata"/><Relationship Id="rId16" Type="http://schemas.openxmlformats.org/officeDocument/2006/relationships/slide" Target="slides/slide12.xml"/><Relationship Id="rId38" Type="http://schemas.openxmlformats.org/officeDocument/2006/relationships/font" Target="fonts/Roboto-regular.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10/12/2015</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Shape 2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3" name="Shape 24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Shape 2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0" name="Shape 2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Shape 2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7" name="Shape 25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Shape 2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4" name="Shape 2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Shape 2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1" name="Shape 27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While much has recently changed with the passage of the Fair Sentencing Act of 2010, federal drug law was a prime example of institutional racism at work.</a:t>
            </a:r>
            <a:br>
              <a:rPr lang="en"/>
            </a:br>
            <a:r>
              <a:rPr lang="en"/>
              <a:t>Under former law, crimes involving crack cocaine were punished much, much more severely than powder cocaine.  The law had certain harsh penalties that were triggered by weight, and a provision that required one hundred times more powder than crack.  Many deemed the law racist because the majority of arrests for crack cocaine were of African-Americans, and the majority of arrests for powder cocaine were white.  African-American defendants have appealed their sentences based on Fourteenth Amendment equal protection claims</a:t>
            </a:r>
            <a:br>
              <a:rPr lang="en"/>
            </a:b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1524800" y="672606"/>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Shape 11"/>
          <p:cNvSpPr/>
          <p:nvPr/>
        </p:nvSpPr>
        <p:spPr>
          <a:xfrm rot="10800000">
            <a:off x="6537563"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Shape 1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Shape 13"/>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Shape 14"/>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Shape 55"/>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Shape 1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Shape 18"/>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Shape 2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Shape 27"/>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Shape 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Shape 36"/>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Shape 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Shape 45"/>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Shape 46"/>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Shape 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4" name="Shape 64"/>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2.5:  Theories of Punishment</a:t>
            </a:r>
            <a:endParaRPr/>
          </a:p>
        </p:txBody>
      </p:sp>
      <p:sp>
        <p:nvSpPr>
          <p:cNvPr id="65" name="Shape 65"/>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Foundational Theory</a:t>
            </a:r>
            <a:endParaRPr/>
          </a:p>
        </p:txBody>
      </p:sp>
      <p:sp>
        <p:nvSpPr>
          <p:cNvPr id="127" name="Shape 12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As unpopular as rational choice theories may be with particular schools of modern academic criminology, they are critically important to understanding how the criminal justice system works.  </a:t>
            </a:r>
            <a:endParaRPr/>
          </a:p>
          <a:p>
            <a:pPr indent="0" lvl="0" marL="0" rtl="0">
              <a:spcBef>
                <a:spcPts val="1600"/>
              </a:spcBef>
              <a:spcAft>
                <a:spcPts val="0"/>
              </a:spcAft>
              <a:buNone/>
            </a:pPr>
            <a:r>
              <a:rPr lang="en"/>
              <a:t>This is because </a:t>
            </a:r>
            <a:r>
              <a:rPr i="1" lang="en"/>
              <a:t>nearly the entire criminal justice system is based on rational choice theory</a:t>
            </a:r>
            <a:r>
              <a:rPr lang="en"/>
              <a:t>.  </a:t>
            </a:r>
            <a:endParaRPr/>
          </a:p>
          <a:p>
            <a:pPr indent="0" lvl="0" marL="0">
              <a:spcBef>
                <a:spcPts val="1600"/>
              </a:spcBef>
              <a:spcAft>
                <a:spcPts val="1600"/>
              </a:spcAft>
              <a:buNone/>
            </a:pPr>
            <a:r>
              <a:rPr lang="en"/>
              <a:t>The idea that people commit crimes because they decide to do so is the very foundation of criminal law in the United States.</a:t>
            </a:r>
            <a:endParaRPr/>
          </a:p>
        </p:txBody>
      </p:sp>
      <p:sp>
        <p:nvSpPr>
          <p:cNvPr id="128" name="Shape 1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Rationality and the Law</a:t>
            </a:r>
            <a:endParaRPr/>
          </a:p>
        </p:txBody>
      </p:sp>
      <p:sp>
        <p:nvSpPr>
          <p:cNvPr id="134" name="Shape 13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intent element must be proven beyond a reasonable doubt in almost every felony known to American criminal law before a conviction can be secured.  </a:t>
            </a:r>
            <a:endParaRPr/>
          </a:p>
          <a:p>
            <a:pPr indent="0" lvl="0" marL="0" algn="just">
              <a:spcBef>
                <a:spcPts val="1600"/>
              </a:spcBef>
              <a:spcAft>
                <a:spcPts val="1600"/>
              </a:spcAft>
              <a:buNone/>
            </a:pPr>
            <a:r>
              <a:rPr lang="en"/>
              <a:t>Without a </a:t>
            </a:r>
            <a:r>
              <a:rPr b="1" lang="en"/>
              <a:t>culpable mental state</a:t>
            </a:r>
            <a:r>
              <a:rPr lang="en"/>
              <a:t>, there is no crime (with very few exceptions).         </a:t>
            </a:r>
            <a:endParaRPr/>
          </a:p>
        </p:txBody>
      </p:sp>
      <p:sp>
        <p:nvSpPr>
          <p:cNvPr id="135" name="Shape 1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Incapacitation </a:t>
            </a:r>
            <a:endParaRPr/>
          </a:p>
        </p:txBody>
      </p:sp>
      <p:sp>
        <p:nvSpPr>
          <p:cNvPr id="141" name="Shape 14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n"/>
              <a:t>Incapacitation</a:t>
            </a:r>
            <a:r>
              <a:rPr lang="en"/>
              <a:t> is a very pragmatic goal of criminal justice.  </a:t>
            </a:r>
            <a:endParaRPr/>
          </a:p>
          <a:p>
            <a:pPr indent="0" lvl="0" marL="0" rtl="0" algn="just">
              <a:spcBef>
                <a:spcPts val="1600"/>
              </a:spcBef>
              <a:spcAft>
                <a:spcPts val="0"/>
              </a:spcAft>
              <a:buNone/>
            </a:pPr>
            <a:r>
              <a:rPr lang="en"/>
              <a:t>The idea is that if criminals are locked up in a secure environment, they cannot go around victimizing everyday citizens.  </a:t>
            </a:r>
            <a:endParaRPr/>
          </a:p>
          <a:p>
            <a:pPr indent="0" lvl="0" marL="0" rtl="0" algn="just">
              <a:spcBef>
                <a:spcPts val="1600"/>
              </a:spcBef>
              <a:spcAft>
                <a:spcPts val="0"/>
              </a:spcAft>
              <a:buNone/>
            </a:pPr>
            <a:r>
              <a:rPr lang="en"/>
              <a:t>The weakness of incapacitation is that it works only as long as the offender is locked up.  </a:t>
            </a:r>
            <a:endParaRPr/>
          </a:p>
          <a:p>
            <a:pPr indent="0" lvl="0" marL="0" algn="just">
              <a:spcBef>
                <a:spcPts val="1600"/>
              </a:spcBef>
              <a:spcAft>
                <a:spcPts val="1600"/>
              </a:spcAft>
              <a:buNone/>
            </a:pPr>
            <a:r>
              <a:rPr lang="en"/>
              <a:t>There is no real question that incapacitation reduces crime by some degree.</a:t>
            </a:r>
            <a:endParaRPr/>
          </a:p>
        </p:txBody>
      </p:sp>
      <p:sp>
        <p:nvSpPr>
          <p:cNvPr id="142" name="Shape 1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At What Cost?</a:t>
            </a:r>
            <a:endParaRPr/>
          </a:p>
        </p:txBody>
      </p:sp>
      <p:sp>
        <p:nvSpPr>
          <p:cNvPr id="148" name="Shape 148"/>
          <p:cNvSpPr txBox="1"/>
          <p:nvPr>
            <p:ph idx="1" type="body"/>
          </p:nvPr>
        </p:nvSpPr>
        <p:spPr>
          <a:xfrm>
            <a:off x="387900" y="1489825"/>
            <a:ext cx="8368200" cy="32727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biggest problems with incapacitation is the cost.  </a:t>
            </a:r>
            <a:endParaRPr/>
          </a:p>
          <a:p>
            <a:pPr indent="0" lvl="0" marL="0" rtl="0" algn="just">
              <a:spcBef>
                <a:spcPts val="1600"/>
              </a:spcBef>
              <a:spcAft>
                <a:spcPts val="0"/>
              </a:spcAft>
              <a:buNone/>
            </a:pPr>
            <a:r>
              <a:rPr lang="en"/>
              <a:t>There are high social and moral costs when the criminal justice system takes people out of their homes, away from their families, and out of the workforce and lock them up for a protracted period.  </a:t>
            </a:r>
            <a:endParaRPr/>
          </a:p>
          <a:p>
            <a:pPr indent="0" lvl="0" marL="0" rtl="0" algn="just">
              <a:spcBef>
                <a:spcPts val="1600"/>
              </a:spcBef>
              <a:spcAft>
                <a:spcPts val="0"/>
              </a:spcAft>
              <a:buNone/>
            </a:pPr>
            <a:r>
              <a:rPr lang="en"/>
              <a:t>In addition, there are massive financial costs with this model--Very long prison sentences result in very large prison populations that require a very large prison industrial complex.  </a:t>
            </a:r>
            <a:endParaRPr/>
          </a:p>
          <a:p>
            <a:pPr indent="0" lvl="0" marL="0" algn="just">
              <a:spcBef>
                <a:spcPts val="1600"/>
              </a:spcBef>
              <a:spcAft>
                <a:spcPts val="1600"/>
              </a:spcAft>
              <a:buNone/>
            </a:pPr>
            <a:r>
              <a:rPr lang="en"/>
              <a:t>These expenses have placed a crippling financial burden on many states.</a:t>
            </a:r>
            <a:endParaRPr/>
          </a:p>
        </p:txBody>
      </p:sp>
      <p:sp>
        <p:nvSpPr>
          <p:cNvPr id="149" name="Shape 1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Rehabilitation</a:t>
            </a:r>
            <a:endParaRPr/>
          </a:p>
        </p:txBody>
      </p:sp>
      <p:sp>
        <p:nvSpPr>
          <p:cNvPr id="155" name="Shape 15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n"/>
              <a:t>Rehabilitation</a:t>
            </a:r>
            <a:r>
              <a:rPr lang="en"/>
              <a:t> is a noble goal of punishment by the state that seeks to help the offender become a productive, noncriminal member of society.  </a:t>
            </a:r>
            <a:endParaRPr/>
          </a:p>
          <a:p>
            <a:pPr indent="0" lvl="0" marL="0" rtl="0" algn="just">
              <a:spcBef>
                <a:spcPts val="1600"/>
              </a:spcBef>
              <a:spcAft>
                <a:spcPts val="0"/>
              </a:spcAft>
              <a:buNone/>
            </a:pPr>
            <a:r>
              <a:rPr lang="en"/>
              <a:t>Throughout history, there have been several different notions as to how this help should be administered.  </a:t>
            </a:r>
            <a:endParaRPr/>
          </a:p>
          <a:p>
            <a:pPr indent="0" lvl="0" marL="0" algn="just">
              <a:spcBef>
                <a:spcPts val="1600"/>
              </a:spcBef>
              <a:spcAft>
                <a:spcPts val="1600"/>
              </a:spcAft>
              <a:buNone/>
            </a:pPr>
            <a:r>
              <a:rPr lang="en"/>
              <a:t>When our modern correctional system was forming, this was the dominant model.</a:t>
            </a:r>
            <a:endParaRPr/>
          </a:p>
        </p:txBody>
      </p:sp>
      <p:sp>
        <p:nvSpPr>
          <p:cNvPr id="156" name="Shape 1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“Corrections”</a:t>
            </a:r>
            <a:endParaRPr/>
          </a:p>
        </p:txBody>
      </p:sp>
      <p:sp>
        <p:nvSpPr>
          <p:cNvPr id="162" name="Shape 16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We can see by the very name </a:t>
            </a:r>
            <a:r>
              <a:rPr i="1" lang="en"/>
              <a:t>corrections</a:t>
            </a:r>
            <a:r>
              <a:rPr lang="en"/>
              <a:t> that the idea was to help the offender become a non-offender.  </a:t>
            </a:r>
            <a:endParaRPr/>
          </a:p>
          <a:p>
            <a:pPr indent="0" lvl="0" marL="0" algn="just">
              <a:spcBef>
                <a:spcPts val="1600"/>
              </a:spcBef>
              <a:spcAft>
                <a:spcPts val="1600"/>
              </a:spcAft>
              <a:buNone/>
            </a:pPr>
            <a:r>
              <a:rPr lang="en"/>
              <a:t>Education programs, faith-based programs, drug treatment programs, anger management programs, and many others are aimed at helping the offender “get better.” </a:t>
            </a:r>
            <a:endParaRPr/>
          </a:p>
        </p:txBody>
      </p:sp>
      <p:sp>
        <p:nvSpPr>
          <p:cNvPr id="163" name="Shape 1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Does Rehabilitation Work?</a:t>
            </a:r>
            <a:endParaRPr/>
          </a:p>
        </p:txBody>
      </p:sp>
      <p:sp>
        <p:nvSpPr>
          <p:cNvPr id="169" name="Shape 169"/>
          <p:cNvSpPr txBox="1"/>
          <p:nvPr>
            <p:ph idx="1" type="body"/>
          </p:nvPr>
        </p:nvSpPr>
        <p:spPr>
          <a:xfrm>
            <a:off x="387900" y="1489825"/>
            <a:ext cx="8368200" cy="3227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Overall, rehabilitation efforts have had poor results when measured by looking at recidivism rates.  </a:t>
            </a:r>
            <a:endParaRPr/>
          </a:p>
          <a:p>
            <a:pPr indent="0" lvl="0" marL="0" rtl="0">
              <a:spcBef>
                <a:spcPts val="1600"/>
              </a:spcBef>
              <a:spcAft>
                <a:spcPts val="0"/>
              </a:spcAft>
              <a:buNone/>
            </a:pPr>
            <a:r>
              <a:rPr lang="en"/>
              <a:t>Those that the criminal justice system tried to help tend to reoffend at about the same rate as those who serve prison time without any kind of treatment.  </a:t>
            </a:r>
            <a:endParaRPr/>
          </a:p>
          <a:p>
            <a:pPr indent="0" lvl="0" marL="0" rtl="0">
              <a:spcBef>
                <a:spcPts val="1600"/>
              </a:spcBef>
              <a:spcAft>
                <a:spcPts val="0"/>
              </a:spcAft>
              <a:buNone/>
            </a:pPr>
            <a:r>
              <a:rPr lang="en"/>
              <a:t>Advocates of rehabilitation point out that past efforts failed because they were underfunded, ill-conceived, or poorly executed.  </a:t>
            </a:r>
            <a:endParaRPr/>
          </a:p>
          <a:p>
            <a:pPr indent="0" lvl="0" marL="0">
              <a:spcBef>
                <a:spcPts val="1600"/>
              </a:spcBef>
              <a:spcAft>
                <a:spcPts val="1600"/>
              </a:spcAft>
              <a:buNone/>
            </a:pPr>
            <a:r>
              <a:rPr lang="en"/>
              <a:t>Today’s drug courts are an example of how we may be moving back toward a more rehabilitative model, especially with first-time and nonviolent offenders.   </a:t>
            </a:r>
            <a:endParaRPr/>
          </a:p>
        </p:txBody>
      </p:sp>
      <p:sp>
        <p:nvSpPr>
          <p:cNvPr id="170" name="Shape 1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Retribution</a:t>
            </a:r>
            <a:endParaRPr/>
          </a:p>
        </p:txBody>
      </p:sp>
      <p:sp>
        <p:nvSpPr>
          <p:cNvPr id="176" name="Shape 17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b="1" lang="en"/>
              <a:t>Retribution </a:t>
            </a:r>
            <a:r>
              <a:rPr lang="en"/>
              <a:t>means giving offenders the punishment they deserve.  </a:t>
            </a:r>
            <a:endParaRPr/>
          </a:p>
          <a:p>
            <a:pPr indent="0" lvl="0" marL="0">
              <a:spcBef>
                <a:spcPts val="1600"/>
              </a:spcBef>
              <a:spcAft>
                <a:spcPts val="1600"/>
              </a:spcAft>
              <a:buNone/>
            </a:pPr>
            <a:r>
              <a:rPr lang="en"/>
              <a:t>Most adherents to this idea believe that the punishment should fit the offense.</a:t>
            </a:r>
            <a:endParaRPr/>
          </a:p>
        </p:txBody>
      </p:sp>
      <p:sp>
        <p:nvSpPr>
          <p:cNvPr id="177" name="Shape 1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Doctrine of Proportionality</a:t>
            </a:r>
            <a:endParaRPr/>
          </a:p>
        </p:txBody>
      </p:sp>
      <p:sp>
        <p:nvSpPr>
          <p:cNvPr id="183" name="Shape 18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This idea is known as the </a:t>
            </a:r>
            <a:r>
              <a:rPr b="1" lang="en"/>
              <a:t>doctrine of proportionality</a:t>
            </a:r>
            <a:r>
              <a:rPr lang="en"/>
              <a:t>.  </a:t>
            </a:r>
            <a:endParaRPr/>
          </a:p>
          <a:p>
            <a:pPr indent="0" lvl="0" marL="0" rtl="0" algn="just">
              <a:spcBef>
                <a:spcPts val="1600"/>
              </a:spcBef>
              <a:spcAft>
                <a:spcPts val="0"/>
              </a:spcAft>
              <a:buNone/>
            </a:pPr>
            <a:r>
              <a:rPr lang="en"/>
              <a:t>Such a doctrine was advocated by early Italian criminologist </a:t>
            </a:r>
            <a:r>
              <a:rPr b="1" lang="en"/>
              <a:t>Cesare Beccaria</a:t>
            </a:r>
            <a:r>
              <a:rPr lang="en"/>
              <a:t>, who viewed the harsh punishments of his day as being disproportionate to many of the crimes committed.  </a:t>
            </a:r>
            <a:endParaRPr/>
          </a:p>
          <a:p>
            <a:pPr indent="0" lvl="0" marL="0" algn="just">
              <a:spcBef>
                <a:spcPts val="1600"/>
              </a:spcBef>
              <a:spcAft>
                <a:spcPts val="1600"/>
              </a:spcAft>
              <a:buNone/>
            </a:pPr>
            <a:r>
              <a:rPr lang="en"/>
              <a:t>The term just desert is often used to describe a deserved punishment that is proportionate to the crime committed.   </a:t>
            </a:r>
            <a:endParaRPr/>
          </a:p>
        </p:txBody>
      </p:sp>
      <p:sp>
        <p:nvSpPr>
          <p:cNvPr id="184" name="Shape 1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Problems with Proportionality </a:t>
            </a:r>
            <a:endParaRPr/>
          </a:p>
        </p:txBody>
      </p:sp>
      <p:sp>
        <p:nvSpPr>
          <p:cNvPr id="190" name="Shape 19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reality, the doctrine of proportionality is difficult to achieve.  </a:t>
            </a:r>
            <a:endParaRPr/>
          </a:p>
          <a:p>
            <a:pPr indent="0" lvl="0" marL="0" rtl="0" algn="just">
              <a:spcBef>
                <a:spcPts val="1600"/>
              </a:spcBef>
              <a:spcAft>
                <a:spcPts val="0"/>
              </a:spcAft>
              <a:buNone/>
            </a:pPr>
            <a:r>
              <a:rPr lang="en"/>
              <a:t>There is no way that the various legislatures can go about objectively measuring criminal culpability.  </a:t>
            </a:r>
            <a:endParaRPr/>
          </a:p>
          <a:p>
            <a:pPr indent="0" lvl="0" marL="0" algn="just">
              <a:spcBef>
                <a:spcPts val="1600"/>
              </a:spcBef>
              <a:spcAft>
                <a:spcPts val="1600"/>
              </a:spcAft>
              <a:buNone/>
            </a:pPr>
            <a:r>
              <a:rPr lang="en"/>
              <a:t>The process is one of legislative consensus and is imprecise at best.        </a:t>
            </a:r>
            <a:endParaRPr/>
          </a:p>
        </p:txBody>
      </p:sp>
      <p:sp>
        <p:nvSpPr>
          <p:cNvPr id="191" name="Shape 19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Ideology of Punishment</a:t>
            </a:r>
            <a:endParaRPr/>
          </a:p>
        </p:txBody>
      </p:sp>
      <p:sp>
        <p:nvSpPr>
          <p:cNvPr id="71" name="Shape 7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When it comes to criminal sanctions, what people believe to be appropriate is largely determined by the theory of punishment to which they subscribe.  </a:t>
            </a:r>
            <a:endParaRPr/>
          </a:p>
          <a:p>
            <a:pPr indent="0" lvl="0" marL="0" rtl="0" algn="just">
              <a:spcBef>
                <a:spcPts val="1600"/>
              </a:spcBef>
              <a:spcAft>
                <a:spcPts val="0"/>
              </a:spcAft>
              <a:buNone/>
            </a:pPr>
            <a:r>
              <a:rPr lang="en"/>
              <a:t>That is, people tend to agree with the theory of punishment that is most likely to generate the outcome they believe is the correct one.  </a:t>
            </a:r>
            <a:endParaRPr/>
          </a:p>
          <a:p>
            <a:pPr indent="0" lvl="0" marL="0" algn="just">
              <a:spcBef>
                <a:spcPts val="1600"/>
              </a:spcBef>
              <a:spcAft>
                <a:spcPts val="1600"/>
              </a:spcAft>
              <a:buNone/>
            </a:pPr>
            <a:r>
              <a:rPr lang="en"/>
              <a:t>This system of beliefs about the purposes of punishment often spills over into the political arena.</a:t>
            </a:r>
            <a:endParaRPr/>
          </a:p>
        </p:txBody>
      </p:sp>
      <p:sp>
        <p:nvSpPr>
          <p:cNvPr id="72" name="Shape 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Is the System Racist? </a:t>
            </a:r>
            <a:endParaRPr/>
          </a:p>
        </p:txBody>
      </p:sp>
      <p:sp>
        <p:nvSpPr>
          <p:cNvPr id="197" name="Shape 19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United States today can be described as both multiracial and multiethnic.  </a:t>
            </a:r>
            <a:endParaRPr/>
          </a:p>
          <a:p>
            <a:pPr indent="0" lvl="0" marL="0" rtl="0">
              <a:spcBef>
                <a:spcPts val="1600"/>
              </a:spcBef>
              <a:spcAft>
                <a:spcPts val="0"/>
              </a:spcAft>
              <a:buNone/>
            </a:pPr>
            <a:r>
              <a:rPr lang="en"/>
              <a:t>This has led to racism.  </a:t>
            </a:r>
            <a:endParaRPr/>
          </a:p>
          <a:p>
            <a:pPr indent="0" lvl="0" marL="0" rtl="0">
              <a:spcBef>
                <a:spcPts val="1600"/>
              </a:spcBef>
              <a:spcAft>
                <a:spcPts val="0"/>
              </a:spcAft>
              <a:buNone/>
            </a:pPr>
            <a:r>
              <a:rPr b="1" lang="en"/>
              <a:t>Racism</a:t>
            </a:r>
            <a:r>
              <a:rPr lang="en"/>
              <a:t> is the belief that members of one race are inferior to members of another race.  </a:t>
            </a:r>
            <a:endParaRPr/>
          </a:p>
          <a:p>
            <a:pPr indent="0" lvl="0" marL="0">
              <a:spcBef>
                <a:spcPts val="1600"/>
              </a:spcBef>
              <a:spcAft>
                <a:spcPts val="1600"/>
              </a:spcAft>
              <a:buNone/>
            </a:pPr>
            <a:r>
              <a:rPr lang="en"/>
              <a:t>Because white Americans of European heritage are the majority, racism in America usually takes on the character of whites against racial and ethnic minorities.</a:t>
            </a:r>
            <a:endParaRPr/>
          </a:p>
        </p:txBody>
      </p:sp>
      <p:sp>
        <p:nvSpPr>
          <p:cNvPr id="198" name="Shape 1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Racial Discrimination </a:t>
            </a:r>
            <a:endParaRPr/>
          </a:p>
        </p:txBody>
      </p:sp>
      <p:sp>
        <p:nvSpPr>
          <p:cNvPr id="204" name="Shape 20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Historically, these ethnic minorities have not been given equal footing on such important aspects of life as employment, housing, education, healthcare, and criminal justice.  </a:t>
            </a:r>
            <a:endParaRPr/>
          </a:p>
          <a:p>
            <a:pPr indent="0" lvl="0" marL="0" rtl="0" algn="just">
              <a:spcBef>
                <a:spcPts val="1600"/>
              </a:spcBef>
              <a:spcAft>
                <a:spcPts val="0"/>
              </a:spcAft>
              <a:buNone/>
            </a:pPr>
            <a:r>
              <a:rPr lang="en"/>
              <a:t>When this unequal treatment is willful, it can be referred to as </a:t>
            </a:r>
            <a:r>
              <a:rPr b="1" lang="en"/>
              <a:t>racial discrimination</a:t>
            </a:r>
            <a:r>
              <a:rPr lang="en"/>
              <a:t>.  </a:t>
            </a:r>
            <a:endParaRPr/>
          </a:p>
          <a:p>
            <a:pPr indent="0" lvl="0" marL="0" algn="just">
              <a:spcBef>
                <a:spcPts val="1600"/>
              </a:spcBef>
              <a:spcAft>
                <a:spcPts val="1600"/>
              </a:spcAft>
              <a:buNone/>
            </a:pPr>
            <a:r>
              <a:rPr lang="en"/>
              <a:t>The law forbids racial discrimination in the criminal justice system, just as it does in the workplace.</a:t>
            </a: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Disproportionate Minority Contact</a:t>
            </a:r>
            <a:endParaRPr/>
          </a:p>
        </p:txBody>
      </p:sp>
      <p:sp>
        <p:nvSpPr>
          <p:cNvPr id="211" name="Shape 21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n"/>
              <a:t>Disproportionate minority contact</a:t>
            </a:r>
            <a:r>
              <a:rPr lang="en"/>
              <a:t> refers to the disproportionate number of minorities who come into contact with the criminal justice system.  </a:t>
            </a:r>
            <a:endParaRPr/>
          </a:p>
          <a:p>
            <a:pPr indent="0" lvl="0" marL="0" rtl="0" algn="just">
              <a:spcBef>
                <a:spcPts val="1600"/>
              </a:spcBef>
              <a:spcAft>
                <a:spcPts val="0"/>
              </a:spcAft>
              <a:buNone/>
            </a:pPr>
            <a:r>
              <a:rPr lang="en"/>
              <a:t>Disproportionate minority contact is a problem in both the adult and juvenile systems at every level of those systems.  </a:t>
            </a:r>
            <a:endParaRPr/>
          </a:p>
          <a:p>
            <a:pPr indent="0" lvl="0" marL="0" algn="just">
              <a:spcBef>
                <a:spcPts val="1600"/>
              </a:spcBef>
              <a:spcAft>
                <a:spcPts val="1600"/>
              </a:spcAft>
              <a:buNone/>
            </a:pPr>
            <a:r>
              <a:rPr lang="en"/>
              <a:t>As the gatekeepers of the criminal justice system, the police are often accused of discriminatory practices. </a:t>
            </a:r>
            <a:endParaRPr/>
          </a:p>
        </p:txBody>
      </p:sp>
      <p:sp>
        <p:nvSpPr>
          <p:cNvPr id="212" name="Shape 2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Racism and the Courts</a:t>
            </a:r>
            <a:endParaRPr/>
          </a:p>
        </p:txBody>
      </p:sp>
      <p:sp>
        <p:nvSpPr>
          <p:cNvPr id="218" name="Shape 21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Courts are not immune to cries of racism from individuals and politically active groups.  </a:t>
            </a:r>
            <a:endParaRPr/>
          </a:p>
          <a:p>
            <a:pPr indent="0" lvl="0" marL="0" rtl="0">
              <a:spcBef>
                <a:spcPts val="1600"/>
              </a:spcBef>
              <a:spcAft>
                <a:spcPts val="0"/>
              </a:spcAft>
              <a:buNone/>
            </a:pPr>
            <a:r>
              <a:rPr lang="en"/>
              <a:t>The American Civil Liberties Union states, </a:t>
            </a:r>
            <a:endParaRPr/>
          </a:p>
          <a:p>
            <a:pPr indent="0" lvl="0" marL="0">
              <a:spcBef>
                <a:spcPts val="1600"/>
              </a:spcBef>
              <a:spcAft>
                <a:spcPts val="1600"/>
              </a:spcAft>
              <a:buNone/>
            </a:pPr>
            <a:r>
              <a:rPr i="1" lang="en"/>
              <a:t>“African-Americans are incarcerated for drug offenses at a rate that is 10 times greater than that of whites.” </a:t>
            </a:r>
            <a:endParaRPr i="1"/>
          </a:p>
        </p:txBody>
      </p:sp>
      <p:sp>
        <p:nvSpPr>
          <p:cNvPr id="219" name="Shape 2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Legal v. Extra Legal</a:t>
            </a:r>
            <a:endParaRPr/>
          </a:p>
        </p:txBody>
      </p:sp>
      <p:sp>
        <p:nvSpPr>
          <p:cNvPr id="225" name="Shape 22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literature on disproportionate minority sentencing distinguishes between legal and </a:t>
            </a:r>
            <a:r>
              <a:rPr b="1" lang="en"/>
              <a:t>extralegal factors</a:t>
            </a:r>
            <a:r>
              <a:rPr lang="en"/>
              <a:t>.  </a:t>
            </a:r>
            <a:endParaRPr/>
          </a:p>
          <a:p>
            <a:pPr indent="0" lvl="0" marL="0" rtl="0" algn="just">
              <a:spcBef>
                <a:spcPts val="1600"/>
              </a:spcBef>
              <a:spcAft>
                <a:spcPts val="0"/>
              </a:spcAft>
              <a:buNone/>
            </a:pPr>
            <a:r>
              <a:rPr lang="en"/>
              <a:t>Legal factors are those things that we accept as legitimately, as a matter of law, mitigating or aggravating criminal sentences.  </a:t>
            </a:r>
            <a:endParaRPr/>
          </a:p>
          <a:p>
            <a:pPr indent="0" lvl="0" marL="0" algn="just">
              <a:spcBef>
                <a:spcPts val="1600"/>
              </a:spcBef>
              <a:spcAft>
                <a:spcPts val="1600"/>
              </a:spcAft>
              <a:buNone/>
            </a:pPr>
            <a:r>
              <a:rPr lang="en"/>
              <a:t>Such things as the seriousness of the offense and the defendant’s prior criminal record fall into this category.  </a:t>
            </a:r>
            <a:endParaRPr/>
          </a:p>
        </p:txBody>
      </p:sp>
      <p:sp>
        <p:nvSpPr>
          <p:cNvPr id="226" name="Shape 2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Extra Legal Factors</a:t>
            </a:r>
            <a:endParaRPr/>
          </a:p>
        </p:txBody>
      </p:sp>
      <p:sp>
        <p:nvSpPr>
          <p:cNvPr id="232" name="Shape 23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n"/>
              <a:t>Extralegal factors</a:t>
            </a:r>
            <a:r>
              <a:rPr lang="en"/>
              <a:t> include things like class, race, and gender.  </a:t>
            </a:r>
            <a:endParaRPr/>
          </a:p>
          <a:p>
            <a:pPr indent="0" lvl="0" marL="0" rtl="0" algn="just">
              <a:spcBef>
                <a:spcPts val="1600"/>
              </a:spcBef>
              <a:spcAft>
                <a:spcPts val="0"/>
              </a:spcAft>
              <a:buNone/>
            </a:pPr>
            <a:r>
              <a:rPr lang="en"/>
              <a:t>These are regarded as illegitimate factors in determining criminal sentences.  </a:t>
            </a:r>
            <a:endParaRPr/>
          </a:p>
          <a:p>
            <a:pPr indent="0" lvl="0" marL="0" algn="just">
              <a:spcBef>
                <a:spcPts val="1600"/>
              </a:spcBef>
              <a:spcAft>
                <a:spcPts val="1600"/>
              </a:spcAft>
              <a:buNone/>
            </a:pPr>
            <a:r>
              <a:rPr lang="en"/>
              <a:t>They have nothing to do with the defendant’s criminal behavior, and everything to do with the defendant’s status as a member of a particular group. </a:t>
            </a:r>
            <a:br>
              <a:rPr lang="en"/>
            </a:br>
            <a:endParaRPr/>
          </a:p>
        </p:txBody>
      </p:sp>
      <p:sp>
        <p:nvSpPr>
          <p:cNvPr id="233" name="Shape 2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“Disproportionate” </a:t>
            </a:r>
            <a:endParaRPr/>
          </a:p>
        </p:txBody>
      </p:sp>
      <p:sp>
        <p:nvSpPr>
          <p:cNvPr id="239" name="Shape 239"/>
          <p:cNvSpPr txBox="1"/>
          <p:nvPr>
            <p:ph idx="1" type="body"/>
          </p:nvPr>
        </p:nvSpPr>
        <p:spPr>
          <a:xfrm>
            <a:off x="387900" y="1144125"/>
            <a:ext cx="8368200" cy="3654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One way to measure racial disparity is to compare the proportion of people that are members of a particular group (their proportion in the general population) with the proportion or that group at a particular stage in the criminal justice system.  </a:t>
            </a:r>
            <a:endParaRPr/>
          </a:p>
          <a:p>
            <a:pPr indent="0" lvl="0" marL="0" rtl="0" algn="just">
              <a:spcBef>
                <a:spcPts val="1600"/>
              </a:spcBef>
              <a:spcAft>
                <a:spcPts val="0"/>
              </a:spcAft>
              <a:buNone/>
            </a:pPr>
            <a:r>
              <a:rPr lang="en"/>
              <a:t>In 2013, the Bureau of the Census estimated that African-Americans made up 13.2% of the population of the United States.  </a:t>
            </a:r>
            <a:endParaRPr/>
          </a:p>
          <a:p>
            <a:pPr indent="0" lvl="0" marL="0" rtl="0" algn="just">
              <a:spcBef>
                <a:spcPts val="1600"/>
              </a:spcBef>
              <a:spcAft>
                <a:spcPts val="0"/>
              </a:spcAft>
              <a:buNone/>
            </a:pPr>
            <a:r>
              <a:rPr lang="en"/>
              <a:t>According to the FBI, 28.4% of all arrestees were African-American.  </a:t>
            </a:r>
            <a:endParaRPr/>
          </a:p>
          <a:p>
            <a:pPr indent="0" lvl="0" marL="0" algn="just">
              <a:spcBef>
                <a:spcPts val="1600"/>
              </a:spcBef>
              <a:spcAft>
                <a:spcPts val="1600"/>
              </a:spcAft>
              <a:buNone/>
            </a:pPr>
            <a:r>
              <a:rPr lang="en"/>
              <a:t>From this information, we can see that the proportion of African-Americans arrested was just over double what one would expect.</a:t>
            </a:r>
            <a:endParaRPr/>
          </a:p>
        </p:txBody>
      </p:sp>
      <p:sp>
        <p:nvSpPr>
          <p:cNvPr id="240" name="Shape 2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Shape 24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Drug Offenses </a:t>
            </a:r>
            <a:endParaRPr/>
          </a:p>
        </p:txBody>
      </p:sp>
      <p:sp>
        <p:nvSpPr>
          <p:cNvPr id="246" name="Shape 24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disparity is more pronounced when it comes to drug crime.  </a:t>
            </a:r>
            <a:endParaRPr/>
          </a:p>
          <a:p>
            <a:pPr indent="0" lvl="0" marL="0" rtl="0">
              <a:spcBef>
                <a:spcPts val="1600"/>
              </a:spcBef>
              <a:spcAft>
                <a:spcPts val="0"/>
              </a:spcAft>
              <a:buNone/>
            </a:pPr>
            <a:r>
              <a:rPr lang="en"/>
              <a:t>According to the NAACP </a:t>
            </a:r>
            <a:endParaRPr/>
          </a:p>
          <a:p>
            <a:pPr indent="0" lvl="0" marL="0" algn="just">
              <a:spcBef>
                <a:spcPts val="1600"/>
              </a:spcBef>
              <a:spcAft>
                <a:spcPts val="1600"/>
              </a:spcAft>
              <a:buNone/>
            </a:pPr>
            <a:r>
              <a:rPr i="1" lang="en"/>
              <a:t>“African Americans represent 12% of the total population of drug users, but 38% of those arrested for drug offenses, and 59% of those in state prison for a drug offense.”</a:t>
            </a:r>
            <a:endParaRPr i="1"/>
          </a:p>
        </p:txBody>
      </p:sp>
      <p:sp>
        <p:nvSpPr>
          <p:cNvPr id="247" name="Shape 2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Shape 25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Types of Racism </a:t>
            </a:r>
            <a:endParaRPr/>
          </a:p>
        </p:txBody>
      </p:sp>
      <p:sp>
        <p:nvSpPr>
          <p:cNvPr id="253" name="Shape 25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There are three basic explanations for these disparities in the criminal justice system.  </a:t>
            </a:r>
            <a:endParaRPr/>
          </a:p>
          <a:p>
            <a:pPr indent="0" lvl="0" marL="0" rtl="0" algn="just">
              <a:spcBef>
                <a:spcPts val="1600"/>
              </a:spcBef>
              <a:spcAft>
                <a:spcPts val="0"/>
              </a:spcAft>
              <a:buNone/>
            </a:pPr>
            <a:r>
              <a:rPr lang="en"/>
              <a:t>The first is </a:t>
            </a:r>
            <a:r>
              <a:rPr b="1" lang="en"/>
              <a:t>individual racism</a:t>
            </a:r>
            <a:r>
              <a:rPr lang="en"/>
              <a:t>.  </a:t>
            </a:r>
            <a:endParaRPr/>
          </a:p>
          <a:p>
            <a:pPr indent="0" lvl="0" marL="0" rtl="0" algn="just">
              <a:spcBef>
                <a:spcPts val="1600"/>
              </a:spcBef>
              <a:spcAft>
                <a:spcPts val="0"/>
              </a:spcAft>
              <a:buNone/>
            </a:pPr>
            <a:r>
              <a:rPr lang="en"/>
              <a:t>Individual racism refers to a particular person’s beliefs, assumptions, and behaviors.  </a:t>
            </a:r>
            <a:endParaRPr/>
          </a:p>
          <a:p>
            <a:pPr indent="0" lvl="0" marL="0" algn="just">
              <a:spcBef>
                <a:spcPts val="1600"/>
              </a:spcBef>
              <a:spcAft>
                <a:spcPts val="1600"/>
              </a:spcAft>
              <a:buNone/>
            </a:pPr>
            <a:r>
              <a:rPr lang="en"/>
              <a:t>This type of racism manifests itself when the individual police officer, defense attorney, prosecutor, judge, parole board member, or parole officer is bigoted.</a:t>
            </a:r>
            <a:endParaRPr/>
          </a:p>
        </p:txBody>
      </p:sp>
      <p:sp>
        <p:nvSpPr>
          <p:cNvPr id="254" name="Shape 2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Shape 25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Institutional Racism </a:t>
            </a:r>
            <a:endParaRPr/>
          </a:p>
        </p:txBody>
      </p:sp>
      <p:sp>
        <p:nvSpPr>
          <p:cNvPr id="260" name="Shape 26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1600"/>
              </a:spcAft>
              <a:buNone/>
            </a:pPr>
            <a:r>
              <a:rPr lang="en"/>
              <a:t>Institutional racism manifests itself when departmental policies (both formal and informal), regulations, and laws result in unfair treatment of a particular group.</a:t>
            </a:r>
            <a:endParaRPr/>
          </a:p>
        </p:txBody>
      </p:sp>
      <p:sp>
        <p:nvSpPr>
          <p:cNvPr id="261" name="Shape 2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Political Eras and Corrections</a:t>
            </a:r>
            <a:endParaRPr/>
          </a:p>
        </p:txBody>
      </p:sp>
      <p:sp>
        <p:nvSpPr>
          <p:cNvPr id="78" name="Shape 7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Politics and correctional policy are intricately related.  </a:t>
            </a:r>
            <a:endParaRPr/>
          </a:p>
          <a:p>
            <a:pPr indent="0" lvl="0" marL="0" rtl="0" algn="just">
              <a:spcBef>
                <a:spcPts val="1600"/>
              </a:spcBef>
              <a:spcAft>
                <a:spcPts val="0"/>
              </a:spcAft>
              <a:buNone/>
            </a:pPr>
            <a:r>
              <a:rPr lang="en"/>
              <a:t>Many of the changes seen in corrections policy in the United States during this time were a reflection of the political climate of the day.  </a:t>
            </a:r>
            <a:endParaRPr/>
          </a:p>
          <a:p>
            <a:pPr indent="0" lvl="0" marL="0" rtl="0" algn="just">
              <a:spcBef>
                <a:spcPts val="1600"/>
              </a:spcBef>
              <a:spcAft>
                <a:spcPts val="0"/>
              </a:spcAft>
              <a:buNone/>
            </a:pPr>
            <a:r>
              <a:rPr lang="en"/>
              <a:t>During the more liberal times of the 1960s and 1970s, criminal sentences were largely the domain of the judicial and executive branches of government.  </a:t>
            </a:r>
            <a:endParaRPr/>
          </a:p>
          <a:p>
            <a:pPr indent="0" lvl="0" marL="0" algn="just">
              <a:spcBef>
                <a:spcPts val="1600"/>
              </a:spcBef>
              <a:spcAft>
                <a:spcPts val="1600"/>
              </a:spcAft>
              <a:buNone/>
            </a:pPr>
            <a:r>
              <a:rPr lang="en"/>
              <a:t>The role of the legislatures during this period was to design sentencing laws with rehabilitation as the primary goal.</a:t>
            </a:r>
            <a:endParaRPr/>
          </a:p>
        </p:txBody>
      </p:sp>
      <p:sp>
        <p:nvSpPr>
          <p:cNvPr id="79" name="Shape 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Shape 26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Differential Involvement </a:t>
            </a:r>
            <a:endParaRPr/>
          </a:p>
        </p:txBody>
      </p:sp>
      <p:sp>
        <p:nvSpPr>
          <p:cNvPr id="267" name="Shape 26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 third (and controversial) explanation is differential involvement in crime.  </a:t>
            </a:r>
            <a:endParaRPr/>
          </a:p>
          <a:p>
            <a:pPr indent="0" lvl="0" marL="0" rtl="0" algn="just">
              <a:spcBef>
                <a:spcPts val="1600"/>
              </a:spcBef>
              <a:spcAft>
                <a:spcPts val="0"/>
              </a:spcAft>
              <a:buNone/>
            </a:pPr>
            <a:r>
              <a:rPr lang="en"/>
              <a:t>The basic idea is that African-Americans and Hispanics are involved in more criminal activity.  </a:t>
            </a:r>
            <a:endParaRPr/>
          </a:p>
          <a:p>
            <a:pPr indent="0" lvl="0" marL="0" algn="just">
              <a:spcBef>
                <a:spcPts val="1600"/>
              </a:spcBef>
              <a:spcAft>
                <a:spcPts val="1600"/>
              </a:spcAft>
              <a:buNone/>
            </a:pPr>
            <a:r>
              <a:rPr lang="en"/>
              <a:t>Often this is tied to social problems such as poor education, poverty, and unemployment.</a:t>
            </a:r>
            <a:endParaRPr/>
          </a:p>
        </p:txBody>
      </p:sp>
      <p:sp>
        <p:nvSpPr>
          <p:cNvPr id="268" name="Shape 26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Shape 27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Beyond a Reasonable Doubt? </a:t>
            </a:r>
            <a:endParaRPr/>
          </a:p>
        </p:txBody>
      </p:sp>
      <p:sp>
        <p:nvSpPr>
          <p:cNvPr id="274" name="Shape 27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While it does not seem that bigotry is present in every facet of the criminal and juvenile justice systems, it does appear that there are pockets of prejudice within both systems.  </a:t>
            </a:r>
            <a:endParaRPr/>
          </a:p>
          <a:p>
            <a:pPr indent="0" lvl="0" marL="0" algn="just">
              <a:spcBef>
                <a:spcPts val="1600"/>
              </a:spcBef>
              <a:spcAft>
                <a:spcPts val="1600"/>
              </a:spcAft>
              <a:buNone/>
            </a:pPr>
            <a:r>
              <a:rPr lang="en"/>
              <a:t>It is difficult to deny the data:  </a:t>
            </a:r>
            <a:r>
              <a:rPr i="1" lang="en"/>
              <a:t>Discrimination does take place in such areas as use of force by police and the imposition of the death penalty.</a:t>
            </a:r>
            <a:endParaRPr i="1"/>
          </a:p>
        </p:txBody>
      </p:sp>
      <p:sp>
        <p:nvSpPr>
          <p:cNvPr id="275" name="Shape 27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“Get Tough” Era</a:t>
            </a:r>
            <a:endParaRPr/>
          </a:p>
        </p:txBody>
      </p:sp>
      <p:sp>
        <p:nvSpPr>
          <p:cNvPr id="85" name="Shape 8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During the politically conservative era of the 1980s and 1990s, lawmakers took much of that power away from the judicial and executive branches.  </a:t>
            </a:r>
            <a:endParaRPr/>
          </a:p>
          <a:p>
            <a:pPr indent="0" lvl="0" marL="0" rtl="0">
              <a:spcBef>
                <a:spcPts val="1600"/>
              </a:spcBef>
              <a:spcAft>
                <a:spcPts val="0"/>
              </a:spcAft>
              <a:buNone/>
            </a:pPr>
            <a:r>
              <a:rPr lang="en"/>
              <a:t>Much of the political rhetoric of this time was about "getting tough on crime."  </a:t>
            </a:r>
            <a:endParaRPr/>
          </a:p>
          <a:p>
            <a:pPr indent="0" lvl="0" marL="0">
              <a:spcBef>
                <a:spcPts val="1600"/>
              </a:spcBef>
              <a:spcAft>
                <a:spcPts val="1600"/>
              </a:spcAft>
              <a:buNone/>
            </a:pPr>
            <a:r>
              <a:rPr lang="en"/>
              <a:t>The correctional goals of retribution, incapacitation, and deterrence became dominant, and rehabilitation was shifted to a distant position.    </a:t>
            </a:r>
            <a:endParaRPr/>
          </a:p>
        </p:txBody>
      </p:sp>
      <p:sp>
        <p:nvSpPr>
          <p:cNvPr id="86" name="Shape 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Deterrence </a:t>
            </a:r>
            <a:endParaRPr/>
          </a:p>
        </p:txBody>
      </p:sp>
      <p:sp>
        <p:nvSpPr>
          <p:cNvPr id="92" name="Shape 9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It has been a popular notion throughout the ages that fear of punishment can reduce or eliminate undesirable behavior.  </a:t>
            </a:r>
            <a:endParaRPr/>
          </a:p>
          <a:p>
            <a:pPr indent="0" lvl="0" marL="0" rtl="0">
              <a:spcBef>
                <a:spcPts val="1600"/>
              </a:spcBef>
              <a:spcAft>
                <a:spcPts val="0"/>
              </a:spcAft>
              <a:buNone/>
            </a:pPr>
            <a:r>
              <a:rPr lang="en"/>
              <a:t>This notion has always been popular among criminal justice thinkers.  </a:t>
            </a:r>
            <a:endParaRPr/>
          </a:p>
          <a:p>
            <a:pPr indent="0" lvl="0" marL="0">
              <a:spcBef>
                <a:spcPts val="1600"/>
              </a:spcBef>
              <a:spcAft>
                <a:spcPts val="1600"/>
              </a:spcAft>
              <a:buNone/>
            </a:pPr>
            <a:r>
              <a:rPr lang="en"/>
              <a:t>These ideas have been formalized in several different ways.</a:t>
            </a:r>
            <a:endParaRPr/>
          </a:p>
        </p:txBody>
      </p:sp>
      <p:sp>
        <p:nvSpPr>
          <p:cNvPr id="93" name="Shape 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Utilitarian Perspective</a:t>
            </a:r>
            <a:endParaRPr/>
          </a:p>
        </p:txBody>
      </p:sp>
      <p:sp>
        <p:nvSpPr>
          <p:cNvPr id="99" name="Shape 9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Utilitarian philosopher Jeremy Bentham is credited with articulating the three elements that must be present if deterrence is to work:  The punishment must be administered with </a:t>
            </a:r>
            <a:endParaRPr/>
          </a:p>
          <a:p>
            <a:pPr indent="-342900" lvl="0" marL="457200" rtl="0" algn="just">
              <a:spcBef>
                <a:spcPts val="1600"/>
              </a:spcBef>
              <a:spcAft>
                <a:spcPts val="0"/>
              </a:spcAft>
              <a:buSzPts val="1800"/>
              <a:buAutoNum type="arabicPeriod"/>
            </a:pPr>
            <a:r>
              <a:rPr lang="en"/>
              <a:t>celerity</a:t>
            </a:r>
            <a:endParaRPr/>
          </a:p>
          <a:p>
            <a:pPr indent="-342900" lvl="0" marL="457200" rtl="0" algn="just">
              <a:spcBef>
                <a:spcPts val="0"/>
              </a:spcBef>
              <a:spcAft>
                <a:spcPts val="0"/>
              </a:spcAft>
              <a:buSzPts val="1800"/>
              <a:buAutoNum type="arabicPeriod"/>
            </a:pPr>
            <a:r>
              <a:rPr lang="en"/>
              <a:t>certainty</a:t>
            </a:r>
            <a:endParaRPr/>
          </a:p>
          <a:p>
            <a:pPr indent="-342900" lvl="0" marL="457200" rtl="0" algn="just">
              <a:spcBef>
                <a:spcPts val="0"/>
              </a:spcBef>
              <a:spcAft>
                <a:spcPts val="0"/>
              </a:spcAft>
              <a:buSzPts val="1800"/>
              <a:buAutoNum type="arabicPeriod"/>
            </a:pPr>
            <a:r>
              <a:rPr lang="en"/>
              <a:t>appropriate severity  </a:t>
            </a:r>
            <a:endParaRPr/>
          </a:p>
          <a:p>
            <a:pPr indent="0" lvl="0" marL="0" algn="just">
              <a:spcBef>
                <a:spcPts val="1600"/>
              </a:spcBef>
              <a:spcAft>
                <a:spcPts val="1600"/>
              </a:spcAft>
              <a:buNone/>
            </a:pPr>
            <a:r>
              <a:rPr lang="en"/>
              <a:t>These elements are applied under a type </a:t>
            </a:r>
            <a:r>
              <a:rPr i="1" lang="en"/>
              <a:t>rational choice theory</a:t>
            </a:r>
            <a:r>
              <a:rPr lang="en"/>
              <a:t>.</a:t>
            </a:r>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Rational Choice Theory</a:t>
            </a:r>
            <a:endParaRPr/>
          </a:p>
        </p:txBody>
      </p:sp>
      <p:sp>
        <p:nvSpPr>
          <p:cNvPr id="106" name="Shape 10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Rational choice theory is the simple idea that people think about committing a crime before they do it.  </a:t>
            </a:r>
            <a:endParaRPr/>
          </a:p>
          <a:p>
            <a:pPr indent="0" lvl="0" marL="0" rtl="0" algn="just">
              <a:spcBef>
                <a:spcPts val="1600"/>
              </a:spcBef>
              <a:spcAft>
                <a:spcPts val="0"/>
              </a:spcAft>
              <a:buNone/>
            </a:pPr>
            <a:r>
              <a:rPr lang="en"/>
              <a:t>If the rewards of the crime outweigh the punishment, then they do the prohibited act.  </a:t>
            </a:r>
            <a:endParaRPr/>
          </a:p>
          <a:p>
            <a:pPr indent="0" lvl="0" marL="0" rtl="0" algn="just">
              <a:spcBef>
                <a:spcPts val="1600"/>
              </a:spcBef>
              <a:spcAft>
                <a:spcPts val="0"/>
              </a:spcAft>
              <a:buNone/>
            </a:pPr>
            <a:r>
              <a:rPr lang="en"/>
              <a:t>If the punishment is seen as outweighing the rewards, then they do not do it.  </a:t>
            </a:r>
            <a:endParaRPr/>
          </a:p>
          <a:p>
            <a:pPr indent="0" lvl="0" marL="0" algn="just">
              <a:spcBef>
                <a:spcPts val="1600"/>
              </a:spcBef>
              <a:spcAft>
                <a:spcPts val="1600"/>
              </a:spcAft>
              <a:buNone/>
            </a:pPr>
            <a:r>
              <a:rPr lang="en"/>
              <a:t>Sometimes criminologists borrow the phrase </a:t>
            </a:r>
            <a:r>
              <a:rPr b="1" lang="en"/>
              <a:t>cost-benefit analysis</a:t>
            </a:r>
            <a:r>
              <a:rPr lang="en"/>
              <a:t> from economists to describe this sort of decision-making process.       </a:t>
            </a:r>
            <a:endParaRPr/>
          </a:p>
        </p:txBody>
      </p:sp>
      <p:sp>
        <p:nvSpPr>
          <p:cNvPr id="107" name="Shape 10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General v. Specific</a:t>
            </a:r>
            <a:endParaRPr/>
          </a:p>
        </p:txBody>
      </p:sp>
      <p:sp>
        <p:nvSpPr>
          <p:cNvPr id="113" name="Shape 11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When evaluating whether deterrence works or not, it is important to differentiate between general deterrence and specific deterrence.  </a:t>
            </a:r>
            <a:endParaRPr/>
          </a:p>
          <a:p>
            <a:pPr indent="0" lvl="0" marL="0" rtl="0" algn="just">
              <a:spcBef>
                <a:spcPts val="1600"/>
              </a:spcBef>
              <a:spcAft>
                <a:spcPts val="0"/>
              </a:spcAft>
              <a:buNone/>
            </a:pPr>
            <a:r>
              <a:rPr b="1" lang="en"/>
              <a:t>General deterrence</a:t>
            </a:r>
            <a:r>
              <a:rPr lang="en"/>
              <a:t> is the idea that every person punished by the law serves as an example to others contemplating the same unlawful act.  </a:t>
            </a:r>
            <a:endParaRPr/>
          </a:p>
          <a:p>
            <a:pPr indent="0" lvl="0" marL="0" algn="just">
              <a:spcBef>
                <a:spcPts val="1600"/>
              </a:spcBef>
              <a:spcAft>
                <a:spcPts val="1600"/>
              </a:spcAft>
              <a:buNone/>
            </a:pPr>
            <a:r>
              <a:rPr b="1" lang="en"/>
              <a:t>Specific deterrence</a:t>
            </a:r>
            <a:r>
              <a:rPr lang="en"/>
              <a:t> is the idea that the individuals punished by the law will not commit their crimes again because they “learned a lesson.”</a:t>
            </a:r>
            <a:endParaRPr/>
          </a:p>
        </p:txBody>
      </p:sp>
      <p:sp>
        <p:nvSpPr>
          <p:cNvPr id="114" name="Shape 1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Criticisms of Rational Choice Theories</a:t>
            </a:r>
            <a:endParaRPr/>
          </a:p>
        </p:txBody>
      </p:sp>
      <p:sp>
        <p:nvSpPr>
          <p:cNvPr id="120" name="Shape 120"/>
          <p:cNvSpPr txBox="1"/>
          <p:nvPr>
            <p:ph idx="1" type="body"/>
          </p:nvPr>
        </p:nvSpPr>
        <p:spPr>
          <a:xfrm>
            <a:off x="387900" y="1249775"/>
            <a:ext cx="8368200" cy="331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Critics of deterrence theory point to high recidivism rates as proof that the theory does not work.  </a:t>
            </a:r>
            <a:endParaRPr/>
          </a:p>
          <a:p>
            <a:pPr indent="0" lvl="0" marL="0" rtl="0">
              <a:spcBef>
                <a:spcPts val="1600"/>
              </a:spcBef>
              <a:spcAft>
                <a:spcPts val="0"/>
              </a:spcAft>
              <a:buNone/>
            </a:pPr>
            <a:r>
              <a:rPr b="1" i="1" lang="en"/>
              <a:t>Recidivism</a:t>
            </a:r>
            <a:r>
              <a:rPr lang="en"/>
              <a:t> means a relapse into crime.  </a:t>
            </a:r>
            <a:endParaRPr/>
          </a:p>
          <a:p>
            <a:pPr indent="0" lvl="0" marL="0" rtl="0">
              <a:spcBef>
                <a:spcPts val="1600"/>
              </a:spcBef>
              <a:spcAft>
                <a:spcPts val="0"/>
              </a:spcAft>
              <a:buNone/>
            </a:pPr>
            <a:r>
              <a:rPr lang="en"/>
              <a:t>In other words, those who are punished by the criminal justice system tend to reoffend at a very high rate.  </a:t>
            </a:r>
            <a:endParaRPr/>
          </a:p>
          <a:p>
            <a:pPr indent="0" lvl="0" marL="0">
              <a:spcBef>
                <a:spcPts val="1600"/>
              </a:spcBef>
              <a:spcAft>
                <a:spcPts val="1600"/>
              </a:spcAft>
              <a:buNone/>
            </a:pPr>
            <a:r>
              <a:rPr lang="en"/>
              <a:t>Others argue that such things as crimes of passion and crimes committed by those under the influence of drugs and alcohol are not the product of a rational cost-benefit analysis.</a:t>
            </a:r>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