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y="5143500" cx="9144000"/>
  <p:notesSz cx="6858000" cy="9144000"/>
  <p:embeddedFontLst>
    <p:embeddedFont>
      <p:font typeface="Economica"/>
      <p:regular r:id="rId34"/>
      <p:bold r:id="rId35"/>
      <p:italic r:id="rId36"/>
      <p:boldItalic r:id="rId37"/>
    </p:embeddedFont>
    <p:embeddedFont>
      <p:font typeface="Open Sans"/>
      <p:regular r:id="rId38"/>
      <p:bold r:id="rId39"/>
      <p:italic r:id="rId40"/>
      <p:boldItalic r:id="rId4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OpenSans-italic.fntdata"/><Relationship Id="rId20" Type="http://schemas.openxmlformats.org/officeDocument/2006/relationships/slide" Target="slides/slide16.xml"/><Relationship Id="rId41" Type="http://schemas.openxmlformats.org/officeDocument/2006/relationships/font" Target="fonts/OpenSans-boldItalic.fntdata"/><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font" Target="fonts/Economica-bold.fntdata"/><Relationship Id="rId12" Type="http://schemas.openxmlformats.org/officeDocument/2006/relationships/slide" Target="slides/slide8.xml"/><Relationship Id="rId34" Type="http://schemas.openxmlformats.org/officeDocument/2006/relationships/font" Target="fonts/Economica-regular.fntdata"/><Relationship Id="rId15" Type="http://schemas.openxmlformats.org/officeDocument/2006/relationships/slide" Target="slides/slide11.xml"/><Relationship Id="rId37" Type="http://schemas.openxmlformats.org/officeDocument/2006/relationships/font" Target="fonts/Economica-boldItalic.fntdata"/><Relationship Id="rId14" Type="http://schemas.openxmlformats.org/officeDocument/2006/relationships/slide" Target="slides/slide10.xml"/><Relationship Id="rId36" Type="http://schemas.openxmlformats.org/officeDocument/2006/relationships/font" Target="fonts/Economica-italic.fntdata"/><Relationship Id="rId17" Type="http://schemas.openxmlformats.org/officeDocument/2006/relationships/slide" Target="slides/slide13.xml"/><Relationship Id="rId39" Type="http://schemas.openxmlformats.org/officeDocument/2006/relationships/font" Target="fonts/OpenSans-bold.fntdata"/><Relationship Id="rId16" Type="http://schemas.openxmlformats.org/officeDocument/2006/relationships/slide" Target="slides/slide12.xml"/><Relationship Id="rId38" Type="http://schemas.openxmlformats.org/officeDocument/2006/relationships/font" Target="fonts/OpenSans-regular.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02/22/2016</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3" name="Shape 113"/>
        <p:cNvGrpSpPr/>
        <p:nvPr/>
      </p:nvGrpSpPr>
      <p:grpSpPr>
        <a:xfrm>
          <a:off x="0" y="0"/>
          <a:ext cx="0" cy="0"/>
          <a:chOff x="0" y="0"/>
          <a:chExt cx="0" cy="0"/>
        </a:xfrm>
      </p:grpSpPr>
      <p:sp>
        <p:nvSpPr>
          <p:cNvPr id="114" name="Shape 11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5" name="Shape 11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9" name="Shape 119"/>
        <p:cNvGrpSpPr/>
        <p:nvPr/>
      </p:nvGrpSpPr>
      <p:grpSpPr>
        <a:xfrm>
          <a:off x="0" y="0"/>
          <a:ext cx="0" cy="0"/>
          <a:chOff x="0" y="0"/>
          <a:chExt cx="0" cy="0"/>
        </a:xfrm>
      </p:grpSpPr>
      <p:sp>
        <p:nvSpPr>
          <p:cNvPr id="120" name="Shape 1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1" name="Shape 12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5" name="Shape 125"/>
        <p:cNvGrpSpPr/>
        <p:nvPr/>
      </p:nvGrpSpPr>
      <p:grpSpPr>
        <a:xfrm>
          <a:off x="0" y="0"/>
          <a:ext cx="0" cy="0"/>
          <a:chOff x="0" y="0"/>
          <a:chExt cx="0" cy="0"/>
        </a:xfrm>
      </p:grpSpPr>
      <p:sp>
        <p:nvSpPr>
          <p:cNvPr id="126" name="Shape 12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7" name="Shape 12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1" name="Shape 131"/>
        <p:cNvGrpSpPr/>
        <p:nvPr/>
      </p:nvGrpSpPr>
      <p:grpSpPr>
        <a:xfrm>
          <a:off x="0" y="0"/>
          <a:ext cx="0" cy="0"/>
          <a:chOff x="0" y="0"/>
          <a:chExt cx="0" cy="0"/>
        </a:xfrm>
      </p:grpSpPr>
      <p:sp>
        <p:nvSpPr>
          <p:cNvPr id="132" name="Shape 13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3" name="Shape 13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7" name="Shape 137"/>
        <p:cNvGrpSpPr/>
        <p:nvPr/>
      </p:nvGrpSpPr>
      <p:grpSpPr>
        <a:xfrm>
          <a:off x="0" y="0"/>
          <a:ext cx="0" cy="0"/>
          <a:chOff x="0" y="0"/>
          <a:chExt cx="0" cy="0"/>
        </a:xfrm>
      </p:grpSpPr>
      <p:sp>
        <p:nvSpPr>
          <p:cNvPr id="138" name="Shape 13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9" name="Shape 13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3" name="Shape 143"/>
        <p:cNvGrpSpPr/>
        <p:nvPr/>
      </p:nvGrpSpPr>
      <p:grpSpPr>
        <a:xfrm>
          <a:off x="0" y="0"/>
          <a:ext cx="0" cy="0"/>
          <a:chOff x="0" y="0"/>
          <a:chExt cx="0" cy="0"/>
        </a:xfrm>
      </p:grpSpPr>
      <p:sp>
        <p:nvSpPr>
          <p:cNvPr id="144" name="Shape 14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5" name="Shape 14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Shape 1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1" name="Shape 15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Shape 1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7" name="Shape 15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1" name="Shape 161"/>
        <p:cNvGrpSpPr/>
        <p:nvPr/>
      </p:nvGrpSpPr>
      <p:grpSpPr>
        <a:xfrm>
          <a:off x="0" y="0"/>
          <a:ext cx="0" cy="0"/>
          <a:chOff x="0" y="0"/>
          <a:chExt cx="0" cy="0"/>
        </a:xfrm>
      </p:grpSpPr>
      <p:sp>
        <p:nvSpPr>
          <p:cNvPr id="162" name="Shape 1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3" name="Shape 16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Shape 16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9" name="Shape 16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7" name="Shape 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3" name="Shape 173"/>
        <p:cNvGrpSpPr/>
        <p:nvPr/>
      </p:nvGrpSpPr>
      <p:grpSpPr>
        <a:xfrm>
          <a:off x="0" y="0"/>
          <a:ext cx="0" cy="0"/>
          <a:chOff x="0" y="0"/>
          <a:chExt cx="0" cy="0"/>
        </a:xfrm>
      </p:grpSpPr>
      <p:sp>
        <p:nvSpPr>
          <p:cNvPr id="174" name="Shape 17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5" name="Shape 17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9" name="Shape 179"/>
        <p:cNvGrpSpPr/>
        <p:nvPr/>
      </p:nvGrpSpPr>
      <p:grpSpPr>
        <a:xfrm>
          <a:off x="0" y="0"/>
          <a:ext cx="0" cy="0"/>
          <a:chOff x="0" y="0"/>
          <a:chExt cx="0" cy="0"/>
        </a:xfrm>
      </p:grpSpPr>
      <p:sp>
        <p:nvSpPr>
          <p:cNvPr id="180" name="Shape 1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1" name="Shape 1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5" name="Shape 185"/>
        <p:cNvGrpSpPr/>
        <p:nvPr/>
      </p:nvGrpSpPr>
      <p:grpSpPr>
        <a:xfrm>
          <a:off x="0" y="0"/>
          <a:ext cx="0" cy="0"/>
          <a:chOff x="0" y="0"/>
          <a:chExt cx="0" cy="0"/>
        </a:xfrm>
      </p:grpSpPr>
      <p:sp>
        <p:nvSpPr>
          <p:cNvPr id="186" name="Shape 1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7" name="Shape 18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Shape 1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3" name="Shape 19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7" name="Shape 197"/>
        <p:cNvGrpSpPr/>
        <p:nvPr/>
      </p:nvGrpSpPr>
      <p:grpSpPr>
        <a:xfrm>
          <a:off x="0" y="0"/>
          <a:ext cx="0" cy="0"/>
          <a:chOff x="0" y="0"/>
          <a:chExt cx="0" cy="0"/>
        </a:xfrm>
      </p:grpSpPr>
      <p:sp>
        <p:nvSpPr>
          <p:cNvPr id="198" name="Shape 19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9" name="Shape 19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3" name="Shape 203"/>
        <p:cNvGrpSpPr/>
        <p:nvPr/>
      </p:nvGrpSpPr>
      <p:grpSpPr>
        <a:xfrm>
          <a:off x="0" y="0"/>
          <a:ext cx="0" cy="0"/>
          <a:chOff x="0" y="0"/>
          <a:chExt cx="0" cy="0"/>
        </a:xfrm>
      </p:grpSpPr>
      <p:sp>
        <p:nvSpPr>
          <p:cNvPr id="204" name="Shape 20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5" name="Shape 20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9" name="Shape 209"/>
        <p:cNvGrpSpPr/>
        <p:nvPr/>
      </p:nvGrpSpPr>
      <p:grpSpPr>
        <a:xfrm>
          <a:off x="0" y="0"/>
          <a:ext cx="0" cy="0"/>
          <a:chOff x="0" y="0"/>
          <a:chExt cx="0" cy="0"/>
        </a:xfrm>
      </p:grpSpPr>
      <p:sp>
        <p:nvSpPr>
          <p:cNvPr id="210" name="Shape 2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1" name="Shape 21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5" name="Shape 215"/>
        <p:cNvGrpSpPr/>
        <p:nvPr/>
      </p:nvGrpSpPr>
      <p:grpSpPr>
        <a:xfrm>
          <a:off x="0" y="0"/>
          <a:ext cx="0" cy="0"/>
          <a:chOff x="0" y="0"/>
          <a:chExt cx="0" cy="0"/>
        </a:xfrm>
      </p:grpSpPr>
      <p:sp>
        <p:nvSpPr>
          <p:cNvPr id="216" name="Shape 2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7" name="Shape 21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1" name="Shape 221"/>
        <p:cNvGrpSpPr/>
        <p:nvPr/>
      </p:nvGrpSpPr>
      <p:grpSpPr>
        <a:xfrm>
          <a:off x="0" y="0"/>
          <a:ext cx="0" cy="0"/>
          <a:chOff x="0" y="0"/>
          <a:chExt cx="0" cy="0"/>
        </a:xfrm>
      </p:grpSpPr>
      <p:sp>
        <p:nvSpPr>
          <p:cNvPr id="222" name="Shape 2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3" name="Shape 2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7" name="Shape 227"/>
        <p:cNvGrpSpPr/>
        <p:nvPr/>
      </p:nvGrpSpPr>
      <p:grpSpPr>
        <a:xfrm>
          <a:off x="0" y="0"/>
          <a:ext cx="0" cy="0"/>
          <a:chOff x="0" y="0"/>
          <a:chExt cx="0" cy="0"/>
        </a:xfrm>
      </p:grpSpPr>
      <p:sp>
        <p:nvSpPr>
          <p:cNvPr id="228" name="Shape 22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9" name="Shape 22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1" name="Shape 71"/>
        <p:cNvGrpSpPr/>
        <p:nvPr/>
      </p:nvGrpSpPr>
      <p:grpSpPr>
        <a:xfrm>
          <a:off x="0" y="0"/>
          <a:ext cx="0" cy="0"/>
          <a:chOff x="0" y="0"/>
          <a:chExt cx="0" cy="0"/>
        </a:xfrm>
      </p:grpSpPr>
      <p:sp>
        <p:nvSpPr>
          <p:cNvPr id="72" name="Shape 7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3" name="Shape 7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7" name="Shape 77"/>
        <p:cNvGrpSpPr/>
        <p:nvPr/>
      </p:nvGrpSpPr>
      <p:grpSpPr>
        <a:xfrm>
          <a:off x="0" y="0"/>
          <a:ext cx="0" cy="0"/>
          <a:chOff x="0" y="0"/>
          <a:chExt cx="0" cy="0"/>
        </a:xfrm>
      </p:grpSpPr>
      <p:sp>
        <p:nvSpPr>
          <p:cNvPr id="78" name="Shape 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9" name="Shape 7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3" name="Shape 83"/>
        <p:cNvGrpSpPr/>
        <p:nvPr/>
      </p:nvGrpSpPr>
      <p:grpSpPr>
        <a:xfrm>
          <a:off x="0" y="0"/>
          <a:ext cx="0" cy="0"/>
          <a:chOff x="0" y="0"/>
          <a:chExt cx="0" cy="0"/>
        </a:xfrm>
      </p:grpSpPr>
      <p:sp>
        <p:nvSpPr>
          <p:cNvPr id="84" name="Shape 8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5" name="Shape 8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9" name="Shape 89"/>
        <p:cNvGrpSpPr/>
        <p:nvPr/>
      </p:nvGrpSpPr>
      <p:grpSpPr>
        <a:xfrm>
          <a:off x="0" y="0"/>
          <a:ext cx="0" cy="0"/>
          <a:chOff x="0" y="0"/>
          <a:chExt cx="0" cy="0"/>
        </a:xfrm>
      </p:grpSpPr>
      <p:sp>
        <p:nvSpPr>
          <p:cNvPr id="90" name="Shape 9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1" name="Shape 9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Shape 9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7" name="Shape 9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Many courts did implement the exclusionary rule on the state level, following the lead of the U.S. Supreme Court, but some did not.  </a:t>
            </a:r>
            <a:br>
              <a:rPr lang="en"/>
            </a:b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Shape 10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3" name="Shape 10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9" name="Shape 1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2744013"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Shape 1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Shape 54"/>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flipH="1">
            <a:off x="7595938"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Shape 18"/>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Shape 35"/>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Shape 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Shape 44"/>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Shape 45"/>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3" name="Shape 6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2.4:  The Civil Rights Revolution</a:t>
            </a:r>
            <a:endParaRPr/>
          </a:p>
        </p:txBody>
      </p:sp>
      <p:sp>
        <p:nvSpPr>
          <p:cNvPr id="64" name="Shape 64"/>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6" name="Shape 116"/>
        <p:cNvGrpSpPr/>
        <p:nvPr/>
      </p:nvGrpSpPr>
      <p:grpSpPr>
        <a:xfrm>
          <a:off x="0" y="0"/>
          <a:ext cx="0" cy="0"/>
          <a:chOff x="0" y="0"/>
          <a:chExt cx="0" cy="0"/>
        </a:xfrm>
      </p:grpSpPr>
      <p:sp>
        <p:nvSpPr>
          <p:cNvPr id="117" name="Shape 11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Impact of </a:t>
            </a:r>
            <a:r>
              <a:rPr i="1" lang="en"/>
              <a:t>Chimel</a:t>
            </a:r>
            <a:endParaRPr i="1"/>
          </a:p>
        </p:txBody>
      </p:sp>
      <p:sp>
        <p:nvSpPr>
          <p:cNvPr id="118" name="Shape 11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proper scope of a search incident to arrest was the area in the suspect’s “immediate control.”  </a:t>
            </a:r>
            <a:endParaRPr/>
          </a:p>
          <a:p>
            <a:pPr indent="0" lvl="0" marL="0" rtl="0" algn="just">
              <a:spcBef>
                <a:spcPts val="1600"/>
              </a:spcBef>
              <a:spcAft>
                <a:spcPts val="0"/>
              </a:spcAft>
              <a:buNone/>
            </a:pPr>
            <a:r>
              <a:rPr lang="en"/>
              <a:t>We can see from this that the court limited a common police practice, effectively doing away with an unwritten arrest exception to the search warrant requirement of the Fourth Amendment.  </a:t>
            </a:r>
            <a:endParaRPr/>
          </a:p>
          <a:p>
            <a:pPr indent="0" lvl="0" marL="0" algn="just">
              <a:spcBef>
                <a:spcPts val="1600"/>
              </a:spcBef>
              <a:spcAft>
                <a:spcPts val="1600"/>
              </a:spcAft>
              <a:buNone/>
            </a:pPr>
            <a:r>
              <a:rPr lang="en"/>
              <a:t>Because this was deemed a due process issue by the Supreme Court, that clause of the Fourteenth Amendment was used to apply the Fourth Amendment rule to state law enforcement.                    </a:t>
            </a:r>
            <a:br>
              <a:rPr lang="en"/>
            </a:b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2" name="Shape 122"/>
        <p:cNvGrpSpPr/>
        <p:nvPr/>
      </p:nvGrpSpPr>
      <p:grpSpPr>
        <a:xfrm>
          <a:off x="0" y="0"/>
          <a:ext cx="0" cy="0"/>
          <a:chOff x="0" y="0"/>
          <a:chExt cx="0" cy="0"/>
        </a:xfrm>
      </p:grpSpPr>
      <p:sp>
        <p:nvSpPr>
          <p:cNvPr id="123" name="Shape 12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Gideon</a:t>
            </a:r>
            <a:endParaRPr i="1"/>
          </a:p>
        </p:txBody>
      </p:sp>
      <p:sp>
        <p:nvSpPr>
          <p:cNvPr id="124" name="Shape 12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While the decisions of the Warren court had a weighty impact on many aspects of American life, the most profound effects on the criminal justice system were in the area of due process and defendants’ rights.  </a:t>
            </a:r>
            <a:endParaRPr/>
          </a:p>
          <a:p>
            <a:pPr indent="0" lvl="0" marL="0">
              <a:spcBef>
                <a:spcPts val="1600"/>
              </a:spcBef>
              <a:spcAft>
                <a:spcPts val="1600"/>
              </a:spcAft>
              <a:buNone/>
            </a:pPr>
            <a:r>
              <a:rPr lang="en"/>
              <a:t>In </a:t>
            </a:r>
            <a:r>
              <a:rPr i="1" lang="en"/>
              <a:t>Gideon v. Wainwright</a:t>
            </a:r>
            <a:r>
              <a:rPr lang="en"/>
              <a:t> (1963), the court held that indigent defendants facing jail time had the right to appointed counsel if they could not afford their own lawyer.</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8" name="Shape 128"/>
        <p:cNvGrpSpPr/>
        <p:nvPr/>
      </p:nvGrpSpPr>
      <p:grpSpPr>
        <a:xfrm>
          <a:off x="0" y="0"/>
          <a:ext cx="0" cy="0"/>
          <a:chOff x="0" y="0"/>
          <a:chExt cx="0" cy="0"/>
        </a:xfrm>
      </p:grpSpPr>
      <p:sp>
        <p:nvSpPr>
          <p:cNvPr id="129" name="Shape 12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Miranda</a:t>
            </a:r>
            <a:endParaRPr/>
          </a:p>
        </p:txBody>
      </p:sp>
      <p:sp>
        <p:nvSpPr>
          <p:cNvPr id="130" name="Shape 13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a:t>
            </a:r>
            <a:r>
              <a:rPr i="1" lang="en"/>
              <a:t>Miranda v. Arizona</a:t>
            </a:r>
            <a:r>
              <a:rPr lang="en"/>
              <a:t> (1966), the Warren Court ruled that police must inform suspects of certain rights prior to a custodial interrogation.  </a:t>
            </a:r>
            <a:endParaRPr/>
          </a:p>
          <a:p>
            <a:pPr indent="0" lvl="0" marL="0" rtl="0" algn="just">
              <a:spcBef>
                <a:spcPts val="1600"/>
              </a:spcBef>
              <a:spcAft>
                <a:spcPts val="0"/>
              </a:spcAft>
              <a:buNone/>
            </a:pPr>
            <a:r>
              <a:rPr lang="en"/>
              <a:t>Due to popular culture, most every American knows the statement that is read to suspects by the police:  </a:t>
            </a:r>
            <a:endParaRPr/>
          </a:p>
          <a:p>
            <a:pPr indent="0" lvl="0" marL="0" algn="just">
              <a:spcBef>
                <a:spcPts val="1600"/>
              </a:spcBef>
              <a:spcAft>
                <a:spcPts val="1600"/>
              </a:spcAft>
              <a:buNone/>
            </a:pPr>
            <a:r>
              <a:rPr i="1" lang="en">
                <a:latin typeface="Times New Roman"/>
                <a:ea typeface="Times New Roman"/>
                <a:cs typeface="Times New Roman"/>
                <a:sym typeface="Times New Roman"/>
              </a:rPr>
              <a:t>“You have the right to remain silent.  Anything you say can and will be used against you in a court of law.  You have the right to have an attorney present during questioning.  If you cannot afford an attorney, one will be appointed for you by the state.”</a:t>
            </a:r>
            <a:endParaRPr i="1">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4" name="Shape 134"/>
        <p:cNvGrpSpPr/>
        <p:nvPr/>
      </p:nvGrpSpPr>
      <p:grpSpPr>
        <a:xfrm>
          <a:off x="0" y="0"/>
          <a:ext cx="0" cy="0"/>
          <a:chOff x="0" y="0"/>
          <a:chExt cx="0" cy="0"/>
        </a:xfrm>
      </p:grpSpPr>
      <p:sp>
        <p:nvSpPr>
          <p:cNvPr id="135" name="Shape 13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Terry</a:t>
            </a:r>
            <a:endParaRPr i="1"/>
          </a:p>
        </p:txBody>
      </p:sp>
      <p:sp>
        <p:nvSpPr>
          <p:cNvPr id="136" name="Shape 13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Not every case decided by the Warren Court served to benefit criminal defendants.  </a:t>
            </a:r>
            <a:endParaRPr/>
          </a:p>
          <a:p>
            <a:pPr indent="0" lvl="0" marL="0" algn="just">
              <a:spcBef>
                <a:spcPts val="1600"/>
              </a:spcBef>
              <a:spcAft>
                <a:spcPts val="1600"/>
              </a:spcAft>
              <a:buNone/>
            </a:pPr>
            <a:r>
              <a:rPr lang="en"/>
              <a:t>In </a:t>
            </a:r>
            <a:r>
              <a:rPr i="1" lang="en"/>
              <a:t>Terry v. Ohio</a:t>
            </a:r>
            <a:r>
              <a:rPr lang="en"/>
              <a:t> (1968), for example, the Court ruled that the police could search suspects for weapons with less than probable cause.</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0" name="Shape 140"/>
        <p:cNvGrpSpPr/>
        <p:nvPr/>
      </p:nvGrpSpPr>
      <p:grpSpPr>
        <a:xfrm>
          <a:off x="0" y="0"/>
          <a:ext cx="0" cy="0"/>
          <a:chOff x="0" y="0"/>
          <a:chExt cx="0" cy="0"/>
        </a:xfrm>
      </p:grpSpPr>
      <p:sp>
        <p:nvSpPr>
          <p:cNvPr id="141" name="Shape 14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Pendulum Swings Back</a:t>
            </a:r>
            <a:endParaRPr/>
          </a:p>
        </p:txBody>
      </p:sp>
      <p:sp>
        <p:nvSpPr>
          <p:cNvPr id="142" name="Shape 14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pendulum began to swing the other way in the 1970s.  </a:t>
            </a:r>
            <a:endParaRPr/>
          </a:p>
          <a:p>
            <a:pPr indent="0" lvl="0" marL="0" rtl="0" algn="just">
              <a:spcBef>
                <a:spcPts val="1600"/>
              </a:spcBef>
              <a:spcAft>
                <a:spcPts val="0"/>
              </a:spcAft>
              <a:buNone/>
            </a:pPr>
            <a:r>
              <a:rPr lang="en"/>
              <a:t>This swing occurred because the composition of the court began to change.  </a:t>
            </a:r>
            <a:endParaRPr/>
          </a:p>
          <a:p>
            <a:pPr indent="0" lvl="0" marL="0" rtl="0" algn="just">
              <a:spcBef>
                <a:spcPts val="1600"/>
              </a:spcBef>
              <a:spcAft>
                <a:spcPts val="0"/>
              </a:spcAft>
              <a:buNone/>
            </a:pPr>
            <a:r>
              <a:rPr lang="en"/>
              <a:t>As liberal justices retired from the court, Republican presidents such as Nixon, Reagan, and Bush replaced them.  </a:t>
            </a:r>
            <a:endParaRPr/>
          </a:p>
          <a:p>
            <a:pPr indent="0" lvl="0" marL="0" algn="just">
              <a:spcBef>
                <a:spcPts val="1600"/>
              </a:spcBef>
              <a:spcAft>
                <a:spcPts val="1600"/>
              </a:spcAft>
              <a:buNone/>
            </a:pPr>
            <a:r>
              <a:rPr lang="en"/>
              <a:t>By the end of the first Bush administration, the court had transitioned from the very liberal Warren Court to a much more conservative body.</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6" name="Shape 146"/>
        <p:cNvGrpSpPr/>
        <p:nvPr/>
      </p:nvGrpSpPr>
      <p:grpSpPr>
        <a:xfrm>
          <a:off x="0" y="0"/>
          <a:ext cx="0" cy="0"/>
          <a:chOff x="0" y="0"/>
          <a:chExt cx="0" cy="0"/>
        </a:xfrm>
      </p:grpSpPr>
      <p:sp>
        <p:nvSpPr>
          <p:cNvPr id="147" name="Shape 14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Conservative Courts</a:t>
            </a:r>
            <a:endParaRPr/>
          </a:p>
        </p:txBody>
      </p:sp>
      <p:sp>
        <p:nvSpPr>
          <p:cNvPr id="148" name="Shape 14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These conservative courts hammered out many exceptions to the blanket protections created by the Warren Court.  </a:t>
            </a:r>
            <a:endParaRPr/>
          </a:p>
          <a:p>
            <a:pPr indent="0" lvl="0" marL="0" rtl="0" algn="just">
              <a:spcBef>
                <a:spcPts val="1600"/>
              </a:spcBef>
              <a:spcAft>
                <a:spcPts val="0"/>
              </a:spcAft>
              <a:buNone/>
            </a:pPr>
            <a:r>
              <a:rPr lang="en"/>
              <a:t>This has created an increasingly broad scope of lawful investigative activity for law enforcement.  </a:t>
            </a:r>
            <a:endParaRPr/>
          </a:p>
          <a:p>
            <a:pPr indent="0" lvl="0" marL="0" rtl="0" algn="just">
              <a:spcBef>
                <a:spcPts val="1600"/>
              </a:spcBef>
              <a:spcAft>
                <a:spcPts val="0"/>
              </a:spcAft>
              <a:buNone/>
            </a:pPr>
            <a:r>
              <a:rPr lang="en"/>
              <a:t>This shift from the Due Process Model to the Crime Control Model did not take place only within the courts.  </a:t>
            </a:r>
            <a:endParaRPr/>
          </a:p>
          <a:p>
            <a:pPr indent="0" lvl="0" marL="0" algn="just">
              <a:spcBef>
                <a:spcPts val="1600"/>
              </a:spcBef>
              <a:spcAft>
                <a:spcPts val="1600"/>
              </a:spcAft>
              <a:buNone/>
            </a:pPr>
            <a:r>
              <a:rPr lang="en"/>
              <a:t>It took place in the executive and the legislative branches as well.</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Shape 15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Burger Court</a:t>
            </a:r>
            <a:endParaRPr/>
          </a:p>
        </p:txBody>
      </p:sp>
      <p:sp>
        <p:nvSpPr>
          <p:cNvPr id="154" name="Shape 15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Burger Court (1969 – 1986) was far more conservative than the Warren Court, but there was no conservative majority.  </a:t>
            </a:r>
            <a:endParaRPr/>
          </a:p>
          <a:p>
            <a:pPr indent="0" lvl="0" marL="0" rtl="0" algn="just">
              <a:spcBef>
                <a:spcPts val="1600"/>
              </a:spcBef>
              <a:spcAft>
                <a:spcPts val="0"/>
              </a:spcAft>
              <a:buNone/>
            </a:pPr>
            <a:r>
              <a:rPr lang="en"/>
              <a:t>One of the most controversial cases decided by the Burger Court was </a:t>
            </a:r>
            <a:r>
              <a:rPr i="1" lang="en"/>
              <a:t>Furman v. Georgia</a:t>
            </a:r>
            <a:r>
              <a:rPr lang="en"/>
              <a:t> (1972), which abolished the death penalty as it was enacted at the time.  </a:t>
            </a:r>
            <a:endParaRPr/>
          </a:p>
          <a:p>
            <a:pPr indent="0" lvl="0" marL="0" algn="just">
              <a:spcBef>
                <a:spcPts val="1600"/>
              </a:spcBef>
              <a:spcAft>
                <a:spcPts val="1600"/>
              </a:spcAft>
              <a:buNone/>
            </a:pPr>
            <a:r>
              <a:rPr lang="en"/>
              <a:t>This was not in keeping with the conservative expectations of the Burger Court because Warren Burger was a conservative appointed by President Richard Nixon.</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Shape 15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Slowing Change</a:t>
            </a:r>
            <a:endParaRPr/>
          </a:p>
        </p:txBody>
      </p:sp>
      <p:sp>
        <p:nvSpPr>
          <p:cNvPr id="160" name="Shape 16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Conservatives hoped that a court led by Burger would be far more conservative, even to the point of overruling the more liberal of the Warren Court’s rulings--This was not to happen.  </a:t>
            </a:r>
            <a:endParaRPr/>
          </a:p>
          <a:p>
            <a:pPr indent="0" lvl="0" marL="0" rtl="0" algn="just">
              <a:spcBef>
                <a:spcPts val="1600"/>
              </a:spcBef>
              <a:spcAft>
                <a:spcPts val="0"/>
              </a:spcAft>
              <a:buNone/>
            </a:pPr>
            <a:r>
              <a:rPr lang="en"/>
              <a:t>The court may have chipped away at the major Warren Court doctrines, but it declined to overturn them.  </a:t>
            </a:r>
            <a:endParaRPr/>
          </a:p>
          <a:p>
            <a:pPr indent="0" lvl="0" marL="0" algn="just">
              <a:spcBef>
                <a:spcPts val="1600"/>
              </a:spcBef>
              <a:spcAft>
                <a:spcPts val="1600"/>
              </a:spcAft>
              <a:buNone/>
            </a:pPr>
            <a:r>
              <a:rPr lang="en"/>
              <a:t>The chief justice may have been conservative when Furman was handed down, but the remnants of the Warren Court still sitting on the bench kept the court liberal, at least to a degree, in its majority decisions.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4" name="Shape 164"/>
        <p:cNvGrpSpPr/>
        <p:nvPr/>
      </p:nvGrpSpPr>
      <p:grpSpPr>
        <a:xfrm>
          <a:off x="0" y="0"/>
          <a:ext cx="0" cy="0"/>
          <a:chOff x="0" y="0"/>
          <a:chExt cx="0" cy="0"/>
        </a:xfrm>
      </p:grpSpPr>
      <p:sp>
        <p:nvSpPr>
          <p:cNvPr id="165" name="Shape 16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Gregg</a:t>
            </a:r>
            <a:endParaRPr i="1"/>
          </a:p>
        </p:txBody>
      </p:sp>
      <p:sp>
        <p:nvSpPr>
          <p:cNvPr id="166" name="Shape 16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Because the composition of the court had shifted, some conservative decisions were handed down.  </a:t>
            </a:r>
            <a:endParaRPr/>
          </a:p>
          <a:p>
            <a:pPr indent="0" lvl="0" marL="0">
              <a:spcBef>
                <a:spcPts val="1600"/>
              </a:spcBef>
              <a:spcAft>
                <a:spcPts val="1600"/>
              </a:spcAft>
              <a:buNone/>
            </a:pPr>
            <a:r>
              <a:rPr lang="en"/>
              <a:t>Burger voted with the majority of the court in 1976 to reinstate the death penalty in </a:t>
            </a:r>
            <a:r>
              <a:rPr i="1" lang="en"/>
              <a:t>Gregg v. Georgia</a:t>
            </a:r>
            <a:r>
              <a:rPr lang="en"/>
              <a:t> (1976).</a:t>
            </a:r>
            <a:br>
              <a:rPr lang="en"/>
            </a:b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0" name="Shape 170"/>
        <p:cNvGrpSpPr/>
        <p:nvPr/>
      </p:nvGrpSpPr>
      <p:grpSpPr>
        <a:xfrm>
          <a:off x="0" y="0"/>
          <a:ext cx="0" cy="0"/>
          <a:chOff x="0" y="0"/>
          <a:chExt cx="0" cy="0"/>
        </a:xfrm>
      </p:grpSpPr>
      <p:sp>
        <p:nvSpPr>
          <p:cNvPr id="171" name="Shape 17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Chipping Away at Warren</a:t>
            </a:r>
            <a:endParaRPr/>
          </a:p>
        </p:txBody>
      </p:sp>
      <p:sp>
        <p:nvSpPr>
          <p:cNvPr id="172" name="Shape 172"/>
          <p:cNvSpPr txBox="1"/>
          <p:nvPr>
            <p:ph idx="1" type="body"/>
          </p:nvPr>
        </p:nvSpPr>
        <p:spPr>
          <a:xfrm>
            <a:off x="387900" y="1489825"/>
            <a:ext cx="8368200" cy="3245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Rehnquist Court (1986 - 2005) was far more conservative than the Burger Court.  </a:t>
            </a:r>
            <a:endParaRPr/>
          </a:p>
          <a:p>
            <a:pPr indent="0" lvl="0" marL="0" rtl="0">
              <a:spcBef>
                <a:spcPts val="1600"/>
              </a:spcBef>
              <a:spcAft>
                <a:spcPts val="0"/>
              </a:spcAft>
              <a:buNone/>
            </a:pPr>
            <a:r>
              <a:rPr lang="en"/>
              <a:t>These conservative courts, perhaps out of concern for the time-honored tradition of cohesion and unity of the Supreme Court, did not overrule many of the liberal decisions of the Warren Court.  </a:t>
            </a:r>
            <a:endParaRPr/>
          </a:p>
          <a:p>
            <a:pPr indent="0" lvl="0" marL="0" rtl="0">
              <a:spcBef>
                <a:spcPts val="1600"/>
              </a:spcBef>
              <a:spcAft>
                <a:spcPts val="0"/>
              </a:spcAft>
              <a:buNone/>
            </a:pPr>
            <a:r>
              <a:rPr lang="en"/>
              <a:t>Rather, they “chipped away” at them by creating scores of exclusions.  </a:t>
            </a:r>
            <a:endParaRPr/>
          </a:p>
          <a:p>
            <a:pPr indent="0" lvl="0" marL="0">
              <a:spcBef>
                <a:spcPts val="1600"/>
              </a:spcBef>
              <a:spcAft>
                <a:spcPts val="1600"/>
              </a:spcAft>
              <a:buNone/>
            </a:pPr>
            <a:r>
              <a:rPr lang="en"/>
              <a:t>That is, things like the exclusionary rule still existed as a matter of law, but there would be many exceptions that were created during the Reagan-Bush years.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Shape 6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Political Pendulum </a:t>
            </a:r>
            <a:endParaRPr/>
          </a:p>
        </p:txBody>
      </p:sp>
      <p:sp>
        <p:nvSpPr>
          <p:cNvPr id="70" name="Shape 7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political pendulum, swinging back and forth from liberal to conservative, marks the history of the U.S. Supreme Court.  </a:t>
            </a:r>
            <a:endParaRPr/>
          </a:p>
          <a:p>
            <a:pPr indent="0" lvl="0" marL="0" rtl="0">
              <a:spcBef>
                <a:spcPts val="1600"/>
              </a:spcBef>
              <a:spcAft>
                <a:spcPts val="0"/>
              </a:spcAft>
              <a:buNone/>
            </a:pPr>
            <a:r>
              <a:rPr lang="en"/>
              <a:t>Obviously, conservative courts are courts composed of conservative justices, usually appointed by conservative presidents.  </a:t>
            </a:r>
            <a:endParaRPr/>
          </a:p>
          <a:p>
            <a:pPr indent="0" lvl="0" marL="0">
              <a:spcBef>
                <a:spcPts val="1600"/>
              </a:spcBef>
              <a:spcAft>
                <a:spcPts val="1600"/>
              </a:spcAft>
              <a:buNone/>
            </a:pPr>
            <a:r>
              <a:rPr lang="en"/>
              <a:t>Liberal courts, on the other hand, are composed of liberal justices, usually appointed by liberal presidents.</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6" name="Shape 176"/>
        <p:cNvGrpSpPr/>
        <p:nvPr/>
      </p:nvGrpSpPr>
      <p:grpSpPr>
        <a:xfrm>
          <a:off x="0" y="0"/>
          <a:ext cx="0" cy="0"/>
          <a:chOff x="0" y="0"/>
          <a:chExt cx="0" cy="0"/>
        </a:xfrm>
      </p:grpSpPr>
      <p:sp>
        <p:nvSpPr>
          <p:cNvPr id="177" name="Shape 17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Justice Rehnquist </a:t>
            </a:r>
            <a:endParaRPr/>
          </a:p>
        </p:txBody>
      </p:sp>
      <p:sp>
        <p:nvSpPr>
          <p:cNvPr id="178" name="Shape 17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Rehnquist was a strong believer in states’ rights.  </a:t>
            </a:r>
            <a:endParaRPr/>
          </a:p>
          <a:p>
            <a:pPr indent="0" lvl="0" marL="0" rtl="0" algn="just">
              <a:spcBef>
                <a:spcPts val="1600"/>
              </a:spcBef>
              <a:spcAft>
                <a:spcPts val="0"/>
              </a:spcAft>
              <a:buNone/>
            </a:pPr>
            <a:r>
              <a:rPr lang="en"/>
              <a:t>Much of his decisionmaking hinged on the Tenth Amendment’s reservation of powers to state government.  </a:t>
            </a:r>
            <a:endParaRPr/>
          </a:p>
          <a:p>
            <a:pPr indent="0" lvl="0" marL="0" algn="just">
              <a:spcBef>
                <a:spcPts val="1600"/>
              </a:spcBef>
              <a:spcAft>
                <a:spcPts val="1600"/>
              </a:spcAft>
              <a:buNone/>
            </a:pPr>
            <a:r>
              <a:rPr lang="en"/>
              <a:t>He also rejected the broad view of the Fourteenth Amendment taken by the Warren Court and believed that such an interpretation overstepped the proper bounds of federal power.</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2" name="Shape 182"/>
        <p:cNvGrpSpPr/>
        <p:nvPr/>
      </p:nvGrpSpPr>
      <p:grpSpPr>
        <a:xfrm>
          <a:off x="0" y="0"/>
          <a:ext cx="0" cy="0"/>
          <a:chOff x="0" y="0"/>
          <a:chExt cx="0" cy="0"/>
        </a:xfrm>
      </p:grpSpPr>
      <p:sp>
        <p:nvSpPr>
          <p:cNvPr id="183" name="Shape 18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Maryland v. Garrison (1987)</a:t>
            </a:r>
            <a:endParaRPr/>
          </a:p>
        </p:txBody>
      </p:sp>
      <p:sp>
        <p:nvSpPr>
          <p:cNvPr id="184" name="Shape 18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An example of the chipping away at liberal interpretations of the fourth amendment is </a:t>
            </a:r>
            <a:r>
              <a:rPr i="1" lang="en"/>
              <a:t>Maryland v. Garrison</a:t>
            </a:r>
            <a:r>
              <a:rPr lang="en"/>
              <a:t> (1987).  </a:t>
            </a:r>
            <a:endParaRPr/>
          </a:p>
          <a:p>
            <a:pPr indent="0" lvl="0" marL="0" rtl="0">
              <a:spcBef>
                <a:spcPts val="1600"/>
              </a:spcBef>
              <a:spcAft>
                <a:spcPts val="0"/>
              </a:spcAft>
              <a:buNone/>
            </a:pPr>
            <a:r>
              <a:rPr lang="en"/>
              <a:t>In this case, the court held that a search pursuant to a warrant that the police believed incorrectly to be valid did not violate the searched person’s Fourth Amendment Rights.  </a:t>
            </a:r>
            <a:endParaRPr/>
          </a:p>
          <a:p>
            <a:pPr indent="0" lvl="0" marL="0">
              <a:spcBef>
                <a:spcPts val="1600"/>
              </a:spcBef>
              <a:spcAft>
                <a:spcPts val="1600"/>
              </a:spcAft>
              <a:buNone/>
            </a:pPr>
            <a:r>
              <a:rPr lang="en"/>
              <a:t>This good faith exception meant that such evidence could be admitted at trial.</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8" name="Shape 188"/>
        <p:cNvGrpSpPr/>
        <p:nvPr/>
      </p:nvGrpSpPr>
      <p:grpSpPr>
        <a:xfrm>
          <a:off x="0" y="0"/>
          <a:ext cx="0" cy="0"/>
          <a:chOff x="0" y="0"/>
          <a:chExt cx="0" cy="0"/>
        </a:xfrm>
      </p:grpSpPr>
      <p:sp>
        <p:nvSpPr>
          <p:cNvPr id="189" name="Shape 18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California v. Greenwood (1988)</a:t>
            </a:r>
            <a:endParaRPr/>
          </a:p>
        </p:txBody>
      </p:sp>
      <p:sp>
        <p:nvSpPr>
          <p:cNvPr id="190" name="Shape 19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Another example is </a:t>
            </a:r>
            <a:r>
              <a:rPr i="1" lang="en"/>
              <a:t>California v. Greenwood</a:t>
            </a:r>
            <a:r>
              <a:rPr lang="en"/>
              <a:t> (1988), in which the court ruled that a warrant was not necessary to search a garbage can left on the curb for pickup (outside the curtilage of the home).          </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Shape 19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Juveniles and Civil Rights</a:t>
            </a:r>
            <a:endParaRPr/>
          </a:p>
        </p:txBody>
      </p:sp>
      <p:sp>
        <p:nvSpPr>
          <p:cNvPr id="196" name="Shape 196"/>
          <p:cNvSpPr txBox="1"/>
          <p:nvPr>
            <p:ph idx="1" type="body"/>
          </p:nvPr>
        </p:nvSpPr>
        <p:spPr>
          <a:xfrm>
            <a:off x="387900" y="1489825"/>
            <a:ext cx="8368200" cy="31728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Before the 1960s, few people challenged the sweeping powers of the juvenile justice system.  </a:t>
            </a:r>
            <a:endParaRPr/>
          </a:p>
          <a:p>
            <a:pPr indent="0" lvl="0" marL="0" rtl="0">
              <a:spcBef>
                <a:spcPts val="1600"/>
              </a:spcBef>
              <a:spcAft>
                <a:spcPts val="0"/>
              </a:spcAft>
              <a:buNone/>
            </a:pPr>
            <a:r>
              <a:rPr lang="en"/>
              <a:t>During the Civil Rights Revolution, the Supreme Court considered the rights of juveniles at the time and found them wanting.  </a:t>
            </a:r>
            <a:endParaRPr/>
          </a:p>
          <a:p>
            <a:pPr indent="0" lvl="0" marL="0" rtl="0">
              <a:spcBef>
                <a:spcPts val="1600"/>
              </a:spcBef>
              <a:spcAft>
                <a:spcPts val="0"/>
              </a:spcAft>
              <a:buNone/>
            </a:pPr>
            <a:r>
              <a:rPr lang="en"/>
              <a:t>In a series of fundamental cases, the Supreme Court greatly expanded the rights of juveniles.  </a:t>
            </a:r>
            <a:endParaRPr/>
          </a:p>
          <a:p>
            <a:pPr indent="0" lvl="0" marL="0">
              <a:spcBef>
                <a:spcPts val="1600"/>
              </a:spcBef>
              <a:spcAft>
                <a:spcPts val="1600"/>
              </a:spcAft>
              <a:buNone/>
            </a:pPr>
            <a:r>
              <a:rPr lang="en"/>
              <a:t>Many critics point out that these changes made the juvenile justice system look a lot more like the adult system.</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0" name="Shape 200"/>
        <p:cNvGrpSpPr/>
        <p:nvPr/>
      </p:nvGrpSpPr>
      <p:grpSpPr>
        <a:xfrm>
          <a:off x="0" y="0"/>
          <a:ext cx="0" cy="0"/>
          <a:chOff x="0" y="0"/>
          <a:chExt cx="0" cy="0"/>
        </a:xfrm>
      </p:grpSpPr>
      <p:sp>
        <p:nvSpPr>
          <p:cNvPr id="201" name="Shape 20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 Re Gault (1967)</a:t>
            </a:r>
            <a:endParaRPr/>
          </a:p>
        </p:txBody>
      </p:sp>
      <p:sp>
        <p:nvSpPr>
          <p:cNvPr id="202" name="Shape 20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the landmark case of In Re Gault (1967), the Supreme Court extended many due process rights enjoyed by adults accused of a crime to juveniles.  </a:t>
            </a:r>
            <a:endParaRPr/>
          </a:p>
          <a:p>
            <a:pPr indent="0" lvl="0" marL="0" rtl="0" algn="just">
              <a:spcBef>
                <a:spcPts val="1600"/>
              </a:spcBef>
              <a:spcAft>
                <a:spcPts val="0"/>
              </a:spcAft>
              <a:buNone/>
            </a:pPr>
            <a:r>
              <a:rPr lang="en"/>
              <a:t>The facts of the case were rather shocking: A 15-year old boy named Gerald Gault had been sentenced to six years in a state "training school" for making a prank phone call.  </a:t>
            </a:r>
            <a:endParaRPr/>
          </a:p>
          <a:p>
            <a:pPr indent="0" lvl="0" marL="0" algn="just">
              <a:spcBef>
                <a:spcPts val="1600"/>
              </a:spcBef>
              <a:spcAft>
                <a:spcPts val="1600"/>
              </a:spcAft>
              <a:buNone/>
            </a:pPr>
            <a:r>
              <a:rPr lang="en"/>
              <a:t>If Gerald had been an adult, the maximum penalty for this offense would have been a maximum fine of $50 and a maximum jail sentence of two months.</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6" name="Shape 206"/>
        <p:cNvGrpSpPr/>
        <p:nvPr/>
      </p:nvGrpSpPr>
      <p:grpSpPr>
        <a:xfrm>
          <a:off x="0" y="0"/>
          <a:ext cx="0" cy="0"/>
          <a:chOff x="0" y="0"/>
          <a:chExt cx="0" cy="0"/>
        </a:xfrm>
      </p:grpSpPr>
      <p:sp>
        <p:nvSpPr>
          <p:cNvPr id="207" name="Shape 20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Outcome of </a:t>
            </a:r>
            <a:r>
              <a:rPr i="1" lang="en"/>
              <a:t>Gault</a:t>
            </a:r>
            <a:endParaRPr i="1"/>
          </a:p>
        </p:txBody>
      </p:sp>
      <p:sp>
        <p:nvSpPr>
          <p:cNvPr id="208" name="Shape 20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As most juvenile cases proceeded at that time, Gerald was convicted and sentenced in a shockingly (by today's standards) informal proceeding without the benefit of a lawyer.  </a:t>
            </a:r>
            <a:endParaRPr/>
          </a:p>
          <a:p>
            <a:pPr indent="0" lvl="0" marL="0" algn="just">
              <a:spcBef>
                <a:spcPts val="1600"/>
              </a:spcBef>
              <a:spcAft>
                <a:spcPts val="1600"/>
              </a:spcAft>
              <a:buNone/>
            </a:pPr>
            <a:r>
              <a:rPr lang="en"/>
              <a:t>In reviewing the case, the court determined that all juveniles risking incarceration had the fundamental rights to have a lawyer for their defense, to confront and examine their accusers in court, and to have adequate notice of the charges against them.</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2" name="Shape 212"/>
        <p:cNvGrpSpPr/>
        <p:nvPr/>
      </p:nvGrpSpPr>
      <p:grpSpPr>
        <a:xfrm>
          <a:off x="0" y="0"/>
          <a:ext cx="0" cy="0"/>
          <a:chOff x="0" y="0"/>
          <a:chExt cx="0" cy="0"/>
        </a:xfrm>
      </p:grpSpPr>
      <p:sp>
        <p:nvSpPr>
          <p:cNvPr id="213" name="Shape 21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In Re Winship</a:t>
            </a:r>
            <a:r>
              <a:rPr lang="en"/>
              <a:t> </a:t>
            </a:r>
            <a:endParaRPr/>
          </a:p>
        </p:txBody>
      </p:sp>
      <p:sp>
        <p:nvSpPr>
          <p:cNvPr id="214" name="Shape 21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re Gault represented the beginning of a long series of cases where the court extended rights enjoyed by adults in the criminal justice system to children in the juvenile justice system.  </a:t>
            </a:r>
            <a:endParaRPr/>
          </a:p>
          <a:p>
            <a:pPr indent="0" lvl="0" marL="0" algn="just">
              <a:spcBef>
                <a:spcPts val="1600"/>
              </a:spcBef>
              <a:spcAft>
                <a:spcPts val="1600"/>
              </a:spcAft>
              <a:buNone/>
            </a:pPr>
            <a:r>
              <a:rPr lang="en"/>
              <a:t>In </a:t>
            </a:r>
            <a:r>
              <a:rPr i="1" lang="en"/>
              <a:t>In Re Winship</a:t>
            </a:r>
            <a:r>
              <a:rPr lang="en"/>
              <a:t> (1970), the court established that the state must establish guilt "beyond a reasonable doubt" as it was in adult courts.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8" name="Shape 218"/>
        <p:cNvGrpSpPr/>
        <p:nvPr/>
      </p:nvGrpSpPr>
      <p:grpSpPr>
        <a:xfrm>
          <a:off x="0" y="0"/>
          <a:ext cx="0" cy="0"/>
          <a:chOff x="0" y="0"/>
          <a:chExt cx="0" cy="0"/>
        </a:xfrm>
      </p:grpSpPr>
      <p:sp>
        <p:nvSpPr>
          <p:cNvPr id="219" name="Shape 21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Breed v. Jones (1975)</a:t>
            </a:r>
            <a:endParaRPr/>
          </a:p>
        </p:txBody>
      </p:sp>
      <p:sp>
        <p:nvSpPr>
          <p:cNvPr id="220" name="Shape 22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a:t>
            </a:r>
            <a:r>
              <a:rPr i="1" lang="en"/>
              <a:t>Breed v. Jones</a:t>
            </a:r>
            <a:r>
              <a:rPr lang="en"/>
              <a:t> (1975) the Court extended the constitutional protection against Double Jeopardy to juveniles when it ruled that juveniles cannot be found delinquent in juvenile court and then transferred to adult court without a hearing on the transfer.  </a:t>
            </a:r>
            <a:endParaRPr/>
          </a:p>
          <a:p>
            <a:pPr indent="0" lvl="0" marL="0" algn="just">
              <a:spcBef>
                <a:spcPts val="1600"/>
              </a:spcBef>
              <a:spcAft>
                <a:spcPts val="1600"/>
              </a:spcAft>
              <a:buNone/>
            </a:pPr>
            <a:r>
              <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4" name="Shape 224"/>
        <p:cNvGrpSpPr/>
        <p:nvPr/>
      </p:nvGrpSpPr>
      <p:grpSpPr>
        <a:xfrm>
          <a:off x="0" y="0"/>
          <a:ext cx="0" cy="0"/>
          <a:chOff x="0" y="0"/>
          <a:chExt cx="0" cy="0"/>
        </a:xfrm>
      </p:grpSpPr>
      <p:sp>
        <p:nvSpPr>
          <p:cNvPr id="225" name="Shape 22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McKeiver v. Pennsylvania (1971)</a:t>
            </a:r>
            <a:endParaRPr/>
          </a:p>
        </p:txBody>
      </p:sp>
      <p:sp>
        <p:nvSpPr>
          <p:cNvPr id="226" name="Shape 22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There were limits to the number of adult rights that the court was willing to extend to juveniles.  </a:t>
            </a:r>
            <a:endParaRPr/>
          </a:p>
          <a:p>
            <a:pPr indent="0" lvl="0" marL="0" algn="just">
              <a:spcBef>
                <a:spcPts val="1600"/>
              </a:spcBef>
              <a:spcAft>
                <a:spcPts val="1600"/>
              </a:spcAft>
              <a:buNone/>
            </a:pPr>
            <a:r>
              <a:rPr lang="en"/>
              <a:t>In </a:t>
            </a:r>
            <a:r>
              <a:rPr i="1" lang="en"/>
              <a:t>McKeiver v. Pennsylvania</a:t>
            </a:r>
            <a:r>
              <a:rPr lang="en"/>
              <a:t> (1971), the Supreme Court determined that juveniles do not have the right to a trial by jury.</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0" name="Shape 230"/>
        <p:cNvGrpSpPr/>
        <p:nvPr/>
      </p:nvGrpSpPr>
      <p:grpSpPr>
        <a:xfrm>
          <a:off x="0" y="0"/>
          <a:ext cx="0" cy="0"/>
          <a:chOff x="0" y="0"/>
          <a:chExt cx="0" cy="0"/>
        </a:xfrm>
      </p:grpSpPr>
      <p:sp>
        <p:nvSpPr>
          <p:cNvPr id="231" name="Shape 23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“Get Tough” and Juveniles</a:t>
            </a:r>
            <a:endParaRPr/>
          </a:p>
        </p:txBody>
      </p:sp>
      <p:sp>
        <p:nvSpPr>
          <p:cNvPr id="232" name="Shape 23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During the "get tough on crime" era of the 1980s, juveniles were not immune to toughening sanctions.  </a:t>
            </a:r>
            <a:endParaRPr/>
          </a:p>
          <a:p>
            <a:pPr indent="0" lvl="0" marL="0" rtl="0" algn="just">
              <a:spcBef>
                <a:spcPts val="1600"/>
              </a:spcBef>
              <a:spcAft>
                <a:spcPts val="0"/>
              </a:spcAft>
              <a:buNone/>
            </a:pPr>
            <a:r>
              <a:rPr lang="en"/>
              <a:t>In </a:t>
            </a:r>
            <a:r>
              <a:rPr i="1" lang="en"/>
              <a:t>Schall v. Martin (1984)</a:t>
            </a:r>
            <a:r>
              <a:rPr lang="en"/>
              <a:t> for example, the court determined that juveniles could be held in preventive detention if it was determined that they posed a risk of committing additional crimes while awaiting action by the courts.  </a:t>
            </a:r>
            <a:endParaRPr/>
          </a:p>
          <a:p>
            <a:pPr indent="0" lvl="0" marL="0" algn="just">
              <a:spcBef>
                <a:spcPts val="1600"/>
              </a:spcBef>
              <a:spcAft>
                <a:spcPts val="1600"/>
              </a:spcAft>
              <a:buNone/>
            </a:pPr>
            <a:r>
              <a:rPr lang="en"/>
              <a:t>There was also a broadening of the range of juveniles that qualified for waiver to adult criminal court.</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4" name="Shape 74"/>
        <p:cNvGrpSpPr/>
        <p:nvPr/>
      </p:nvGrpSpPr>
      <p:grpSpPr>
        <a:xfrm>
          <a:off x="0" y="0"/>
          <a:ext cx="0" cy="0"/>
          <a:chOff x="0" y="0"/>
          <a:chExt cx="0" cy="0"/>
        </a:xfrm>
      </p:grpSpPr>
      <p:sp>
        <p:nvSpPr>
          <p:cNvPr id="75" name="Shape 7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Warren Court</a:t>
            </a:r>
            <a:endParaRPr/>
          </a:p>
        </p:txBody>
      </p:sp>
      <p:sp>
        <p:nvSpPr>
          <p:cNvPr id="76" name="Shape 7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These courts are often characterized by the name of the chief justice at the time.  </a:t>
            </a:r>
            <a:endParaRPr/>
          </a:p>
          <a:p>
            <a:pPr indent="0" lvl="0" marL="0" rtl="0" algn="just">
              <a:spcBef>
                <a:spcPts val="1600"/>
              </a:spcBef>
              <a:spcAft>
                <a:spcPts val="0"/>
              </a:spcAft>
              <a:buNone/>
            </a:pPr>
            <a:r>
              <a:rPr lang="en"/>
              <a:t>During the 1960s, the pendulum swung to the apex of liberalism when Chief Justice Earl Warren (1953 – 1969) led it.  </a:t>
            </a:r>
            <a:endParaRPr/>
          </a:p>
          <a:p>
            <a:pPr indent="0" lvl="0" marL="0" rtl="0" algn="just">
              <a:spcBef>
                <a:spcPts val="1600"/>
              </a:spcBef>
              <a:spcAft>
                <a:spcPts val="0"/>
              </a:spcAft>
              <a:buNone/>
            </a:pPr>
            <a:r>
              <a:rPr lang="en"/>
              <a:t>The Warren Court adhered to Packer’s Due Process Model, at least after the judicial activists achieved a majority on the Court with the retirement of Justice Frankfurter’s retirement in 1962.  </a:t>
            </a:r>
            <a:endParaRPr/>
          </a:p>
          <a:p>
            <a:pPr indent="0" lvl="0" marL="0" algn="just">
              <a:spcBef>
                <a:spcPts val="1600"/>
              </a:spcBef>
              <a:spcAft>
                <a:spcPts val="1600"/>
              </a:spcAft>
              <a:buNone/>
            </a:pPr>
            <a:r>
              <a:rPr lang="en"/>
              <a:t>This date marks the true beginning of the </a:t>
            </a:r>
            <a:r>
              <a:rPr b="1" lang="en"/>
              <a:t>civil rights revolution</a:t>
            </a:r>
            <a:r>
              <a:rPr lang="en"/>
              <a: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0" name="Shape 80"/>
        <p:cNvGrpSpPr/>
        <p:nvPr/>
      </p:nvGrpSpPr>
      <p:grpSpPr>
        <a:xfrm>
          <a:off x="0" y="0"/>
          <a:ext cx="0" cy="0"/>
          <a:chOff x="0" y="0"/>
          <a:chExt cx="0" cy="0"/>
        </a:xfrm>
      </p:grpSpPr>
      <p:sp>
        <p:nvSpPr>
          <p:cNvPr id="81" name="Shape 8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Civil Rights Revolution</a:t>
            </a:r>
            <a:endParaRPr/>
          </a:p>
        </p:txBody>
      </p:sp>
      <p:sp>
        <p:nvSpPr>
          <p:cNvPr id="82" name="Shape 8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This liberal court, headed by Warren, emphasized civil rights across the legal spectrum.  </a:t>
            </a:r>
            <a:endParaRPr/>
          </a:p>
          <a:p>
            <a:pPr indent="0" lvl="0" marL="0" algn="just">
              <a:spcBef>
                <a:spcPts val="1600"/>
              </a:spcBef>
              <a:spcAft>
                <a:spcPts val="1600"/>
              </a:spcAft>
              <a:buNone/>
            </a:pPr>
            <a:r>
              <a:rPr lang="en"/>
              <a:t>The most enduring changes in criminal justice occurred in their interpretations of the Fourth Amendment and Fifth Amendments, with many landmark cases coming down that were designed by the court to shield citizens from the abuse of police powers.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6" name="Shape 86"/>
        <p:cNvGrpSpPr/>
        <p:nvPr/>
      </p:nvGrpSpPr>
      <p:grpSpPr>
        <a:xfrm>
          <a:off x="0" y="0"/>
          <a:ext cx="0" cy="0"/>
          <a:chOff x="0" y="0"/>
          <a:chExt cx="0" cy="0"/>
        </a:xfrm>
      </p:grpSpPr>
      <p:sp>
        <p:nvSpPr>
          <p:cNvPr id="87" name="Shape 8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Rapid Change</a:t>
            </a:r>
            <a:endParaRPr/>
          </a:p>
        </p:txBody>
      </p:sp>
      <p:sp>
        <p:nvSpPr>
          <p:cNvPr id="88" name="Shape 8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Prior to the 1960’s, the Supreme Court rarely interfered in the way that states ran their own criminal justice systems.  </a:t>
            </a:r>
            <a:endParaRPr/>
          </a:p>
          <a:p>
            <a:pPr indent="0" lvl="0" marL="0" rtl="0">
              <a:spcBef>
                <a:spcPts val="1600"/>
              </a:spcBef>
              <a:spcAft>
                <a:spcPts val="0"/>
              </a:spcAft>
              <a:buNone/>
            </a:pPr>
            <a:r>
              <a:rPr lang="en"/>
              <a:t>The 1960s was a time of rapid social change, and that change is reflected in the decisions of the Warren Court.  </a:t>
            </a:r>
            <a:endParaRPr/>
          </a:p>
          <a:p>
            <a:pPr indent="0" lvl="0" marL="0">
              <a:spcBef>
                <a:spcPts val="1600"/>
              </a:spcBef>
              <a:spcAft>
                <a:spcPts val="1600"/>
              </a:spcAft>
              <a:buNone/>
            </a:pPr>
            <a:r>
              <a:rPr lang="en"/>
              <a:t>When the Warren court passed down its decision in </a:t>
            </a:r>
            <a:r>
              <a:rPr i="1" lang="en"/>
              <a:t>Mapp v. Ohio</a:t>
            </a:r>
            <a:r>
              <a:rPr lang="en"/>
              <a:t> in 1961, the criminal justice system in America was changed forever.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2" name="Shape 92"/>
        <p:cNvGrpSpPr/>
        <p:nvPr/>
      </p:nvGrpSpPr>
      <p:grpSpPr>
        <a:xfrm>
          <a:off x="0" y="0"/>
          <a:ext cx="0" cy="0"/>
          <a:chOff x="0" y="0"/>
          <a:chExt cx="0" cy="0"/>
        </a:xfrm>
      </p:grpSpPr>
      <p:sp>
        <p:nvSpPr>
          <p:cNvPr id="93" name="Shape 9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Agenda</a:t>
            </a:r>
            <a:endParaRPr/>
          </a:p>
        </p:txBody>
      </p:sp>
      <p:sp>
        <p:nvSpPr>
          <p:cNvPr id="94" name="Shape 9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Over the remainder of Warren’s tenure as Chief Justice, the court would hand down many more decisions that would redefine the American legal landscape in terms of civil liberties.</a:t>
            </a:r>
            <a:endParaRPr/>
          </a:p>
          <a:p>
            <a:pPr indent="0" lvl="0" marL="0">
              <a:spcBef>
                <a:spcPts val="16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Shape 9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Mapp v. Ohio</a:t>
            </a:r>
            <a:endParaRPr/>
          </a:p>
        </p:txBody>
      </p:sp>
      <p:sp>
        <p:nvSpPr>
          <p:cNvPr id="100" name="Shape 10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 more conservative Supreme Court, back in 1949, stated that the exclusionary rule applied only to federal law enforcement officers.  </a:t>
            </a:r>
            <a:endParaRPr/>
          </a:p>
          <a:p>
            <a:pPr indent="0" lvl="0" marL="0" rtl="0" algn="just">
              <a:spcBef>
                <a:spcPts val="1600"/>
              </a:spcBef>
              <a:spcAft>
                <a:spcPts val="0"/>
              </a:spcAft>
              <a:buNone/>
            </a:pPr>
            <a:r>
              <a:rPr lang="en"/>
              <a:t>According to the ruling in </a:t>
            </a:r>
            <a:r>
              <a:rPr i="1" lang="en"/>
              <a:t>Wolf v. Colorado</a:t>
            </a:r>
            <a:r>
              <a:rPr lang="en"/>
              <a:t> (1949), if citizens had any protection against illegally obtained evidence being used against them in court, it was up to state supreme courts to interpret state constitutions in such a way.  </a:t>
            </a:r>
            <a:endParaRPr/>
          </a:p>
          <a:p>
            <a:pPr indent="0" lvl="0" marL="0" algn="just">
              <a:spcBef>
                <a:spcPts val="1600"/>
              </a:spcBef>
              <a:spcAft>
                <a:spcPts val="1600"/>
              </a:spcAft>
              <a:buNone/>
            </a:pPr>
            <a:r>
              <a:rPr lang="en"/>
              <a:t>When </a:t>
            </a:r>
            <a:r>
              <a:rPr i="1" lang="en"/>
              <a:t>Mapp</a:t>
            </a:r>
            <a:r>
              <a:rPr lang="en"/>
              <a:t> overruled </a:t>
            </a:r>
            <a:r>
              <a:rPr i="1" lang="en"/>
              <a:t>Wolf</a:t>
            </a:r>
            <a:r>
              <a:rPr lang="en"/>
              <a:t>, the </a:t>
            </a:r>
            <a:r>
              <a:rPr b="1" lang="en"/>
              <a:t>exclusionary rule</a:t>
            </a:r>
            <a:r>
              <a:rPr lang="en"/>
              <a:t> was applied to all law enforcement in the United States, no matter what level of government employed them.</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Shape 10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i="1" lang="en"/>
              <a:t>Chimel </a:t>
            </a:r>
            <a:endParaRPr i="1"/>
          </a:p>
        </p:txBody>
      </p:sp>
      <p:sp>
        <p:nvSpPr>
          <p:cNvPr id="106" name="Shape 106"/>
          <p:cNvSpPr txBox="1"/>
          <p:nvPr>
            <p:ph idx="1" type="body"/>
          </p:nvPr>
        </p:nvSpPr>
        <p:spPr>
          <a:xfrm>
            <a:off x="387900" y="1288150"/>
            <a:ext cx="8368200" cy="32805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Another landmark decision influencing law enforcement practice passed down by the Supreme Court was Chimel v. California (1969).  </a:t>
            </a:r>
            <a:endParaRPr/>
          </a:p>
          <a:p>
            <a:pPr indent="0" lvl="0" marL="0" rtl="0" algn="just">
              <a:spcBef>
                <a:spcPts val="1600"/>
              </a:spcBef>
              <a:spcAft>
                <a:spcPts val="0"/>
              </a:spcAft>
              <a:buNone/>
            </a:pPr>
            <a:r>
              <a:rPr lang="en"/>
              <a:t>Today, we teach that Chimel established an exception to the warrant requirement known as a </a:t>
            </a:r>
            <a:r>
              <a:rPr b="1" lang="en"/>
              <a:t>search incident to arrest</a:t>
            </a:r>
            <a:r>
              <a:rPr lang="en"/>
              <a:t>.  </a:t>
            </a:r>
            <a:endParaRPr/>
          </a:p>
          <a:p>
            <a:pPr indent="0" lvl="0" marL="0" rtl="0" algn="just">
              <a:spcBef>
                <a:spcPts val="1600"/>
              </a:spcBef>
              <a:spcAft>
                <a:spcPts val="0"/>
              </a:spcAft>
              <a:buNone/>
            </a:pPr>
            <a:r>
              <a:rPr lang="en"/>
              <a:t>As an exception to the search warrant requirement, this may seem like a case that fits Packer’s crime control model.  </a:t>
            </a:r>
            <a:endParaRPr/>
          </a:p>
          <a:p>
            <a:pPr indent="0" lvl="0" marL="0" algn="just">
              <a:spcBef>
                <a:spcPts val="1600"/>
              </a:spcBef>
              <a:spcAft>
                <a:spcPts val="1600"/>
              </a:spcAft>
              <a:buNone/>
            </a:pPr>
            <a:r>
              <a:rPr lang="en"/>
              <a:t>This is because an exception to the search warrant requirement is generally considered to benefit law enforcement, and is thus a victory for law and order at the expense of a civil right.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Shape 11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Facts of </a:t>
            </a:r>
            <a:r>
              <a:rPr i="1" lang="en"/>
              <a:t>Chimel</a:t>
            </a:r>
            <a:r>
              <a:rPr lang="en"/>
              <a:t> </a:t>
            </a:r>
            <a:endParaRPr/>
          </a:p>
        </p:txBody>
      </p:sp>
      <p:sp>
        <p:nvSpPr>
          <p:cNvPr id="112" name="Shape 11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facts of the case paint a different picture.  </a:t>
            </a:r>
            <a:endParaRPr/>
          </a:p>
          <a:p>
            <a:pPr indent="0" lvl="0" marL="0" rtl="0">
              <a:spcBef>
                <a:spcPts val="1600"/>
              </a:spcBef>
              <a:spcAft>
                <a:spcPts val="0"/>
              </a:spcAft>
              <a:buNone/>
            </a:pPr>
            <a:r>
              <a:rPr lang="en"/>
              <a:t>When the police arrested Chimel in his home for burglary, they searched his home for stolen coins that were the fruits of his crime.  </a:t>
            </a:r>
            <a:endParaRPr/>
          </a:p>
          <a:p>
            <a:pPr indent="0" lvl="0" marL="0" rtl="0">
              <a:spcBef>
                <a:spcPts val="1600"/>
              </a:spcBef>
              <a:spcAft>
                <a:spcPts val="0"/>
              </a:spcAft>
              <a:buNone/>
            </a:pPr>
            <a:r>
              <a:rPr lang="en"/>
              <a:t>The coins were found in a garage attached to the house.  </a:t>
            </a:r>
            <a:endParaRPr/>
          </a:p>
          <a:p>
            <a:pPr indent="0" lvl="0" marL="0">
              <a:spcBef>
                <a:spcPts val="1600"/>
              </a:spcBef>
              <a:spcAft>
                <a:spcPts val="1600"/>
              </a:spcAft>
              <a:buNone/>
            </a:pPr>
            <a:r>
              <a:rPr lang="en"/>
              <a:t>The court ruled that while the search was incident to the arrest, the search of the garage went too far.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