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Lst>
  <p:sldSz cy="5143500" cx="9144000"/>
  <p:notesSz cx="6858000" cy="9144000"/>
  <p:embeddedFontLst>
    <p:embeddedFont>
      <p:font typeface="Roboto Slab"/>
      <p:regular r:id="rId34"/>
      <p:bold r:id="rId35"/>
    </p:embeddedFont>
    <p:embeddedFont>
      <p:font typeface="Roboto"/>
      <p:regular r:id="rId36"/>
      <p:bold r:id="rId37"/>
      <p:italic r:id="rId38"/>
      <p:boldItalic r:id="rId3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11" Type="http://schemas.openxmlformats.org/officeDocument/2006/relationships/slide" Target="slides/slide7.xml"/><Relationship Id="rId33" Type="http://schemas.openxmlformats.org/officeDocument/2006/relationships/slide" Target="slides/slide29.xml"/><Relationship Id="rId10" Type="http://schemas.openxmlformats.org/officeDocument/2006/relationships/slide" Target="slides/slide6.xml"/><Relationship Id="rId32" Type="http://schemas.openxmlformats.org/officeDocument/2006/relationships/slide" Target="slides/slide28.xml"/><Relationship Id="rId13" Type="http://schemas.openxmlformats.org/officeDocument/2006/relationships/slide" Target="slides/slide9.xml"/><Relationship Id="rId35" Type="http://schemas.openxmlformats.org/officeDocument/2006/relationships/font" Target="fonts/RobotoSlab-bold.fntdata"/><Relationship Id="rId12" Type="http://schemas.openxmlformats.org/officeDocument/2006/relationships/slide" Target="slides/slide8.xml"/><Relationship Id="rId34" Type="http://schemas.openxmlformats.org/officeDocument/2006/relationships/font" Target="fonts/RobotoSlab-regular.fntdata"/><Relationship Id="rId15" Type="http://schemas.openxmlformats.org/officeDocument/2006/relationships/slide" Target="slides/slide11.xml"/><Relationship Id="rId37" Type="http://schemas.openxmlformats.org/officeDocument/2006/relationships/font" Target="fonts/Roboto-bold.fntdata"/><Relationship Id="rId14" Type="http://schemas.openxmlformats.org/officeDocument/2006/relationships/slide" Target="slides/slide10.xml"/><Relationship Id="rId36" Type="http://schemas.openxmlformats.org/officeDocument/2006/relationships/font" Target="fonts/Roboto-regular.fntdata"/><Relationship Id="rId17" Type="http://schemas.openxmlformats.org/officeDocument/2006/relationships/slide" Target="slides/slide13.xml"/><Relationship Id="rId39" Type="http://schemas.openxmlformats.org/officeDocument/2006/relationships/font" Target="fonts/Roboto-boldItalic.fntdata"/><Relationship Id="rId16" Type="http://schemas.openxmlformats.org/officeDocument/2006/relationships/slide" Target="slides/slide12.xml"/><Relationship Id="rId38" Type="http://schemas.openxmlformats.org/officeDocument/2006/relationships/font" Target="fonts/Roboto-italic.fntdata"/><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9" name="Shape 59"/>
        <p:cNvGrpSpPr/>
        <p:nvPr/>
      </p:nvGrpSpPr>
      <p:grpSpPr>
        <a:xfrm>
          <a:off x="0" y="0"/>
          <a:ext cx="0" cy="0"/>
          <a:chOff x="0" y="0"/>
          <a:chExt cx="0" cy="0"/>
        </a:xfrm>
      </p:grpSpPr>
      <p:sp>
        <p:nvSpPr>
          <p:cNvPr id="60" name="Shape 60"/>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61" name="Shape 6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This Revision:  02/22/2016</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4" name="Shape 114"/>
        <p:cNvGrpSpPr/>
        <p:nvPr/>
      </p:nvGrpSpPr>
      <p:grpSpPr>
        <a:xfrm>
          <a:off x="0" y="0"/>
          <a:ext cx="0" cy="0"/>
          <a:chOff x="0" y="0"/>
          <a:chExt cx="0" cy="0"/>
        </a:xfrm>
      </p:grpSpPr>
      <p:sp>
        <p:nvSpPr>
          <p:cNvPr id="115" name="Shape 11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6" name="Shape 11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0" name="Shape 120"/>
        <p:cNvGrpSpPr/>
        <p:nvPr/>
      </p:nvGrpSpPr>
      <p:grpSpPr>
        <a:xfrm>
          <a:off x="0" y="0"/>
          <a:ext cx="0" cy="0"/>
          <a:chOff x="0" y="0"/>
          <a:chExt cx="0" cy="0"/>
        </a:xfrm>
      </p:grpSpPr>
      <p:sp>
        <p:nvSpPr>
          <p:cNvPr id="121" name="Shape 12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2" name="Shape 12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6" name="Shape 126"/>
        <p:cNvGrpSpPr/>
        <p:nvPr/>
      </p:nvGrpSpPr>
      <p:grpSpPr>
        <a:xfrm>
          <a:off x="0" y="0"/>
          <a:ext cx="0" cy="0"/>
          <a:chOff x="0" y="0"/>
          <a:chExt cx="0" cy="0"/>
        </a:xfrm>
      </p:grpSpPr>
      <p:sp>
        <p:nvSpPr>
          <p:cNvPr id="127" name="Shape 12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8" name="Shape 12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2" name="Shape 132"/>
        <p:cNvGrpSpPr/>
        <p:nvPr/>
      </p:nvGrpSpPr>
      <p:grpSpPr>
        <a:xfrm>
          <a:off x="0" y="0"/>
          <a:ext cx="0" cy="0"/>
          <a:chOff x="0" y="0"/>
          <a:chExt cx="0" cy="0"/>
        </a:xfrm>
      </p:grpSpPr>
      <p:sp>
        <p:nvSpPr>
          <p:cNvPr id="133" name="Shape 13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4" name="Shape 13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8" name="Shape 138"/>
        <p:cNvGrpSpPr/>
        <p:nvPr/>
      </p:nvGrpSpPr>
      <p:grpSpPr>
        <a:xfrm>
          <a:off x="0" y="0"/>
          <a:ext cx="0" cy="0"/>
          <a:chOff x="0" y="0"/>
          <a:chExt cx="0" cy="0"/>
        </a:xfrm>
      </p:grpSpPr>
      <p:sp>
        <p:nvSpPr>
          <p:cNvPr id="139" name="Shape 13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0" name="Shape 14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4" name="Shape 144"/>
        <p:cNvGrpSpPr/>
        <p:nvPr/>
      </p:nvGrpSpPr>
      <p:grpSpPr>
        <a:xfrm>
          <a:off x="0" y="0"/>
          <a:ext cx="0" cy="0"/>
          <a:chOff x="0" y="0"/>
          <a:chExt cx="0" cy="0"/>
        </a:xfrm>
      </p:grpSpPr>
      <p:sp>
        <p:nvSpPr>
          <p:cNvPr id="145" name="Shape 14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6" name="Shape 14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0" name="Shape 150"/>
        <p:cNvGrpSpPr/>
        <p:nvPr/>
      </p:nvGrpSpPr>
      <p:grpSpPr>
        <a:xfrm>
          <a:off x="0" y="0"/>
          <a:ext cx="0" cy="0"/>
          <a:chOff x="0" y="0"/>
          <a:chExt cx="0" cy="0"/>
        </a:xfrm>
      </p:grpSpPr>
      <p:sp>
        <p:nvSpPr>
          <p:cNvPr id="151" name="Shape 15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2" name="Shape 15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6" name="Shape 156"/>
        <p:cNvGrpSpPr/>
        <p:nvPr/>
      </p:nvGrpSpPr>
      <p:grpSpPr>
        <a:xfrm>
          <a:off x="0" y="0"/>
          <a:ext cx="0" cy="0"/>
          <a:chOff x="0" y="0"/>
          <a:chExt cx="0" cy="0"/>
        </a:xfrm>
      </p:grpSpPr>
      <p:sp>
        <p:nvSpPr>
          <p:cNvPr id="157" name="Shape 15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8" name="Shape 15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2" name="Shape 162"/>
        <p:cNvGrpSpPr/>
        <p:nvPr/>
      </p:nvGrpSpPr>
      <p:grpSpPr>
        <a:xfrm>
          <a:off x="0" y="0"/>
          <a:ext cx="0" cy="0"/>
          <a:chOff x="0" y="0"/>
          <a:chExt cx="0" cy="0"/>
        </a:xfrm>
      </p:grpSpPr>
      <p:sp>
        <p:nvSpPr>
          <p:cNvPr id="163" name="Shape 16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4" name="Shape 16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8" name="Shape 168"/>
        <p:cNvGrpSpPr/>
        <p:nvPr/>
      </p:nvGrpSpPr>
      <p:grpSpPr>
        <a:xfrm>
          <a:off x="0" y="0"/>
          <a:ext cx="0" cy="0"/>
          <a:chOff x="0" y="0"/>
          <a:chExt cx="0" cy="0"/>
        </a:xfrm>
      </p:grpSpPr>
      <p:sp>
        <p:nvSpPr>
          <p:cNvPr id="169" name="Shape 16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70" name="Shape 17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6" name="Shape 66"/>
        <p:cNvGrpSpPr/>
        <p:nvPr/>
      </p:nvGrpSpPr>
      <p:grpSpPr>
        <a:xfrm>
          <a:off x="0" y="0"/>
          <a:ext cx="0" cy="0"/>
          <a:chOff x="0" y="0"/>
          <a:chExt cx="0" cy="0"/>
        </a:xfrm>
      </p:grpSpPr>
      <p:sp>
        <p:nvSpPr>
          <p:cNvPr id="67" name="Shape 6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8" name="Shape 6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4" name="Shape 174"/>
        <p:cNvGrpSpPr/>
        <p:nvPr/>
      </p:nvGrpSpPr>
      <p:grpSpPr>
        <a:xfrm>
          <a:off x="0" y="0"/>
          <a:ext cx="0" cy="0"/>
          <a:chOff x="0" y="0"/>
          <a:chExt cx="0" cy="0"/>
        </a:xfrm>
      </p:grpSpPr>
      <p:sp>
        <p:nvSpPr>
          <p:cNvPr id="175" name="Shape 17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76" name="Shape 17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0" name="Shape 180"/>
        <p:cNvGrpSpPr/>
        <p:nvPr/>
      </p:nvGrpSpPr>
      <p:grpSpPr>
        <a:xfrm>
          <a:off x="0" y="0"/>
          <a:ext cx="0" cy="0"/>
          <a:chOff x="0" y="0"/>
          <a:chExt cx="0" cy="0"/>
        </a:xfrm>
      </p:grpSpPr>
      <p:sp>
        <p:nvSpPr>
          <p:cNvPr id="181" name="Shape 18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2" name="Shape 18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6" name="Shape 186"/>
        <p:cNvGrpSpPr/>
        <p:nvPr/>
      </p:nvGrpSpPr>
      <p:grpSpPr>
        <a:xfrm>
          <a:off x="0" y="0"/>
          <a:ext cx="0" cy="0"/>
          <a:chOff x="0" y="0"/>
          <a:chExt cx="0" cy="0"/>
        </a:xfrm>
      </p:grpSpPr>
      <p:sp>
        <p:nvSpPr>
          <p:cNvPr id="187" name="Shape 18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8" name="Shape 18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2" name="Shape 192"/>
        <p:cNvGrpSpPr/>
        <p:nvPr/>
      </p:nvGrpSpPr>
      <p:grpSpPr>
        <a:xfrm>
          <a:off x="0" y="0"/>
          <a:ext cx="0" cy="0"/>
          <a:chOff x="0" y="0"/>
          <a:chExt cx="0" cy="0"/>
        </a:xfrm>
      </p:grpSpPr>
      <p:sp>
        <p:nvSpPr>
          <p:cNvPr id="193" name="Shape 19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94" name="Shape 19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8" name="Shape 198"/>
        <p:cNvGrpSpPr/>
        <p:nvPr/>
      </p:nvGrpSpPr>
      <p:grpSpPr>
        <a:xfrm>
          <a:off x="0" y="0"/>
          <a:ext cx="0" cy="0"/>
          <a:chOff x="0" y="0"/>
          <a:chExt cx="0" cy="0"/>
        </a:xfrm>
      </p:grpSpPr>
      <p:sp>
        <p:nvSpPr>
          <p:cNvPr id="199" name="Shape 19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0" name="Shape 20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4" name="Shape 204"/>
        <p:cNvGrpSpPr/>
        <p:nvPr/>
      </p:nvGrpSpPr>
      <p:grpSpPr>
        <a:xfrm>
          <a:off x="0" y="0"/>
          <a:ext cx="0" cy="0"/>
          <a:chOff x="0" y="0"/>
          <a:chExt cx="0" cy="0"/>
        </a:xfrm>
      </p:grpSpPr>
      <p:sp>
        <p:nvSpPr>
          <p:cNvPr id="205" name="Shape 20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6" name="Shape 20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0" name="Shape 210"/>
        <p:cNvGrpSpPr/>
        <p:nvPr/>
      </p:nvGrpSpPr>
      <p:grpSpPr>
        <a:xfrm>
          <a:off x="0" y="0"/>
          <a:ext cx="0" cy="0"/>
          <a:chOff x="0" y="0"/>
          <a:chExt cx="0" cy="0"/>
        </a:xfrm>
      </p:grpSpPr>
      <p:sp>
        <p:nvSpPr>
          <p:cNvPr id="211" name="Shape 21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12" name="Shape 21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6" name="Shape 216"/>
        <p:cNvGrpSpPr/>
        <p:nvPr/>
      </p:nvGrpSpPr>
      <p:grpSpPr>
        <a:xfrm>
          <a:off x="0" y="0"/>
          <a:ext cx="0" cy="0"/>
          <a:chOff x="0" y="0"/>
          <a:chExt cx="0" cy="0"/>
        </a:xfrm>
      </p:grpSpPr>
      <p:sp>
        <p:nvSpPr>
          <p:cNvPr id="217" name="Shape 21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18" name="Shape 21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2" name="Shape 222"/>
        <p:cNvGrpSpPr/>
        <p:nvPr/>
      </p:nvGrpSpPr>
      <p:grpSpPr>
        <a:xfrm>
          <a:off x="0" y="0"/>
          <a:ext cx="0" cy="0"/>
          <a:chOff x="0" y="0"/>
          <a:chExt cx="0" cy="0"/>
        </a:xfrm>
      </p:grpSpPr>
      <p:sp>
        <p:nvSpPr>
          <p:cNvPr id="223" name="Shape 22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24" name="Shape 22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8" name="Shape 228"/>
        <p:cNvGrpSpPr/>
        <p:nvPr/>
      </p:nvGrpSpPr>
      <p:grpSpPr>
        <a:xfrm>
          <a:off x="0" y="0"/>
          <a:ext cx="0" cy="0"/>
          <a:chOff x="0" y="0"/>
          <a:chExt cx="0" cy="0"/>
        </a:xfrm>
      </p:grpSpPr>
      <p:sp>
        <p:nvSpPr>
          <p:cNvPr id="229" name="Shape 22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30" name="Shape 23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2" name="Shape 72"/>
        <p:cNvGrpSpPr/>
        <p:nvPr/>
      </p:nvGrpSpPr>
      <p:grpSpPr>
        <a:xfrm>
          <a:off x="0" y="0"/>
          <a:ext cx="0" cy="0"/>
          <a:chOff x="0" y="0"/>
          <a:chExt cx="0" cy="0"/>
        </a:xfrm>
      </p:grpSpPr>
      <p:sp>
        <p:nvSpPr>
          <p:cNvPr id="73" name="Shape 7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4" name="Shape 7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8" name="Shape 78"/>
        <p:cNvGrpSpPr/>
        <p:nvPr/>
      </p:nvGrpSpPr>
      <p:grpSpPr>
        <a:xfrm>
          <a:off x="0" y="0"/>
          <a:ext cx="0" cy="0"/>
          <a:chOff x="0" y="0"/>
          <a:chExt cx="0" cy="0"/>
        </a:xfrm>
      </p:grpSpPr>
      <p:sp>
        <p:nvSpPr>
          <p:cNvPr id="79" name="Shape 7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0" name="Shape 8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4" name="Shape 84"/>
        <p:cNvGrpSpPr/>
        <p:nvPr/>
      </p:nvGrpSpPr>
      <p:grpSpPr>
        <a:xfrm>
          <a:off x="0" y="0"/>
          <a:ext cx="0" cy="0"/>
          <a:chOff x="0" y="0"/>
          <a:chExt cx="0" cy="0"/>
        </a:xfrm>
      </p:grpSpPr>
      <p:sp>
        <p:nvSpPr>
          <p:cNvPr id="85" name="Shape 8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6" name="Shape 8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0" name="Shape 90"/>
        <p:cNvGrpSpPr/>
        <p:nvPr/>
      </p:nvGrpSpPr>
      <p:grpSpPr>
        <a:xfrm>
          <a:off x="0" y="0"/>
          <a:ext cx="0" cy="0"/>
          <a:chOff x="0" y="0"/>
          <a:chExt cx="0" cy="0"/>
        </a:xfrm>
      </p:grpSpPr>
      <p:sp>
        <p:nvSpPr>
          <p:cNvPr id="91" name="Shape 9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2" name="Shape 9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6" name="Shape 96"/>
        <p:cNvGrpSpPr/>
        <p:nvPr/>
      </p:nvGrpSpPr>
      <p:grpSpPr>
        <a:xfrm>
          <a:off x="0" y="0"/>
          <a:ext cx="0" cy="0"/>
          <a:chOff x="0" y="0"/>
          <a:chExt cx="0" cy="0"/>
        </a:xfrm>
      </p:grpSpPr>
      <p:sp>
        <p:nvSpPr>
          <p:cNvPr id="97" name="Shape 9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8" name="Shape 9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Many courts did implement the exclusionary rule on the state level, following the lead of the U.S. Supreme Court, but some did not.  </a:t>
            </a:r>
            <a:br>
              <a:rPr lang="en"/>
            </a:b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2" name="Shape 102"/>
        <p:cNvGrpSpPr/>
        <p:nvPr/>
      </p:nvGrpSpPr>
      <p:grpSpPr>
        <a:xfrm>
          <a:off x="0" y="0"/>
          <a:ext cx="0" cy="0"/>
          <a:chOff x="0" y="0"/>
          <a:chExt cx="0" cy="0"/>
        </a:xfrm>
      </p:grpSpPr>
      <p:sp>
        <p:nvSpPr>
          <p:cNvPr id="103" name="Shape 10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4" name="Shape 10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8" name="Shape 108"/>
        <p:cNvGrpSpPr/>
        <p:nvPr/>
      </p:nvGrpSpPr>
      <p:grpSpPr>
        <a:xfrm>
          <a:off x="0" y="0"/>
          <a:ext cx="0" cy="0"/>
          <a:chOff x="0" y="0"/>
          <a:chExt cx="0" cy="0"/>
        </a:xfrm>
      </p:grpSpPr>
      <p:sp>
        <p:nvSpPr>
          <p:cNvPr id="109" name="Shape 10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0" name="Shape 11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Shape 10"/>
          <p:cNvSpPr/>
          <p:nvPr/>
        </p:nvSpPr>
        <p:spPr>
          <a:xfrm>
            <a:off x="1524800" y="672606"/>
            <a:ext cx="1081625" cy="1124950"/>
          </a:xfrm>
          <a:custGeom>
            <a:pathLst>
              <a:path extrusionOk="0" h="44998" w="43265">
                <a:moveTo>
                  <a:pt x="0" y="44998"/>
                </a:moveTo>
                <a:lnTo>
                  <a:pt x="0" y="0"/>
                </a:lnTo>
                <a:lnTo>
                  <a:pt x="43265" y="0"/>
                </a:lnTo>
              </a:path>
            </a:pathLst>
          </a:custGeom>
          <a:noFill/>
          <a:ln cap="flat" cmpd="sng" w="28575">
            <a:solidFill>
              <a:schemeClr val="accent5"/>
            </a:solidFill>
            <a:prstDash val="solid"/>
            <a:miter lim="8000"/>
            <a:headEnd len="sm" w="sm" type="none"/>
            <a:tailEnd len="sm" w="sm" type="none"/>
          </a:ln>
        </p:spPr>
      </p:sp>
      <p:sp>
        <p:nvSpPr>
          <p:cNvPr id="11" name="Shape 11"/>
          <p:cNvSpPr/>
          <p:nvPr/>
        </p:nvSpPr>
        <p:spPr>
          <a:xfrm rot="10800000">
            <a:off x="6537563" y="3342925"/>
            <a:ext cx="1081625" cy="1124950"/>
          </a:xfrm>
          <a:custGeom>
            <a:pathLst>
              <a:path extrusionOk="0" h="44998" w="43265">
                <a:moveTo>
                  <a:pt x="0" y="44998"/>
                </a:moveTo>
                <a:lnTo>
                  <a:pt x="0" y="0"/>
                </a:lnTo>
                <a:lnTo>
                  <a:pt x="43265" y="0"/>
                </a:lnTo>
              </a:path>
            </a:pathLst>
          </a:custGeom>
          <a:noFill/>
          <a:ln cap="flat" cmpd="sng" w="28575">
            <a:solidFill>
              <a:schemeClr val="accent5"/>
            </a:solidFill>
            <a:prstDash val="solid"/>
            <a:miter lim="8000"/>
            <a:headEnd len="sm" w="sm" type="none"/>
            <a:tailEnd len="sm" w="sm" type="none"/>
          </a:ln>
        </p:spPr>
      </p:sp>
      <p:cxnSp>
        <p:nvCxnSpPr>
          <p:cNvPr id="12" name="Shape 12"/>
          <p:cNvCxnSpPr/>
          <p:nvPr/>
        </p:nvCxnSpPr>
        <p:spPr>
          <a:xfrm>
            <a:off x="4359602" y="2817464"/>
            <a:ext cx="424800" cy="0"/>
          </a:xfrm>
          <a:prstGeom prst="straightConnector1">
            <a:avLst/>
          </a:prstGeom>
          <a:noFill/>
          <a:ln cap="flat" cmpd="sng" w="38100">
            <a:solidFill>
              <a:schemeClr val="accent4"/>
            </a:solidFill>
            <a:prstDash val="solid"/>
            <a:round/>
            <a:headEnd len="sm" w="sm" type="none"/>
            <a:tailEnd len="sm" w="sm" type="none"/>
          </a:ln>
        </p:spPr>
      </p:cxnSp>
      <p:sp>
        <p:nvSpPr>
          <p:cNvPr id="13" name="Shape 13"/>
          <p:cNvSpPr txBox="1"/>
          <p:nvPr>
            <p:ph type="ctrTitle"/>
          </p:nvPr>
        </p:nvSpPr>
        <p:spPr>
          <a:xfrm>
            <a:off x="1680302" y="1188925"/>
            <a:ext cx="5783400" cy="1457400"/>
          </a:xfrm>
          <a:prstGeom prst="rect">
            <a:avLst/>
          </a:prstGeom>
        </p:spPr>
        <p:txBody>
          <a:bodyPr anchorCtr="0" anchor="b" bIns="91425" lIns="91425" spcFirstLastPara="1" rIns="91425" wrap="square" tIns="91425"/>
          <a:lstStyle>
            <a:lvl1pPr lvl="0" algn="ctr">
              <a:spcBef>
                <a:spcPts val="0"/>
              </a:spcBef>
              <a:spcAft>
                <a:spcPts val="0"/>
              </a:spcAft>
              <a:buSzPts val="4000"/>
              <a:buNone/>
              <a:defRPr sz="4000"/>
            </a:lvl1pPr>
            <a:lvl2pPr lvl="1" algn="ctr">
              <a:spcBef>
                <a:spcPts val="0"/>
              </a:spcBef>
              <a:spcAft>
                <a:spcPts val="0"/>
              </a:spcAft>
              <a:buSzPts val="4000"/>
              <a:buNone/>
              <a:defRPr sz="4000"/>
            </a:lvl2pPr>
            <a:lvl3pPr lvl="2" algn="ctr">
              <a:spcBef>
                <a:spcPts val="0"/>
              </a:spcBef>
              <a:spcAft>
                <a:spcPts val="0"/>
              </a:spcAft>
              <a:buSzPts val="4000"/>
              <a:buNone/>
              <a:defRPr sz="4000"/>
            </a:lvl3pPr>
            <a:lvl4pPr lvl="3" algn="ctr">
              <a:spcBef>
                <a:spcPts val="0"/>
              </a:spcBef>
              <a:spcAft>
                <a:spcPts val="0"/>
              </a:spcAft>
              <a:buSzPts val="4000"/>
              <a:buNone/>
              <a:defRPr sz="4000"/>
            </a:lvl4pPr>
            <a:lvl5pPr lvl="4" algn="ctr">
              <a:spcBef>
                <a:spcPts val="0"/>
              </a:spcBef>
              <a:spcAft>
                <a:spcPts val="0"/>
              </a:spcAft>
              <a:buSzPts val="4000"/>
              <a:buNone/>
              <a:defRPr sz="4000"/>
            </a:lvl5pPr>
            <a:lvl6pPr lvl="5" algn="ctr">
              <a:spcBef>
                <a:spcPts val="0"/>
              </a:spcBef>
              <a:spcAft>
                <a:spcPts val="0"/>
              </a:spcAft>
              <a:buSzPts val="4000"/>
              <a:buNone/>
              <a:defRPr sz="4000"/>
            </a:lvl6pPr>
            <a:lvl7pPr lvl="6" algn="ctr">
              <a:spcBef>
                <a:spcPts val="0"/>
              </a:spcBef>
              <a:spcAft>
                <a:spcPts val="0"/>
              </a:spcAft>
              <a:buSzPts val="4000"/>
              <a:buNone/>
              <a:defRPr sz="4000"/>
            </a:lvl7pPr>
            <a:lvl8pPr lvl="7" algn="ctr">
              <a:spcBef>
                <a:spcPts val="0"/>
              </a:spcBef>
              <a:spcAft>
                <a:spcPts val="0"/>
              </a:spcAft>
              <a:buSzPts val="4000"/>
              <a:buNone/>
              <a:defRPr sz="4000"/>
            </a:lvl8pPr>
            <a:lvl9pPr lvl="8" algn="ctr">
              <a:spcBef>
                <a:spcPts val="0"/>
              </a:spcBef>
              <a:spcAft>
                <a:spcPts val="0"/>
              </a:spcAft>
              <a:buSzPts val="4000"/>
              <a:buNone/>
              <a:defRPr sz="4000"/>
            </a:lvl9pPr>
          </a:lstStyle>
          <a:p/>
        </p:txBody>
      </p:sp>
      <p:sp>
        <p:nvSpPr>
          <p:cNvPr id="14" name="Shape 14"/>
          <p:cNvSpPr txBox="1"/>
          <p:nvPr>
            <p:ph idx="1" type="subTitle"/>
          </p:nvPr>
        </p:nvSpPr>
        <p:spPr>
          <a:xfrm>
            <a:off x="1680302" y="3049450"/>
            <a:ext cx="5783400" cy="9090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1pPr>
            <a:lvl2pPr lvl="1"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2pPr>
            <a:lvl3pPr lvl="2"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3pPr>
            <a:lvl4pPr lvl="3"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4pPr>
            <a:lvl5pPr lvl="4"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5pPr>
            <a:lvl6pPr lvl="5"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6pPr>
            <a:lvl7pPr lvl="6"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7pPr>
            <a:lvl8pPr lvl="7"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8pPr>
            <a:lvl9pPr lvl="8"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9pPr>
          </a:lstStyle>
          <a:p/>
        </p:txBody>
      </p:sp>
      <p:sp>
        <p:nvSpPr>
          <p:cNvPr id="15" name="Shape 1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52" name="Shape 52"/>
        <p:cNvGrpSpPr/>
        <p:nvPr/>
      </p:nvGrpSpPr>
      <p:grpSpPr>
        <a:xfrm>
          <a:off x="0" y="0"/>
          <a:ext cx="0" cy="0"/>
          <a:chOff x="0" y="0"/>
          <a:chExt cx="0" cy="0"/>
        </a:xfrm>
      </p:grpSpPr>
      <p:sp>
        <p:nvSpPr>
          <p:cNvPr id="53" name="Shape 53"/>
          <p:cNvSpPr/>
          <p:nvPr/>
        </p:nvSpPr>
        <p:spPr>
          <a:xfrm>
            <a:off x="150" y="5076825"/>
            <a:ext cx="9143700" cy="66600"/>
          </a:xfrm>
          <a:prstGeom prst="rect">
            <a:avLst/>
          </a:prstGeom>
          <a:solidFill>
            <a:schemeClr val="accent4"/>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54" name="Shape 54"/>
          <p:cNvSpPr txBox="1"/>
          <p:nvPr>
            <p:ph hasCustomPrompt="1" type="title"/>
          </p:nvPr>
        </p:nvSpPr>
        <p:spPr>
          <a:xfrm>
            <a:off x="387900" y="1152450"/>
            <a:ext cx="8368200" cy="1538400"/>
          </a:xfrm>
          <a:prstGeom prst="rect">
            <a:avLst/>
          </a:prstGeom>
        </p:spPr>
        <p:txBody>
          <a:bodyPr anchorCtr="0" anchor="ctr" bIns="91425" lIns="91425" spcFirstLastPara="1" rIns="91425" wrap="square" tIns="91425"/>
          <a:lstStyle>
            <a:lvl1pPr lvl="0" algn="ctr">
              <a:spcBef>
                <a:spcPts val="0"/>
              </a:spcBef>
              <a:spcAft>
                <a:spcPts val="0"/>
              </a:spcAft>
              <a:buClr>
                <a:schemeClr val="accent5"/>
              </a:buClr>
              <a:buSzPts val="13000"/>
              <a:buNone/>
              <a:defRPr sz="13000">
                <a:solidFill>
                  <a:schemeClr val="accent5"/>
                </a:solidFill>
              </a:defRPr>
            </a:lvl1pPr>
            <a:lvl2pPr lvl="1" algn="ctr">
              <a:spcBef>
                <a:spcPts val="0"/>
              </a:spcBef>
              <a:spcAft>
                <a:spcPts val="0"/>
              </a:spcAft>
              <a:buClr>
                <a:schemeClr val="accent5"/>
              </a:buClr>
              <a:buSzPts val="13000"/>
              <a:buNone/>
              <a:defRPr sz="13000">
                <a:solidFill>
                  <a:schemeClr val="accent5"/>
                </a:solidFill>
              </a:defRPr>
            </a:lvl2pPr>
            <a:lvl3pPr lvl="2" algn="ctr">
              <a:spcBef>
                <a:spcPts val="0"/>
              </a:spcBef>
              <a:spcAft>
                <a:spcPts val="0"/>
              </a:spcAft>
              <a:buClr>
                <a:schemeClr val="accent5"/>
              </a:buClr>
              <a:buSzPts val="13000"/>
              <a:buNone/>
              <a:defRPr sz="13000">
                <a:solidFill>
                  <a:schemeClr val="accent5"/>
                </a:solidFill>
              </a:defRPr>
            </a:lvl3pPr>
            <a:lvl4pPr lvl="3" algn="ctr">
              <a:spcBef>
                <a:spcPts val="0"/>
              </a:spcBef>
              <a:spcAft>
                <a:spcPts val="0"/>
              </a:spcAft>
              <a:buClr>
                <a:schemeClr val="accent5"/>
              </a:buClr>
              <a:buSzPts val="13000"/>
              <a:buNone/>
              <a:defRPr sz="13000">
                <a:solidFill>
                  <a:schemeClr val="accent5"/>
                </a:solidFill>
              </a:defRPr>
            </a:lvl4pPr>
            <a:lvl5pPr lvl="4" algn="ctr">
              <a:spcBef>
                <a:spcPts val="0"/>
              </a:spcBef>
              <a:spcAft>
                <a:spcPts val="0"/>
              </a:spcAft>
              <a:buClr>
                <a:schemeClr val="accent5"/>
              </a:buClr>
              <a:buSzPts val="13000"/>
              <a:buNone/>
              <a:defRPr sz="13000">
                <a:solidFill>
                  <a:schemeClr val="accent5"/>
                </a:solidFill>
              </a:defRPr>
            </a:lvl5pPr>
            <a:lvl6pPr lvl="5" algn="ctr">
              <a:spcBef>
                <a:spcPts val="0"/>
              </a:spcBef>
              <a:spcAft>
                <a:spcPts val="0"/>
              </a:spcAft>
              <a:buClr>
                <a:schemeClr val="accent5"/>
              </a:buClr>
              <a:buSzPts val="13000"/>
              <a:buNone/>
              <a:defRPr sz="13000">
                <a:solidFill>
                  <a:schemeClr val="accent5"/>
                </a:solidFill>
              </a:defRPr>
            </a:lvl6pPr>
            <a:lvl7pPr lvl="6" algn="ctr">
              <a:spcBef>
                <a:spcPts val="0"/>
              </a:spcBef>
              <a:spcAft>
                <a:spcPts val="0"/>
              </a:spcAft>
              <a:buClr>
                <a:schemeClr val="accent5"/>
              </a:buClr>
              <a:buSzPts val="13000"/>
              <a:buNone/>
              <a:defRPr sz="13000">
                <a:solidFill>
                  <a:schemeClr val="accent5"/>
                </a:solidFill>
              </a:defRPr>
            </a:lvl7pPr>
            <a:lvl8pPr lvl="7" algn="ctr">
              <a:spcBef>
                <a:spcPts val="0"/>
              </a:spcBef>
              <a:spcAft>
                <a:spcPts val="0"/>
              </a:spcAft>
              <a:buClr>
                <a:schemeClr val="accent5"/>
              </a:buClr>
              <a:buSzPts val="13000"/>
              <a:buNone/>
              <a:defRPr sz="13000">
                <a:solidFill>
                  <a:schemeClr val="accent5"/>
                </a:solidFill>
              </a:defRPr>
            </a:lvl8pPr>
            <a:lvl9pPr lvl="8" algn="ctr">
              <a:spcBef>
                <a:spcPts val="0"/>
              </a:spcBef>
              <a:spcAft>
                <a:spcPts val="0"/>
              </a:spcAft>
              <a:buClr>
                <a:schemeClr val="accent5"/>
              </a:buClr>
              <a:buSzPts val="13000"/>
              <a:buNone/>
              <a:defRPr sz="13000">
                <a:solidFill>
                  <a:schemeClr val="accent5"/>
                </a:solidFill>
              </a:defRPr>
            </a:lvl9pPr>
          </a:lstStyle>
          <a:p>
            <a:r>
              <a:t>xx%</a:t>
            </a:r>
          </a:p>
        </p:txBody>
      </p:sp>
      <p:sp>
        <p:nvSpPr>
          <p:cNvPr id="55" name="Shape 55"/>
          <p:cNvSpPr txBox="1"/>
          <p:nvPr>
            <p:ph idx="1" type="body"/>
          </p:nvPr>
        </p:nvSpPr>
        <p:spPr>
          <a:xfrm>
            <a:off x="387900" y="2919450"/>
            <a:ext cx="8368200" cy="1071600"/>
          </a:xfrm>
          <a:prstGeom prst="rect">
            <a:avLst/>
          </a:prstGeom>
        </p:spPr>
        <p:txBody>
          <a:bodyPr anchorCtr="0" anchor="t" bIns="91425" lIns="91425" spcFirstLastPara="1" rIns="91425" wrap="square" tIns="91425"/>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56" name="Shape 5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7" name="Shape 57"/>
        <p:cNvGrpSpPr/>
        <p:nvPr/>
      </p:nvGrpSpPr>
      <p:grpSpPr>
        <a:xfrm>
          <a:off x="0" y="0"/>
          <a:ext cx="0" cy="0"/>
          <a:chOff x="0" y="0"/>
          <a:chExt cx="0" cy="0"/>
        </a:xfrm>
      </p:grpSpPr>
      <p:sp>
        <p:nvSpPr>
          <p:cNvPr id="58" name="Shape 5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6" name="Shape 16"/>
        <p:cNvGrpSpPr/>
        <p:nvPr/>
      </p:nvGrpSpPr>
      <p:grpSpPr>
        <a:xfrm>
          <a:off x="0" y="0"/>
          <a:ext cx="0" cy="0"/>
          <a:chOff x="0" y="0"/>
          <a:chExt cx="0" cy="0"/>
        </a:xfrm>
      </p:grpSpPr>
      <p:cxnSp>
        <p:nvCxnSpPr>
          <p:cNvPr id="17" name="Shape 17"/>
          <p:cNvCxnSpPr/>
          <p:nvPr/>
        </p:nvCxnSpPr>
        <p:spPr>
          <a:xfrm>
            <a:off x="4359602" y="2817464"/>
            <a:ext cx="424800" cy="0"/>
          </a:xfrm>
          <a:prstGeom prst="straightConnector1">
            <a:avLst/>
          </a:prstGeom>
          <a:noFill/>
          <a:ln cap="flat" cmpd="sng" w="38100">
            <a:solidFill>
              <a:schemeClr val="accent4"/>
            </a:solidFill>
            <a:prstDash val="solid"/>
            <a:round/>
            <a:headEnd len="sm" w="sm" type="none"/>
            <a:tailEnd len="sm" w="sm" type="none"/>
          </a:ln>
        </p:spPr>
      </p:cxnSp>
      <p:sp>
        <p:nvSpPr>
          <p:cNvPr id="18" name="Shape 18"/>
          <p:cNvSpPr txBox="1"/>
          <p:nvPr>
            <p:ph type="title"/>
          </p:nvPr>
        </p:nvSpPr>
        <p:spPr>
          <a:xfrm>
            <a:off x="480750" y="1764950"/>
            <a:ext cx="8222100" cy="907500"/>
          </a:xfrm>
          <a:prstGeom prst="rect">
            <a:avLst/>
          </a:prstGeom>
        </p:spPr>
        <p:txBody>
          <a:bodyPr anchorCtr="0" anchor="b" bIns="91425" lIns="91425" spcFirstLastPara="1" rIns="91425" wrap="square" tIns="91425"/>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p:txBody>
      </p:sp>
      <p:sp>
        <p:nvSpPr>
          <p:cNvPr id="19" name="Shape 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20" name="Shape 20"/>
        <p:cNvGrpSpPr/>
        <p:nvPr/>
      </p:nvGrpSpPr>
      <p:grpSpPr>
        <a:xfrm>
          <a:off x="0" y="0"/>
          <a:ext cx="0" cy="0"/>
          <a:chOff x="0" y="0"/>
          <a:chExt cx="0" cy="0"/>
        </a:xfrm>
      </p:grpSpPr>
      <p:cxnSp>
        <p:nvCxnSpPr>
          <p:cNvPr id="21" name="Shape 21"/>
          <p:cNvCxnSpPr/>
          <p:nvPr/>
        </p:nvCxnSpPr>
        <p:spPr>
          <a:xfrm>
            <a:off x="492563" y="1260284"/>
            <a:ext cx="424800" cy="0"/>
          </a:xfrm>
          <a:prstGeom prst="straightConnector1">
            <a:avLst/>
          </a:prstGeom>
          <a:noFill/>
          <a:ln cap="flat" cmpd="sng" w="38100">
            <a:solidFill>
              <a:schemeClr val="accent4"/>
            </a:solidFill>
            <a:prstDash val="solid"/>
            <a:round/>
            <a:headEnd len="sm" w="sm" type="none"/>
            <a:tailEnd len="sm" w="sm" type="none"/>
          </a:ln>
        </p:spPr>
      </p:cxnSp>
      <p:sp>
        <p:nvSpPr>
          <p:cNvPr id="22" name="Shape 22"/>
          <p:cNvSpPr txBox="1"/>
          <p:nvPr>
            <p:ph type="title"/>
          </p:nvPr>
        </p:nvSpPr>
        <p:spPr>
          <a:xfrm>
            <a:off x="387900" y="458025"/>
            <a:ext cx="8368200" cy="686100"/>
          </a:xfrm>
          <a:prstGeom prst="rect">
            <a:avLst/>
          </a:prstGeom>
        </p:spPr>
        <p:txBody>
          <a:bodyPr anchorCtr="0" anchor="b" bIns="91425" lIns="91425" spcFirstLastPara="1" rIns="91425" wrap="square" tIns="91425"/>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3" name="Shape 23"/>
          <p:cNvSpPr txBox="1"/>
          <p:nvPr>
            <p:ph idx="1" type="body"/>
          </p:nvPr>
        </p:nvSpPr>
        <p:spPr>
          <a:xfrm>
            <a:off x="387900" y="1489824"/>
            <a:ext cx="8368200" cy="30789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4" name="Shape 2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5" name="Shape 25"/>
        <p:cNvGrpSpPr/>
        <p:nvPr/>
      </p:nvGrpSpPr>
      <p:grpSpPr>
        <a:xfrm>
          <a:off x="0" y="0"/>
          <a:ext cx="0" cy="0"/>
          <a:chOff x="0" y="0"/>
          <a:chExt cx="0" cy="0"/>
        </a:xfrm>
      </p:grpSpPr>
      <p:cxnSp>
        <p:nvCxnSpPr>
          <p:cNvPr id="26" name="Shape 26"/>
          <p:cNvCxnSpPr/>
          <p:nvPr/>
        </p:nvCxnSpPr>
        <p:spPr>
          <a:xfrm>
            <a:off x="492563" y="1260284"/>
            <a:ext cx="424800" cy="0"/>
          </a:xfrm>
          <a:prstGeom prst="straightConnector1">
            <a:avLst/>
          </a:prstGeom>
          <a:noFill/>
          <a:ln cap="flat" cmpd="sng" w="38100">
            <a:solidFill>
              <a:schemeClr val="accent4"/>
            </a:solidFill>
            <a:prstDash val="solid"/>
            <a:round/>
            <a:headEnd len="sm" w="sm" type="none"/>
            <a:tailEnd len="sm" w="sm" type="none"/>
          </a:ln>
        </p:spPr>
      </p:cxnSp>
      <p:sp>
        <p:nvSpPr>
          <p:cNvPr id="27" name="Shape 27"/>
          <p:cNvSpPr txBox="1"/>
          <p:nvPr>
            <p:ph type="title"/>
          </p:nvPr>
        </p:nvSpPr>
        <p:spPr>
          <a:xfrm>
            <a:off x="387900" y="458025"/>
            <a:ext cx="8368200" cy="686100"/>
          </a:xfrm>
          <a:prstGeom prst="rect">
            <a:avLst/>
          </a:prstGeom>
        </p:spPr>
        <p:txBody>
          <a:bodyPr anchorCtr="0" anchor="b" bIns="91425" lIns="91425" spcFirstLastPara="1" rIns="91425" wrap="square" tIns="91425"/>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8" name="Shape 28"/>
          <p:cNvSpPr txBox="1"/>
          <p:nvPr>
            <p:ph idx="1" type="body"/>
          </p:nvPr>
        </p:nvSpPr>
        <p:spPr>
          <a:xfrm>
            <a:off x="387900" y="1489825"/>
            <a:ext cx="3999900" cy="30789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9" name="Shape 29"/>
          <p:cNvSpPr txBox="1"/>
          <p:nvPr>
            <p:ph idx="2" type="body"/>
          </p:nvPr>
        </p:nvSpPr>
        <p:spPr>
          <a:xfrm>
            <a:off x="4756200" y="1489825"/>
            <a:ext cx="3999900" cy="30789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0" name="Shape 3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31" name="Shape 31"/>
        <p:cNvGrpSpPr/>
        <p:nvPr/>
      </p:nvGrpSpPr>
      <p:grpSpPr>
        <a:xfrm>
          <a:off x="0" y="0"/>
          <a:ext cx="0" cy="0"/>
          <a:chOff x="0" y="0"/>
          <a:chExt cx="0" cy="0"/>
        </a:xfrm>
      </p:grpSpPr>
      <p:sp>
        <p:nvSpPr>
          <p:cNvPr id="32" name="Shape 32"/>
          <p:cNvSpPr txBox="1"/>
          <p:nvPr>
            <p:ph type="title"/>
          </p:nvPr>
        </p:nvSpPr>
        <p:spPr>
          <a:xfrm>
            <a:off x="387900" y="458025"/>
            <a:ext cx="8368200" cy="686100"/>
          </a:xfrm>
          <a:prstGeom prst="rect">
            <a:avLst/>
          </a:prstGeom>
        </p:spPr>
        <p:txBody>
          <a:bodyPr anchorCtr="0" anchor="b" bIns="91425" lIns="91425" spcFirstLastPara="1" rIns="91425" wrap="square" tIns="91425"/>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3" name="Shape 3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34" name="Shape 34"/>
        <p:cNvGrpSpPr/>
        <p:nvPr/>
      </p:nvGrpSpPr>
      <p:grpSpPr>
        <a:xfrm>
          <a:off x="0" y="0"/>
          <a:ext cx="0" cy="0"/>
          <a:chOff x="0" y="0"/>
          <a:chExt cx="0" cy="0"/>
        </a:xfrm>
      </p:grpSpPr>
      <p:cxnSp>
        <p:nvCxnSpPr>
          <p:cNvPr id="35" name="Shape 35"/>
          <p:cNvCxnSpPr/>
          <p:nvPr/>
        </p:nvCxnSpPr>
        <p:spPr>
          <a:xfrm>
            <a:off x="489218" y="1412277"/>
            <a:ext cx="331500" cy="0"/>
          </a:xfrm>
          <a:prstGeom prst="straightConnector1">
            <a:avLst/>
          </a:prstGeom>
          <a:noFill/>
          <a:ln cap="flat" cmpd="sng" w="38100">
            <a:solidFill>
              <a:schemeClr val="accent4"/>
            </a:solidFill>
            <a:prstDash val="solid"/>
            <a:round/>
            <a:headEnd len="sm" w="sm" type="none"/>
            <a:tailEnd len="sm" w="sm" type="none"/>
          </a:ln>
        </p:spPr>
      </p:cxnSp>
      <p:sp>
        <p:nvSpPr>
          <p:cNvPr id="36" name="Shape 36"/>
          <p:cNvSpPr txBox="1"/>
          <p:nvPr>
            <p:ph type="title"/>
          </p:nvPr>
        </p:nvSpPr>
        <p:spPr>
          <a:xfrm>
            <a:off x="387900" y="555600"/>
            <a:ext cx="2808000" cy="755700"/>
          </a:xfrm>
          <a:prstGeom prst="rect">
            <a:avLst/>
          </a:prstGeom>
        </p:spPr>
        <p:txBody>
          <a:bodyPr anchorCtr="0" anchor="b" bIns="91425" lIns="91425" spcFirstLastPara="1" rIns="91425" wrap="square" tIns="91425"/>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7" name="Shape 37"/>
          <p:cNvSpPr txBox="1"/>
          <p:nvPr>
            <p:ph idx="1" type="body"/>
          </p:nvPr>
        </p:nvSpPr>
        <p:spPr>
          <a:xfrm>
            <a:off x="387900" y="1594025"/>
            <a:ext cx="2808000" cy="26811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8" name="Shape 3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9" name="Shape 39"/>
        <p:cNvGrpSpPr/>
        <p:nvPr/>
      </p:nvGrpSpPr>
      <p:grpSpPr>
        <a:xfrm>
          <a:off x="0" y="0"/>
          <a:ext cx="0" cy="0"/>
          <a:chOff x="0" y="0"/>
          <a:chExt cx="0" cy="0"/>
        </a:xfrm>
      </p:grpSpPr>
      <p:sp>
        <p:nvSpPr>
          <p:cNvPr id="40" name="Shape 40"/>
          <p:cNvSpPr txBox="1"/>
          <p:nvPr>
            <p:ph type="title"/>
          </p:nvPr>
        </p:nvSpPr>
        <p:spPr>
          <a:xfrm>
            <a:off x="490250" y="526350"/>
            <a:ext cx="5618700" cy="4090800"/>
          </a:xfrm>
          <a:prstGeom prst="rect">
            <a:avLst/>
          </a:prstGeom>
        </p:spPr>
        <p:txBody>
          <a:bodyPr anchorCtr="0" anchor="ctr" bIns="91425" lIns="91425" spcFirstLastPara="1" rIns="91425" wrap="square" tIns="91425"/>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41" name="Shape 4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42" name="Shape 42"/>
        <p:cNvGrpSpPr/>
        <p:nvPr/>
      </p:nvGrpSpPr>
      <p:grpSpPr>
        <a:xfrm>
          <a:off x="0" y="0"/>
          <a:ext cx="0" cy="0"/>
          <a:chOff x="0" y="0"/>
          <a:chExt cx="0" cy="0"/>
        </a:xfrm>
      </p:grpSpPr>
      <p:sp>
        <p:nvSpPr>
          <p:cNvPr id="43" name="Shape 43"/>
          <p:cNvSpPr/>
          <p:nvPr/>
        </p:nvSpPr>
        <p:spPr>
          <a:xfrm>
            <a:off x="4572000" y="-7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cxnSp>
        <p:nvCxnSpPr>
          <p:cNvPr id="44" name="Shape 44"/>
          <p:cNvCxnSpPr/>
          <p:nvPr/>
        </p:nvCxnSpPr>
        <p:spPr>
          <a:xfrm>
            <a:off x="5029675" y="4495503"/>
            <a:ext cx="540900" cy="0"/>
          </a:xfrm>
          <a:prstGeom prst="straightConnector1">
            <a:avLst/>
          </a:prstGeom>
          <a:noFill/>
          <a:ln cap="flat" cmpd="sng" w="38100">
            <a:solidFill>
              <a:schemeClr val="accent5"/>
            </a:solidFill>
            <a:prstDash val="solid"/>
            <a:round/>
            <a:headEnd len="sm" w="sm" type="none"/>
            <a:tailEnd len="sm" w="sm" type="none"/>
          </a:ln>
        </p:spPr>
      </p:cxnSp>
      <p:sp>
        <p:nvSpPr>
          <p:cNvPr id="45" name="Shape 45"/>
          <p:cNvSpPr txBox="1"/>
          <p:nvPr>
            <p:ph type="title"/>
          </p:nvPr>
        </p:nvSpPr>
        <p:spPr>
          <a:xfrm>
            <a:off x="265500" y="1209075"/>
            <a:ext cx="4045200" cy="1506300"/>
          </a:xfrm>
          <a:prstGeom prst="rect">
            <a:avLst/>
          </a:prstGeom>
        </p:spPr>
        <p:txBody>
          <a:bodyPr anchorCtr="0" anchor="b" bIns="91425" lIns="91425" spcFirstLastPara="1" rIns="91425" wrap="square" tIns="91425"/>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46" name="Shape 46"/>
          <p:cNvSpPr txBox="1"/>
          <p:nvPr>
            <p:ph idx="1" type="subTitle"/>
          </p:nvPr>
        </p:nvSpPr>
        <p:spPr>
          <a:xfrm>
            <a:off x="265500" y="2769001"/>
            <a:ext cx="4045200" cy="13455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Clr>
                <a:schemeClr val="accent5"/>
              </a:buClr>
              <a:buSzPts val="2100"/>
              <a:buNone/>
              <a:defRPr sz="2100">
                <a:solidFill>
                  <a:schemeClr val="accent5"/>
                </a:solidFill>
              </a:defRPr>
            </a:lvl1pPr>
            <a:lvl2pPr lvl="1" algn="ctr">
              <a:lnSpc>
                <a:spcPct val="100000"/>
              </a:lnSpc>
              <a:spcBef>
                <a:spcPts val="0"/>
              </a:spcBef>
              <a:spcAft>
                <a:spcPts val="0"/>
              </a:spcAft>
              <a:buClr>
                <a:schemeClr val="accent5"/>
              </a:buClr>
              <a:buSzPts val="2100"/>
              <a:buNone/>
              <a:defRPr sz="2100">
                <a:solidFill>
                  <a:schemeClr val="accent5"/>
                </a:solidFill>
              </a:defRPr>
            </a:lvl2pPr>
            <a:lvl3pPr lvl="2" algn="ctr">
              <a:lnSpc>
                <a:spcPct val="100000"/>
              </a:lnSpc>
              <a:spcBef>
                <a:spcPts val="0"/>
              </a:spcBef>
              <a:spcAft>
                <a:spcPts val="0"/>
              </a:spcAft>
              <a:buClr>
                <a:schemeClr val="accent5"/>
              </a:buClr>
              <a:buSzPts val="2100"/>
              <a:buNone/>
              <a:defRPr sz="2100">
                <a:solidFill>
                  <a:schemeClr val="accent5"/>
                </a:solidFill>
              </a:defRPr>
            </a:lvl3pPr>
            <a:lvl4pPr lvl="3" algn="ctr">
              <a:lnSpc>
                <a:spcPct val="100000"/>
              </a:lnSpc>
              <a:spcBef>
                <a:spcPts val="0"/>
              </a:spcBef>
              <a:spcAft>
                <a:spcPts val="0"/>
              </a:spcAft>
              <a:buClr>
                <a:schemeClr val="accent5"/>
              </a:buClr>
              <a:buSzPts val="2100"/>
              <a:buNone/>
              <a:defRPr sz="2100">
                <a:solidFill>
                  <a:schemeClr val="accent5"/>
                </a:solidFill>
              </a:defRPr>
            </a:lvl4pPr>
            <a:lvl5pPr lvl="4" algn="ctr">
              <a:lnSpc>
                <a:spcPct val="100000"/>
              </a:lnSpc>
              <a:spcBef>
                <a:spcPts val="0"/>
              </a:spcBef>
              <a:spcAft>
                <a:spcPts val="0"/>
              </a:spcAft>
              <a:buClr>
                <a:schemeClr val="accent5"/>
              </a:buClr>
              <a:buSzPts val="2100"/>
              <a:buNone/>
              <a:defRPr sz="2100">
                <a:solidFill>
                  <a:schemeClr val="accent5"/>
                </a:solidFill>
              </a:defRPr>
            </a:lvl5pPr>
            <a:lvl6pPr lvl="5" algn="ctr">
              <a:lnSpc>
                <a:spcPct val="100000"/>
              </a:lnSpc>
              <a:spcBef>
                <a:spcPts val="0"/>
              </a:spcBef>
              <a:spcAft>
                <a:spcPts val="0"/>
              </a:spcAft>
              <a:buClr>
                <a:schemeClr val="accent5"/>
              </a:buClr>
              <a:buSzPts val="2100"/>
              <a:buNone/>
              <a:defRPr sz="2100">
                <a:solidFill>
                  <a:schemeClr val="accent5"/>
                </a:solidFill>
              </a:defRPr>
            </a:lvl6pPr>
            <a:lvl7pPr lvl="6" algn="ctr">
              <a:lnSpc>
                <a:spcPct val="100000"/>
              </a:lnSpc>
              <a:spcBef>
                <a:spcPts val="0"/>
              </a:spcBef>
              <a:spcAft>
                <a:spcPts val="0"/>
              </a:spcAft>
              <a:buClr>
                <a:schemeClr val="accent5"/>
              </a:buClr>
              <a:buSzPts val="2100"/>
              <a:buNone/>
              <a:defRPr sz="2100">
                <a:solidFill>
                  <a:schemeClr val="accent5"/>
                </a:solidFill>
              </a:defRPr>
            </a:lvl7pPr>
            <a:lvl8pPr lvl="7" algn="ctr">
              <a:lnSpc>
                <a:spcPct val="100000"/>
              </a:lnSpc>
              <a:spcBef>
                <a:spcPts val="0"/>
              </a:spcBef>
              <a:spcAft>
                <a:spcPts val="0"/>
              </a:spcAft>
              <a:buClr>
                <a:schemeClr val="accent5"/>
              </a:buClr>
              <a:buSzPts val="2100"/>
              <a:buNone/>
              <a:defRPr sz="2100">
                <a:solidFill>
                  <a:schemeClr val="accent5"/>
                </a:solidFill>
              </a:defRPr>
            </a:lvl8pPr>
            <a:lvl9pPr lvl="8" algn="ctr">
              <a:lnSpc>
                <a:spcPct val="100000"/>
              </a:lnSpc>
              <a:spcBef>
                <a:spcPts val="0"/>
              </a:spcBef>
              <a:spcAft>
                <a:spcPts val="0"/>
              </a:spcAft>
              <a:buClr>
                <a:schemeClr val="accent5"/>
              </a:buClr>
              <a:buSzPts val="2100"/>
              <a:buNone/>
              <a:defRPr sz="2100">
                <a:solidFill>
                  <a:schemeClr val="accent5"/>
                </a:solidFill>
              </a:defRPr>
            </a:lvl9pPr>
          </a:lstStyle>
          <a:p/>
        </p:txBody>
      </p:sp>
      <p:sp>
        <p:nvSpPr>
          <p:cNvPr id="47" name="Shape 47"/>
          <p:cNvSpPr txBox="1"/>
          <p:nvPr>
            <p:ph idx="2" type="body"/>
          </p:nvPr>
        </p:nvSpPr>
        <p:spPr>
          <a:xfrm>
            <a:off x="4939500" y="724200"/>
            <a:ext cx="3837000" cy="3695100"/>
          </a:xfrm>
          <a:prstGeom prst="rect">
            <a:avLst/>
          </a:prstGeom>
        </p:spPr>
        <p:txBody>
          <a:bodyPr anchorCtr="0" anchor="ctr"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8" name="Shape 4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9" name="Shape 49"/>
        <p:cNvGrpSpPr/>
        <p:nvPr/>
      </p:nvGrpSpPr>
      <p:grpSpPr>
        <a:xfrm>
          <a:off x="0" y="0"/>
          <a:ext cx="0" cy="0"/>
          <a:chOff x="0" y="0"/>
          <a:chExt cx="0" cy="0"/>
        </a:xfrm>
      </p:grpSpPr>
      <p:sp>
        <p:nvSpPr>
          <p:cNvPr id="50" name="Shape 50"/>
          <p:cNvSpPr txBox="1"/>
          <p:nvPr>
            <p:ph idx="1" type="body"/>
          </p:nvPr>
        </p:nvSpPr>
        <p:spPr>
          <a:xfrm>
            <a:off x="319500" y="4233725"/>
            <a:ext cx="5998800" cy="5988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1800"/>
              <a:buFont typeface="Roboto Slab"/>
              <a:buNone/>
              <a:defRPr>
                <a:latin typeface="Roboto Slab"/>
                <a:ea typeface="Roboto Slab"/>
                <a:cs typeface="Roboto Slab"/>
                <a:sym typeface="Roboto Slab"/>
              </a:defRPr>
            </a:lvl1pPr>
          </a:lstStyle>
          <a:p/>
        </p:txBody>
      </p:sp>
      <p:sp>
        <p:nvSpPr>
          <p:cNvPr id="51" name="Shape 5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marina">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87900" y="458025"/>
            <a:ext cx="8368200" cy="686100"/>
          </a:xfrm>
          <a:prstGeom prst="rect">
            <a:avLst/>
          </a:prstGeom>
          <a:noFill/>
          <a:ln>
            <a:noFill/>
          </a:ln>
        </p:spPr>
        <p:txBody>
          <a:bodyPr anchorCtr="0" anchor="b" bIns="91425" lIns="91425" spcFirstLastPara="1" rIns="91425" wrap="square" tIns="91425"/>
          <a:lstStyle>
            <a:lvl1pPr lvl="0">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1pPr>
            <a:lvl2pPr lvl="1">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2pPr>
            <a:lvl3pPr lvl="2">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3pPr>
            <a:lvl4pPr lvl="3">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4pPr>
            <a:lvl5pPr lvl="4">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5pPr>
            <a:lvl6pPr lvl="5">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6pPr>
            <a:lvl7pPr lvl="6">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7pPr>
            <a:lvl8pPr lvl="7">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8pPr>
            <a:lvl9pPr lvl="8">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9pPr>
          </a:lstStyle>
          <a:p/>
        </p:txBody>
      </p:sp>
      <p:sp>
        <p:nvSpPr>
          <p:cNvPr id="7" name="Shape 7"/>
          <p:cNvSpPr txBox="1"/>
          <p:nvPr>
            <p:ph idx="1" type="body"/>
          </p:nvPr>
        </p:nvSpPr>
        <p:spPr>
          <a:xfrm>
            <a:off x="387900" y="1489824"/>
            <a:ext cx="8368200" cy="30789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dk1"/>
              </a:buClr>
              <a:buSzPts val="1800"/>
              <a:buFont typeface="Roboto"/>
              <a:buChar char="●"/>
              <a:defRPr sz="1800">
                <a:solidFill>
                  <a:schemeClr val="dk1"/>
                </a:solidFill>
                <a:latin typeface="Roboto"/>
                <a:ea typeface="Roboto"/>
                <a:cs typeface="Roboto"/>
                <a:sym typeface="Roboto"/>
              </a:defRPr>
            </a:lvl1pPr>
            <a:lvl2pPr indent="-317500" lvl="1" marL="9144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2pPr>
            <a:lvl3pPr indent="-317500" lvl="2" marL="13716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3pPr>
            <a:lvl4pPr indent="-317500" lvl="3" marL="18288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4pPr>
            <a:lvl5pPr indent="-317500" lvl="4" marL="22860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5pPr>
            <a:lvl6pPr indent="-317500" lvl="5" marL="27432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6pPr>
            <a:lvl7pPr indent="-317500" lvl="6" marL="32004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7pPr>
            <a:lvl8pPr indent="-317500" lvl="7" marL="36576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8pPr>
            <a:lvl9pPr indent="-317500" lvl="8" marL="4114800">
              <a:lnSpc>
                <a:spcPct val="115000"/>
              </a:lnSpc>
              <a:spcBef>
                <a:spcPts val="1600"/>
              </a:spcBef>
              <a:spcAft>
                <a:spcPts val="1600"/>
              </a:spcAft>
              <a:buClr>
                <a:schemeClr val="dk1"/>
              </a:buClr>
              <a:buSzPts val="1400"/>
              <a:buFont typeface="Roboto"/>
              <a:buChar char="■"/>
              <a:defRPr>
                <a:solidFill>
                  <a:schemeClr val="dk1"/>
                </a:solidFill>
                <a:latin typeface="Roboto"/>
                <a:ea typeface="Roboto"/>
                <a:cs typeface="Roboto"/>
                <a:sym typeface="Roboto"/>
              </a:defRPr>
            </a:lvl9pPr>
          </a:lstStyle>
          <a:p/>
        </p:txBody>
      </p:sp>
      <p:sp>
        <p:nvSpPr>
          <p:cNvPr id="8" name="Shape 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1"/>
                </a:solidFill>
                <a:latin typeface="Roboto"/>
                <a:ea typeface="Roboto"/>
                <a:cs typeface="Roboto"/>
                <a:sym typeface="Roboto"/>
              </a:defRPr>
            </a:lvl1pPr>
            <a:lvl2pPr lvl="1" algn="r">
              <a:buNone/>
              <a:defRPr sz="1000">
                <a:solidFill>
                  <a:schemeClr val="dk1"/>
                </a:solidFill>
                <a:latin typeface="Roboto"/>
                <a:ea typeface="Roboto"/>
                <a:cs typeface="Roboto"/>
                <a:sym typeface="Roboto"/>
              </a:defRPr>
            </a:lvl2pPr>
            <a:lvl3pPr lvl="2" algn="r">
              <a:buNone/>
              <a:defRPr sz="1000">
                <a:solidFill>
                  <a:schemeClr val="dk1"/>
                </a:solidFill>
                <a:latin typeface="Roboto"/>
                <a:ea typeface="Roboto"/>
                <a:cs typeface="Roboto"/>
                <a:sym typeface="Roboto"/>
              </a:defRPr>
            </a:lvl3pPr>
            <a:lvl4pPr lvl="3" algn="r">
              <a:buNone/>
              <a:defRPr sz="1000">
                <a:solidFill>
                  <a:schemeClr val="dk1"/>
                </a:solidFill>
                <a:latin typeface="Roboto"/>
                <a:ea typeface="Roboto"/>
                <a:cs typeface="Roboto"/>
                <a:sym typeface="Roboto"/>
              </a:defRPr>
            </a:lvl4pPr>
            <a:lvl5pPr lvl="4" algn="r">
              <a:buNone/>
              <a:defRPr sz="1000">
                <a:solidFill>
                  <a:schemeClr val="dk1"/>
                </a:solidFill>
                <a:latin typeface="Roboto"/>
                <a:ea typeface="Roboto"/>
                <a:cs typeface="Roboto"/>
                <a:sym typeface="Roboto"/>
              </a:defRPr>
            </a:lvl5pPr>
            <a:lvl6pPr lvl="5" algn="r">
              <a:buNone/>
              <a:defRPr sz="1000">
                <a:solidFill>
                  <a:schemeClr val="dk1"/>
                </a:solidFill>
                <a:latin typeface="Roboto"/>
                <a:ea typeface="Roboto"/>
                <a:cs typeface="Roboto"/>
                <a:sym typeface="Roboto"/>
              </a:defRPr>
            </a:lvl6pPr>
            <a:lvl7pPr lvl="6" algn="r">
              <a:buNone/>
              <a:defRPr sz="1000">
                <a:solidFill>
                  <a:schemeClr val="dk1"/>
                </a:solidFill>
                <a:latin typeface="Roboto"/>
                <a:ea typeface="Roboto"/>
                <a:cs typeface="Roboto"/>
                <a:sym typeface="Roboto"/>
              </a:defRPr>
            </a:lvl7pPr>
            <a:lvl8pPr lvl="7" algn="r">
              <a:buNone/>
              <a:defRPr sz="1000">
                <a:solidFill>
                  <a:schemeClr val="dk1"/>
                </a:solidFill>
                <a:latin typeface="Roboto"/>
                <a:ea typeface="Roboto"/>
                <a:cs typeface="Roboto"/>
                <a:sym typeface="Roboto"/>
              </a:defRPr>
            </a:lvl8pPr>
            <a:lvl9pPr lvl="8" algn="r">
              <a:buNone/>
              <a:defRPr sz="1000">
                <a:solidFill>
                  <a:schemeClr val="dk1"/>
                </a:solidFill>
                <a:latin typeface="Roboto"/>
                <a:ea typeface="Roboto"/>
                <a:cs typeface="Roboto"/>
                <a:sym typeface="Roboto"/>
              </a:defRPr>
            </a:lvl9pPr>
          </a:lstStyle>
          <a:p>
            <a:pPr indent="0" lvl="0" marL="0">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2" name="Shape 62"/>
        <p:cNvGrpSpPr/>
        <p:nvPr/>
      </p:nvGrpSpPr>
      <p:grpSpPr>
        <a:xfrm>
          <a:off x="0" y="0"/>
          <a:ext cx="0" cy="0"/>
          <a:chOff x="0" y="0"/>
          <a:chExt cx="0" cy="0"/>
        </a:xfrm>
      </p:grpSpPr>
      <p:sp>
        <p:nvSpPr>
          <p:cNvPr id="63" name="Shape 63"/>
          <p:cNvSpPr txBox="1"/>
          <p:nvPr>
            <p:ph type="ctrTitle"/>
          </p:nvPr>
        </p:nvSpPr>
        <p:spPr>
          <a:xfrm>
            <a:off x="1680302" y="1188925"/>
            <a:ext cx="5783400" cy="14574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Introduction to Criminal Justice</a:t>
            </a:r>
            <a:endParaRPr/>
          </a:p>
        </p:txBody>
      </p:sp>
      <p:sp>
        <p:nvSpPr>
          <p:cNvPr id="64" name="Shape 64"/>
          <p:cNvSpPr txBox="1"/>
          <p:nvPr>
            <p:ph idx="1" type="subTitle"/>
          </p:nvPr>
        </p:nvSpPr>
        <p:spPr>
          <a:xfrm>
            <a:off x="1033200" y="3049425"/>
            <a:ext cx="6430500" cy="9090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Section 2.4:  The Civil Rights Revolution</a:t>
            </a:r>
            <a:endParaRPr/>
          </a:p>
        </p:txBody>
      </p:sp>
      <p:sp>
        <p:nvSpPr>
          <p:cNvPr id="65" name="Shape 65"/>
          <p:cNvSpPr txBox="1"/>
          <p:nvPr/>
        </p:nvSpPr>
        <p:spPr>
          <a:xfrm>
            <a:off x="780150" y="4435925"/>
            <a:ext cx="3039000" cy="299400"/>
          </a:xfrm>
          <a:prstGeom prst="rect">
            <a:avLst/>
          </a:prstGeom>
          <a:noFill/>
          <a:ln>
            <a:noFill/>
          </a:ln>
        </p:spPr>
        <p:txBody>
          <a:bodyPr anchorCtr="0" anchor="t" bIns="91425" lIns="91425" spcFirstLastPara="1" rIns="91425" wrap="square" tIns="91425">
            <a:noAutofit/>
          </a:bodyPr>
          <a:lstStyle/>
          <a:p>
            <a:pPr indent="0" lvl="0" marL="0">
              <a:spcBef>
                <a:spcPts val="0"/>
              </a:spcBef>
              <a:spcAft>
                <a:spcPts val="0"/>
              </a:spcAft>
              <a:buNone/>
            </a:pPr>
            <a:r>
              <a:rPr i="1" lang="en" sz="1000">
                <a:latin typeface="Times New Roman"/>
                <a:ea typeface="Times New Roman"/>
                <a:cs typeface="Times New Roman"/>
                <a:sym typeface="Times New Roman"/>
              </a:rPr>
              <a:t>Prepared by Adam J. McKee</a:t>
            </a:r>
            <a:endParaRPr i="1" sz="1000">
              <a:latin typeface="Times New Roman"/>
              <a:ea typeface="Times New Roman"/>
              <a:cs typeface="Times New Roman"/>
              <a:sym typeface="Times New Roman"/>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7" name="Shape 117"/>
        <p:cNvGrpSpPr/>
        <p:nvPr/>
      </p:nvGrpSpPr>
      <p:grpSpPr>
        <a:xfrm>
          <a:off x="0" y="0"/>
          <a:ext cx="0" cy="0"/>
          <a:chOff x="0" y="0"/>
          <a:chExt cx="0" cy="0"/>
        </a:xfrm>
      </p:grpSpPr>
      <p:sp>
        <p:nvSpPr>
          <p:cNvPr id="118" name="Shape 11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Impact of </a:t>
            </a:r>
            <a:r>
              <a:rPr i="1" lang="en"/>
              <a:t>Chimel</a:t>
            </a:r>
            <a:endParaRPr i="1"/>
          </a:p>
        </p:txBody>
      </p:sp>
      <p:sp>
        <p:nvSpPr>
          <p:cNvPr id="119" name="Shape 119"/>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proper scope of a search incident to arrest was the area in the suspect’s “immediate control.”  </a:t>
            </a:r>
            <a:endParaRPr/>
          </a:p>
          <a:p>
            <a:pPr indent="0" lvl="0" marL="0" rtl="0" algn="just">
              <a:spcBef>
                <a:spcPts val="1600"/>
              </a:spcBef>
              <a:spcAft>
                <a:spcPts val="0"/>
              </a:spcAft>
              <a:buNone/>
            </a:pPr>
            <a:r>
              <a:rPr lang="en"/>
              <a:t>We can see from this that the court limited a common police practice, effectively doing away with an unwritten arrest exception to the search warrant requirement of the Fourth Amendment.  </a:t>
            </a:r>
            <a:endParaRPr/>
          </a:p>
          <a:p>
            <a:pPr indent="0" lvl="0" marL="0" algn="just">
              <a:spcBef>
                <a:spcPts val="1600"/>
              </a:spcBef>
              <a:spcAft>
                <a:spcPts val="1600"/>
              </a:spcAft>
              <a:buNone/>
            </a:pPr>
            <a:r>
              <a:rPr lang="en"/>
              <a:t>Because this was deemed a due process issue by the Supreme Court, that clause of the Fourteenth Amendment was used to apply the Fourth Amendment rule to state law enforcement.                    </a:t>
            </a:r>
            <a:br>
              <a:rPr lang="en"/>
            </a:b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3" name="Shape 123"/>
        <p:cNvGrpSpPr/>
        <p:nvPr/>
      </p:nvGrpSpPr>
      <p:grpSpPr>
        <a:xfrm>
          <a:off x="0" y="0"/>
          <a:ext cx="0" cy="0"/>
          <a:chOff x="0" y="0"/>
          <a:chExt cx="0" cy="0"/>
        </a:xfrm>
      </p:grpSpPr>
      <p:sp>
        <p:nvSpPr>
          <p:cNvPr id="124" name="Shape 12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i="1" lang="en"/>
              <a:t>Gideon</a:t>
            </a:r>
            <a:endParaRPr i="1"/>
          </a:p>
        </p:txBody>
      </p:sp>
      <p:sp>
        <p:nvSpPr>
          <p:cNvPr id="125" name="Shape 125"/>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While the decisions of the Warren court had a weighty impact on many aspects of American life, the most profound effects on the criminal justice system were in the area of due process and defendants’ rights.  </a:t>
            </a:r>
            <a:endParaRPr/>
          </a:p>
          <a:p>
            <a:pPr indent="0" lvl="0" marL="0">
              <a:spcBef>
                <a:spcPts val="1600"/>
              </a:spcBef>
              <a:spcAft>
                <a:spcPts val="1600"/>
              </a:spcAft>
              <a:buNone/>
            </a:pPr>
            <a:r>
              <a:rPr lang="en"/>
              <a:t>In </a:t>
            </a:r>
            <a:r>
              <a:rPr i="1" lang="en"/>
              <a:t>Gideon v. Wainwright</a:t>
            </a:r>
            <a:r>
              <a:rPr lang="en"/>
              <a:t> (1963), the court held that indigent defendants facing jail time had the right to appointed counsel if they could not afford their own lawyer.</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9" name="Shape 129"/>
        <p:cNvGrpSpPr/>
        <p:nvPr/>
      </p:nvGrpSpPr>
      <p:grpSpPr>
        <a:xfrm>
          <a:off x="0" y="0"/>
          <a:ext cx="0" cy="0"/>
          <a:chOff x="0" y="0"/>
          <a:chExt cx="0" cy="0"/>
        </a:xfrm>
      </p:grpSpPr>
      <p:sp>
        <p:nvSpPr>
          <p:cNvPr id="130" name="Shape 130"/>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Miranda</a:t>
            </a:r>
            <a:endParaRPr/>
          </a:p>
        </p:txBody>
      </p:sp>
      <p:sp>
        <p:nvSpPr>
          <p:cNvPr id="131" name="Shape 131"/>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In </a:t>
            </a:r>
            <a:r>
              <a:rPr i="1" lang="en"/>
              <a:t>Miranda v. Arizona</a:t>
            </a:r>
            <a:r>
              <a:rPr lang="en"/>
              <a:t> (1966), the Warren Court ruled that police must inform suspects of certain rights prior to a custodial interrogation.  </a:t>
            </a:r>
            <a:endParaRPr/>
          </a:p>
          <a:p>
            <a:pPr indent="0" lvl="0" marL="0" rtl="0" algn="just">
              <a:spcBef>
                <a:spcPts val="1600"/>
              </a:spcBef>
              <a:spcAft>
                <a:spcPts val="0"/>
              </a:spcAft>
              <a:buNone/>
            </a:pPr>
            <a:r>
              <a:rPr lang="en"/>
              <a:t>Due to popular culture, most every American knows the statement that is read to suspects by the police:  </a:t>
            </a:r>
            <a:endParaRPr/>
          </a:p>
          <a:p>
            <a:pPr indent="0" lvl="0" marL="0" algn="just">
              <a:spcBef>
                <a:spcPts val="1600"/>
              </a:spcBef>
              <a:spcAft>
                <a:spcPts val="1600"/>
              </a:spcAft>
              <a:buNone/>
            </a:pPr>
            <a:r>
              <a:rPr i="1" lang="en">
                <a:latin typeface="Times New Roman"/>
                <a:ea typeface="Times New Roman"/>
                <a:cs typeface="Times New Roman"/>
                <a:sym typeface="Times New Roman"/>
              </a:rPr>
              <a:t>“You have the right to remain silent.  Anything you say can and will be used against you in a court of law.  You have the right to have an attorney present during questioning.  If you cannot afford an attorney, one will be appointed for you by the state.”</a:t>
            </a:r>
            <a:endParaRPr i="1">
              <a:latin typeface="Times New Roman"/>
              <a:ea typeface="Times New Roman"/>
              <a:cs typeface="Times New Roman"/>
              <a:sym typeface="Times New Roman"/>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5" name="Shape 135"/>
        <p:cNvGrpSpPr/>
        <p:nvPr/>
      </p:nvGrpSpPr>
      <p:grpSpPr>
        <a:xfrm>
          <a:off x="0" y="0"/>
          <a:ext cx="0" cy="0"/>
          <a:chOff x="0" y="0"/>
          <a:chExt cx="0" cy="0"/>
        </a:xfrm>
      </p:grpSpPr>
      <p:sp>
        <p:nvSpPr>
          <p:cNvPr id="136" name="Shape 13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i="1" lang="en"/>
              <a:t>Terry</a:t>
            </a:r>
            <a:endParaRPr i="1"/>
          </a:p>
        </p:txBody>
      </p:sp>
      <p:sp>
        <p:nvSpPr>
          <p:cNvPr id="137" name="Shape 137"/>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Not every case decided by the Warren Court served to benefit criminal defendants.  </a:t>
            </a:r>
            <a:endParaRPr/>
          </a:p>
          <a:p>
            <a:pPr indent="0" lvl="0" marL="0" algn="just">
              <a:spcBef>
                <a:spcPts val="1600"/>
              </a:spcBef>
              <a:spcAft>
                <a:spcPts val="1600"/>
              </a:spcAft>
              <a:buNone/>
            </a:pPr>
            <a:r>
              <a:rPr lang="en"/>
              <a:t>In </a:t>
            </a:r>
            <a:r>
              <a:rPr i="1" lang="en"/>
              <a:t>Terry v. Ohio</a:t>
            </a:r>
            <a:r>
              <a:rPr lang="en"/>
              <a:t> (1968), for example, the Court ruled that the police could search suspects for weapons with less than probable cause.</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1" name="Shape 141"/>
        <p:cNvGrpSpPr/>
        <p:nvPr/>
      </p:nvGrpSpPr>
      <p:grpSpPr>
        <a:xfrm>
          <a:off x="0" y="0"/>
          <a:ext cx="0" cy="0"/>
          <a:chOff x="0" y="0"/>
          <a:chExt cx="0" cy="0"/>
        </a:xfrm>
      </p:grpSpPr>
      <p:sp>
        <p:nvSpPr>
          <p:cNvPr id="142" name="Shape 142"/>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Pendulum Swings Back</a:t>
            </a:r>
            <a:endParaRPr/>
          </a:p>
        </p:txBody>
      </p:sp>
      <p:sp>
        <p:nvSpPr>
          <p:cNvPr id="143" name="Shape 143"/>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pendulum began to swing the other way in the 1970s.  </a:t>
            </a:r>
            <a:endParaRPr/>
          </a:p>
          <a:p>
            <a:pPr indent="0" lvl="0" marL="0" rtl="0" algn="just">
              <a:spcBef>
                <a:spcPts val="1600"/>
              </a:spcBef>
              <a:spcAft>
                <a:spcPts val="0"/>
              </a:spcAft>
              <a:buNone/>
            </a:pPr>
            <a:r>
              <a:rPr lang="en"/>
              <a:t>This swing occurred because the composition of the court began to change.  </a:t>
            </a:r>
            <a:endParaRPr/>
          </a:p>
          <a:p>
            <a:pPr indent="0" lvl="0" marL="0" rtl="0" algn="just">
              <a:spcBef>
                <a:spcPts val="1600"/>
              </a:spcBef>
              <a:spcAft>
                <a:spcPts val="0"/>
              </a:spcAft>
              <a:buNone/>
            </a:pPr>
            <a:r>
              <a:rPr lang="en"/>
              <a:t>As liberal justices retired from the court, Republican presidents such as Nixon, Reagan, and Bush replaced them.  </a:t>
            </a:r>
            <a:endParaRPr/>
          </a:p>
          <a:p>
            <a:pPr indent="0" lvl="0" marL="0" algn="just">
              <a:spcBef>
                <a:spcPts val="1600"/>
              </a:spcBef>
              <a:spcAft>
                <a:spcPts val="1600"/>
              </a:spcAft>
              <a:buNone/>
            </a:pPr>
            <a:r>
              <a:rPr lang="en"/>
              <a:t>By the end of the first Bush administration, the court had transitioned from the very liberal Warren Court to a much more conservative body.</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7" name="Shape 147"/>
        <p:cNvGrpSpPr/>
        <p:nvPr/>
      </p:nvGrpSpPr>
      <p:grpSpPr>
        <a:xfrm>
          <a:off x="0" y="0"/>
          <a:ext cx="0" cy="0"/>
          <a:chOff x="0" y="0"/>
          <a:chExt cx="0" cy="0"/>
        </a:xfrm>
      </p:grpSpPr>
      <p:sp>
        <p:nvSpPr>
          <p:cNvPr id="148" name="Shape 14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Conservative Courts</a:t>
            </a:r>
            <a:endParaRPr/>
          </a:p>
        </p:txBody>
      </p:sp>
      <p:sp>
        <p:nvSpPr>
          <p:cNvPr id="149" name="Shape 149"/>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These conservative courts hammered out many exceptions to the blanket protections created by the Warren Court.  </a:t>
            </a:r>
            <a:endParaRPr/>
          </a:p>
          <a:p>
            <a:pPr indent="0" lvl="0" marL="0" rtl="0" algn="just">
              <a:spcBef>
                <a:spcPts val="1600"/>
              </a:spcBef>
              <a:spcAft>
                <a:spcPts val="0"/>
              </a:spcAft>
              <a:buNone/>
            </a:pPr>
            <a:r>
              <a:rPr lang="en"/>
              <a:t>This has created an increasingly broad scope of lawful investigative activity for law enforcement.  </a:t>
            </a:r>
            <a:endParaRPr/>
          </a:p>
          <a:p>
            <a:pPr indent="0" lvl="0" marL="0" rtl="0" algn="just">
              <a:spcBef>
                <a:spcPts val="1600"/>
              </a:spcBef>
              <a:spcAft>
                <a:spcPts val="0"/>
              </a:spcAft>
              <a:buNone/>
            </a:pPr>
            <a:r>
              <a:rPr lang="en"/>
              <a:t>This shift from the Due Process Model to the Crime Control Model did not take place only within the courts.  </a:t>
            </a:r>
            <a:endParaRPr/>
          </a:p>
          <a:p>
            <a:pPr indent="0" lvl="0" marL="0" algn="just">
              <a:spcBef>
                <a:spcPts val="1600"/>
              </a:spcBef>
              <a:spcAft>
                <a:spcPts val="1600"/>
              </a:spcAft>
              <a:buNone/>
            </a:pPr>
            <a:r>
              <a:rPr lang="en"/>
              <a:t>It took place in the executive and the legislative branches as well.</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3" name="Shape 153"/>
        <p:cNvGrpSpPr/>
        <p:nvPr/>
      </p:nvGrpSpPr>
      <p:grpSpPr>
        <a:xfrm>
          <a:off x="0" y="0"/>
          <a:ext cx="0" cy="0"/>
          <a:chOff x="0" y="0"/>
          <a:chExt cx="0" cy="0"/>
        </a:xfrm>
      </p:grpSpPr>
      <p:sp>
        <p:nvSpPr>
          <p:cNvPr id="154" name="Shape 15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Burger Court</a:t>
            </a:r>
            <a:endParaRPr/>
          </a:p>
        </p:txBody>
      </p:sp>
      <p:sp>
        <p:nvSpPr>
          <p:cNvPr id="155" name="Shape 155"/>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Burger Court (1969 – 1986) was far more conservative than the Warren Court, but there was no conservative majority.  </a:t>
            </a:r>
            <a:endParaRPr/>
          </a:p>
          <a:p>
            <a:pPr indent="0" lvl="0" marL="0" rtl="0" algn="just">
              <a:spcBef>
                <a:spcPts val="1600"/>
              </a:spcBef>
              <a:spcAft>
                <a:spcPts val="0"/>
              </a:spcAft>
              <a:buNone/>
            </a:pPr>
            <a:r>
              <a:rPr lang="en"/>
              <a:t>One of the most controversial cases decided by the Burger Court was </a:t>
            </a:r>
            <a:r>
              <a:rPr i="1" lang="en"/>
              <a:t>Furman v. Georgia</a:t>
            </a:r>
            <a:r>
              <a:rPr lang="en"/>
              <a:t> (1972), which abolished the death penalty as it was enacted at the time.  </a:t>
            </a:r>
            <a:endParaRPr/>
          </a:p>
          <a:p>
            <a:pPr indent="0" lvl="0" marL="0" algn="just">
              <a:spcBef>
                <a:spcPts val="1600"/>
              </a:spcBef>
              <a:spcAft>
                <a:spcPts val="1600"/>
              </a:spcAft>
              <a:buNone/>
            </a:pPr>
            <a:r>
              <a:rPr lang="en"/>
              <a:t>This was not in keeping with the conservative expectations of the Burger Court because Warren Burger was a conservative appointed by President Richard Nixon.</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9" name="Shape 159"/>
        <p:cNvGrpSpPr/>
        <p:nvPr/>
      </p:nvGrpSpPr>
      <p:grpSpPr>
        <a:xfrm>
          <a:off x="0" y="0"/>
          <a:ext cx="0" cy="0"/>
          <a:chOff x="0" y="0"/>
          <a:chExt cx="0" cy="0"/>
        </a:xfrm>
      </p:grpSpPr>
      <p:sp>
        <p:nvSpPr>
          <p:cNvPr id="160" name="Shape 160"/>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Slowing Change</a:t>
            </a:r>
            <a:endParaRPr/>
          </a:p>
        </p:txBody>
      </p:sp>
      <p:sp>
        <p:nvSpPr>
          <p:cNvPr id="161" name="Shape 161"/>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Conservatives hoped that a court led by Burger would be far more conservative, even to the point of overruling the more liberal of the Warren Court’s rulings--This was not to happen.  </a:t>
            </a:r>
            <a:endParaRPr/>
          </a:p>
          <a:p>
            <a:pPr indent="0" lvl="0" marL="0" rtl="0" algn="just">
              <a:spcBef>
                <a:spcPts val="1600"/>
              </a:spcBef>
              <a:spcAft>
                <a:spcPts val="0"/>
              </a:spcAft>
              <a:buNone/>
            </a:pPr>
            <a:r>
              <a:rPr lang="en"/>
              <a:t>The court may have chipped away at the major Warren Court doctrines, but it declined to overturn them.  </a:t>
            </a:r>
            <a:endParaRPr/>
          </a:p>
          <a:p>
            <a:pPr indent="0" lvl="0" marL="0" algn="just">
              <a:spcBef>
                <a:spcPts val="1600"/>
              </a:spcBef>
              <a:spcAft>
                <a:spcPts val="1600"/>
              </a:spcAft>
              <a:buNone/>
            </a:pPr>
            <a:r>
              <a:rPr lang="en"/>
              <a:t>The chief justice may have been conservative when Furman was handed down, but the remnants of the Warren Court still sitting on the bench kept the court liberal, at least to a degree, in its majority decisions.  </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5" name="Shape 165"/>
        <p:cNvGrpSpPr/>
        <p:nvPr/>
      </p:nvGrpSpPr>
      <p:grpSpPr>
        <a:xfrm>
          <a:off x="0" y="0"/>
          <a:ext cx="0" cy="0"/>
          <a:chOff x="0" y="0"/>
          <a:chExt cx="0" cy="0"/>
        </a:xfrm>
      </p:grpSpPr>
      <p:sp>
        <p:nvSpPr>
          <p:cNvPr id="166" name="Shape 16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i="1" lang="en"/>
              <a:t>Gregg</a:t>
            </a:r>
            <a:endParaRPr i="1"/>
          </a:p>
        </p:txBody>
      </p:sp>
      <p:sp>
        <p:nvSpPr>
          <p:cNvPr id="167" name="Shape 167"/>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Because the composition of the court had shifted, some conservative decisions were handed down.  </a:t>
            </a:r>
            <a:endParaRPr/>
          </a:p>
          <a:p>
            <a:pPr indent="0" lvl="0" marL="0">
              <a:spcBef>
                <a:spcPts val="1600"/>
              </a:spcBef>
              <a:spcAft>
                <a:spcPts val="1600"/>
              </a:spcAft>
              <a:buNone/>
            </a:pPr>
            <a:r>
              <a:rPr lang="en"/>
              <a:t>Burger voted with the majority of the court in 1976 to reinstate the death penalty in </a:t>
            </a:r>
            <a:r>
              <a:rPr i="1" lang="en"/>
              <a:t>Gregg v. Georgia</a:t>
            </a:r>
            <a:r>
              <a:rPr lang="en"/>
              <a:t> (1976).</a:t>
            </a:r>
            <a:br>
              <a:rPr lang="en"/>
            </a:b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1" name="Shape 171"/>
        <p:cNvGrpSpPr/>
        <p:nvPr/>
      </p:nvGrpSpPr>
      <p:grpSpPr>
        <a:xfrm>
          <a:off x="0" y="0"/>
          <a:ext cx="0" cy="0"/>
          <a:chOff x="0" y="0"/>
          <a:chExt cx="0" cy="0"/>
        </a:xfrm>
      </p:grpSpPr>
      <p:sp>
        <p:nvSpPr>
          <p:cNvPr id="172" name="Shape 172"/>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Chipping Away at Warren</a:t>
            </a:r>
            <a:endParaRPr/>
          </a:p>
        </p:txBody>
      </p:sp>
      <p:sp>
        <p:nvSpPr>
          <p:cNvPr id="173" name="Shape 173"/>
          <p:cNvSpPr txBox="1"/>
          <p:nvPr>
            <p:ph idx="1" type="body"/>
          </p:nvPr>
        </p:nvSpPr>
        <p:spPr>
          <a:xfrm>
            <a:off x="387900" y="1489825"/>
            <a:ext cx="8368200" cy="32454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Rehnquist Court (1986 - 2005) was far more conservative than the Burger Court.  </a:t>
            </a:r>
            <a:endParaRPr/>
          </a:p>
          <a:p>
            <a:pPr indent="0" lvl="0" marL="0" rtl="0">
              <a:spcBef>
                <a:spcPts val="1600"/>
              </a:spcBef>
              <a:spcAft>
                <a:spcPts val="0"/>
              </a:spcAft>
              <a:buNone/>
            </a:pPr>
            <a:r>
              <a:rPr lang="en"/>
              <a:t>These conservative courts, perhaps out of concern for the time-honored tradition of cohesion and unity of the Supreme Court, did not overrule many of the liberal decisions of the Warren Court.  </a:t>
            </a:r>
            <a:endParaRPr/>
          </a:p>
          <a:p>
            <a:pPr indent="0" lvl="0" marL="0" rtl="0">
              <a:spcBef>
                <a:spcPts val="1600"/>
              </a:spcBef>
              <a:spcAft>
                <a:spcPts val="0"/>
              </a:spcAft>
              <a:buNone/>
            </a:pPr>
            <a:r>
              <a:rPr lang="en"/>
              <a:t>Rather, they “chipped away” at them by creating scores of exclusions.  </a:t>
            </a:r>
            <a:endParaRPr/>
          </a:p>
          <a:p>
            <a:pPr indent="0" lvl="0" marL="0">
              <a:spcBef>
                <a:spcPts val="1600"/>
              </a:spcBef>
              <a:spcAft>
                <a:spcPts val="1600"/>
              </a:spcAft>
              <a:buNone/>
            </a:pPr>
            <a:r>
              <a:rPr lang="en"/>
              <a:t>That is, things like the exclusionary rule still existed as a matter of law, but there would be many exceptions that were created during the Reagan-Bush years.</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9" name="Shape 69"/>
        <p:cNvGrpSpPr/>
        <p:nvPr/>
      </p:nvGrpSpPr>
      <p:grpSpPr>
        <a:xfrm>
          <a:off x="0" y="0"/>
          <a:ext cx="0" cy="0"/>
          <a:chOff x="0" y="0"/>
          <a:chExt cx="0" cy="0"/>
        </a:xfrm>
      </p:grpSpPr>
      <p:sp>
        <p:nvSpPr>
          <p:cNvPr id="70" name="Shape 70"/>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Political Pendulum </a:t>
            </a:r>
            <a:endParaRPr/>
          </a:p>
        </p:txBody>
      </p:sp>
      <p:sp>
        <p:nvSpPr>
          <p:cNvPr id="71" name="Shape 71"/>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A political pendulum, swinging back and forth from liberal to conservative, marks the history of the U.S. Supreme Court.  </a:t>
            </a:r>
            <a:endParaRPr/>
          </a:p>
          <a:p>
            <a:pPr indent="0" lvl="0" marL="0" rtl="0">
              <a:spcBef>
                <a:spcPts val="1600"/>
              </a:spcBef>
              <a:spcAft>
                <a:spcPts val="0"/>
              </a:spcAft>
              <a:buNone/>
            </a:pPr>
            <a:r>
              <a:rPr lang="en"/>
              <a:t>Obviously, conservative courts are courts composed of conservative justices, usually appointed by conservative presidents.  </a:t>
            </a:r>
            <a:endParaRPr/>
          </a:p>
          <a:p>
            <a:pPr indent="0" lvl="0" marL="0">
              <a:spcBef>
                <a:spcPts val="1600"/>
              </a:spcBef>
              <a:spcAft>
                <a:spcPts val="1600"/>
              </a:spcAft>
              <a:buNone/>
            </a:pPr>
            <a:r>
              <a:rPr lang="en"/>
              <a:t>Liberal courts, on the other hand, are composed of liberal justices, usually appointed by liberal presidents.</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7" name="Shape 177"/>
        <p:cNvGrpSpPr/>
        <p:nvPr/>
      </p:nvGrpSpPr>
      <p:grpSpPr>
        <a:xfrm>
          <a:off x="0" y="0"/>
          <a:ext cx="0" cy="0"/>
          <a:chOff x="0" y="0"/>
          <a:chExt cx="0" cy="0"/>
        </a:xfrm>
      </p:grpSpPr>
      <p:sp>
        <p:nvSpPr>
          <p:cNvPr id="178" name="Shape 17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Justice Rehnquist </a:t>
            </a:r>
            <a:endParaRPr/>
          </a:p>
        </p:txBody>
      </p:sp>
      <p:sp>
        <p:nvSpPr>
          <p:cNvPr id="179" name="Shape 179"/>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Rehnquist was a strong believer in states’ rights.  </a:t>
            </a:r>
            <a:endParaRPr/>
          </a:p>
          <a:p>
            <a:pPr indent="0" lvl="0" marL="0" rtl="0" algn="just">
              <a:spcBef>
                <a:spcPts val="1600"/>
              </a:spcBef>
              <a:spcAft>
                <a:spcPts val="0"/>
              </a:spcAft>
              <a:buNone/>
            </a:pPr>
            <a:r>
              <a:rPr lang="en"/>
              <a:t>Much of his decisionmaking hinged on the Tenth Amendment’s reservation of powers to state government.  </a:t>
            </a:r>
            <a:endParaRPr/>
          </a:p>
          <a:p>
            <a:pPr indent="0" lvl="0" marL="0" algn="just">
              <a:spcBef>
                <a:spcPts val="1600"/>
              </a:spcBef>
              <a:spcAft>
                <a:spcPts val="1600"/>
              </a:spcAft>
              <a:buNone/>
            </a:pPr>
            <a:r>
              <a:rPr lang="en"/>
              <a:t>He also rejected the broad view of the Fourteenth Amendment taken by the Warren Court and believed that such an interpretation overstepped the proper bounds of federal power.</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3" name="Shape 183"/>
        <p:cNvGrpSpPr/>
        <p:nvPr/>
      </p:nvGrpSpPr>
      <p:grpSpPr>
        <a:xfrm>
          <a:off x="0" y="0"/>
          <a:ext cx="0" cy="0"/>
          <a:chOff x="0" y="0"/>
          <a:chExt cx="0" cy="0"/>
        </a:xfrm>
      </p:grpSpPr>
      <p:sp>
        <p:nvSpPr>
          <p:cNvPr id="184" name="Shape 18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Maryland v. Garrison (1987)</a:t>
            </a:r>
            <a:endParaRPr/>
          </a:p>
        </p:txBody>
      </p:sp>
      <p:sp>
        <p:nvSpPr>
          <p:cNvPr id="185" name="Shape 185"/>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An example of the chipping away at liberal interpretations of the fourth amendment is </a:t>
            </a:r>
            <a:r>
              <a:rPr i="1" lang="en"/>
              <a:t>Maryland v. Garrison</a:t>
            </a:r>
            <a:r>
              <a:rPr lang="en"/>
              <a:t> (1987).  </a:t>
            </a:r>
            <a:endParaRPr/>
          </a:p>
          <a:p>
            <a:pPr indent="0" lvl="0" marL="0" rtl="0">
              <a:spcBef>
                <a:spcPts val="1600"/>
              </a:spcBef>
              <a:spcAft>
                <a:spcPts val="0"/>
              </a:spcAft>
              <a:buNone/>
            </a:pPr>
            <a:r>
              <a:rPr lang="en"/>
              <a:t>In this case, the court held that a search pursuant to a warrant that the police believed incorrectly to be valid did not violate the searched person’s Fourth Amendment Rights.  </a:t>
            </a:r>
            <a:endParaRPr/>
          </a:p>
          <a:p>
            <a:pPr indent="0" lvl="0" marL="0">
              <a:spcBef>
                <a:spcPts val="1600"/>
              </a:spcBef>
              <a:spcAft>
                <a:spcPts val="1600"/>
              </a:spcAft>
              <a:buNone/>
            </a:pPr>
            <a:r>
              <a:rPr lang="en"/>
              <a:t>This good faith exception meant that such evidence could be admitted at trial.</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9" name="Shape 189"/>
        <p:cNvGrpSpPr/>
        <p:nvPr/>
      </p:nvGrpSpPr>
      <p:grpSpPr>
        <a:xfrm>
          <a:off x="0" y="0"/>
          <a:ext cx="0" cy="0"/>
          <a:chOff x="0" y="0"/>
          <a:chExt cx="0" cy="0"/>
        </a:xfrm>
      </p:grpSpPr>
      <p:sp>
        <p:nvSpPr>
          <p:cNvPr id="190" name="Shape 190"/>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California v. Greenwood (1988)</a:t>
            </a:r>
            <a:endParaRPr/>
          </a:p>
        </p:txBody>
      </p:sp>
      <p:sp>
        <p:nvSpPr>
          <p:cNvPr id="191" name="Shape 191"/>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spcBef>
                <a:spcPts val="0"/>
              </a:spcBef>
              <a:spcAft>
                <a:spcPts val="1600"/>
              </a:spcAft>
              <a:buNone/>
            </a:pPr>
            <a:r>
              <a:rPr lang="en"/>
              <a:t>Another example is </a:t>
            </a:r>
            <a:r>
              <a:rPr i="1" lang="en"/>
              <a:t>California v. Greenwood</a:t>
            </a:r>
            <a:r>
              <a:rPr lang="en"/>
              <a:t> (1988), in which the court ruled that a warrant was not necessary to search a garbage can left on the curb for pickup (outside the curtilage of the home).          </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5" name="Shape 195"/>
        <p:cNvGrpSpPr/>
        <p:nvPr/>
      </p:nvGrpSpPr>
      <p:grpSpPr>
        <a:xfrm>
          <a:off x="0" y="0"/>
          <a:ext cx="0" cy="0"/>
          <a:chOff x="0" y="0"/>
          <a:chExt cx="0" cy="0"/>
        </a:xfrm>
      </p:grpSpPr>
      <p:sp>
        <p:nvSpPr>
          <p:cNvPr id="196" name="Shape 19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Juveniles and Civil Rights</a:t>
            </a:r>
            <a:endParaRPr/>
          </a:p>
        </p:txBody>
      </p:sp>
      <p:sp>
        <p:nvSpPr>
          <p:cNvPr id="197" name="Shape 197"/>
          <p:cNvSpPr txBox="1"/>
          <p:nvPr>
            <p:ph idx="1" type="body"/>
          </p:nvPr>
        </p:nvSpPr>
        <p:spPr>
          <a:xfrm>
            <a:off x="387900" y="1489825"/>
            <a:ext cx="8368200" cy="3172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Before the 1960s, few people challenged the sweeping powers of the juvenile justice system.  </a:t>
            </a:r>
            <a:endParaRPr/>
          </a:p>
          <a:p>
            <a:pPr indent="0" lvl="0" marL="0" rtl="0">
              <a:spcBef>
                <a:spcPts val="1600"/>
              </a:spcBef>
              <a:spcAft>
                <a:spcPts val="0"/>
              </a:spcAft>
              <a:buNone/>
            </a:pPr>
            <a:r>
              <a:rPr lang="en"/>
              <a:t>During the Civil Rights Revolution, the Supreme Court considered the rights of juveniles at the time and found them wanting.  </a:t>
            </a:r>
            <a:endParaRPr/>
          </a:p>
          <a:p>
            <a:pPr indent="0" lvl="0" marL="0" rtl="0">
              <a:spcBef>
                <a:spcPts val="1600"/>
              </a:spcBef>
              <a:spcAft>
                <a:spcPts val="0"/>
              </a:spcAft>
              <a:buNone/>
            </a:pPr>
            <a:r>
              <a:rPr lang="en"/>
              <a:t>In a series of fundamental cases, the Supreme Court greatly expanded the rights of juveniles.  </a:t>
            </a:r>
            <a:endParaRPr/>
          </a:p>
          <a:p>
            <a:pPr indent="0" lvl="0" marL="0">
              <a:spcBef>
                <a:spcPts val="1600"/>
              </a:spcBef>
              <a:spcAft>
                <a:spcPts val="1600"/>
              </a:spcAft>
              <a:buNone/>
            </a:pPr>
            <a:r>
              <a:rPr lang="en"/>
              <a:t>Many critics point out that these changes made the juvenile justice system look a lot more like the adult system.</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1" name="Shape 201"/>
        <p:cNvGrpSpPr/>
        <p:nvPr/>
      </p:nvGrpSpPr>
      <p:grpSpPr>
        <a:xfrm>
          <a:off x="0" y="0"/>
          <a:ext cx="0" cy="0"/>
          <a:chOff x="0" y="0"/>
          <a:chExt cx="0" cy="0"/>
        </a:xfrm>
      </p:grpSpPr>
      <p:sp>
        <p:nvSpPr>
          <p:cNvPr id="202" name="Shape 202"/>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In Re Gault (1967)</a:t>
            </a:r>
            <a:endParaRPr/>
          </a:p>
        </p:txBody>
      </p:sp>
      <p:sp>
        <p:nvSpPr>
          <p:cNvPr id="203" name="Shape 203"/>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In the landmark case of In Re Gault (1967), the Supreme Court extended many due process rights enjoyed by adults accused of a crime to juveniles.  </a:t>
            </a:r>
            <a:endParaRPr/>
          </a:p>
          <a:p>
            <a:pPr indent="0" lvl="0" marL="0" rtl="0" algn="just">
              <a:spcBef>
                <a:spcPts val="1600"/>
              </a:spcBef>
              <a:spcAft>
                <a:spcPts val="0"/>
              </a:spcAft>
              <a:buNone/>
            </a:pPr>
            <a:r>
              <a:rPr lang="en"/>
              <a:t>The facts of the case were rather shocking: A 15-year old boy named Gerald Gault had been sentenced to six years in a state "training school" for making a prank phone call.  </a:t>
            </a:r>
            <a:endParaRPr/>
          </a:p>
          <a:p>
            <a:pPr indent="0" lvl="0" marL="0" algn="just">
              <a:spcBef>
                <a:spcPts val="1600"/>
              </a:spcBef>
              <a:spcAft>
                <a:spcPts val="1600"/>
              </a:spcAft>
              <a:buNone/>
            </a:pPr>
            <a:r>
              <a:rPr lang="en"/>
              <a:t>If Gerald had been an adult, the maximum penalty for this offense would have been a maximum fine of $50 and a maximum jail sentence of two months.</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7" name="Shape 207"/>
        <p:cNvGrpSpPr/>
        <p:nvPr/>
      </p:nvGrpSpPr>
      <p:grpSpPr>
        <a:xfrm>
          <a:off x="0" y="0"/>
          <a:ext cx="0" cy="0"/>
          <a:chOff x="0" y="0"/>
          <a:chExt cx="0" cy="0"/>
        </a:xfrm>
      </p:grpSpPr>
      <p:sp>
        <p:nvSpPr>
          <p:cNvPr id="208" name="Shape 20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Outcome of </a:t>
            </a:r>
            <a:r>
              <a:rPr i="1" lang="en"/>
              <a:t>Gault</a:t>
            </a:r>
            <a:endParaRPr i="1"/>
          </a:p>
        </p:txBody>
      </p:sp>
      <p:sp>
        <p:nvSpPr>
          <p:cNvPr id="209" name="Shape 209"/>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As most juvenile cases proceeded at that time, Gerald was convicted and sentenced in a shockingly (by today's standards) informal proceeding without the benefit of a lawyer.  </a:t>
            </a:r>
            <a:endParaRPr/>
          </a:p>
          <a:p>
            <a:pPr indent="0" lvl="0" marL="0" algn="just">
              <a:spcBef>
                <a:spcPts val="1600"/>
              </a:spcBef>
              <a:spcAft>
                <a:spcPts val="1600"/>
              </a:spcAft>
              <a:buNone/>
            </a:pPr>
            <a:r>
              <a:rPr lang="en"/>
              <a:t>In reviewing the case, the court determined that all juveniles risking incarceration had the fundamental rights to have a lawyer for their defense, to confront and examine their accusers in court, and to have adequate notice of the charges against them.</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3" name="Shape 213"/>
        <p:cNvGrpSpPr/>
        <p:nvPr/>
      </p:nvGrpSpPr>
      <p:grpSpPr>
        <a:xfrm>
          <a:off x="0" y="0"/>
          <a:ext cx="0" cy="0"/>
          <a:chOff x="0" y="0"/>
          <a:chExt cx="0" cy="0"/>
        </a:xfrm>
      </p:grpSpPr>
      <p:sp>
        <p:nvSpPr>
          <p:cNvPr id="214" name="Shape 21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i="1" lang="en"/>
              <a:t>In Re Winship</a:t>
            </a:r>
            <a:r>
              <a:rPr lang="en"/>
              <a:t> </a:t>
            </a:r>
            <a:endParaRPr/>
          </a:p>
        </p:txBody>
      </p:sp>
      <p:sp>
        <p:nvSpPr>
          <p:cNvPr id="215" name="Shape 215"/>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In re Gault represented the beginning of a long series of cases where the court extended rights enjoyed by adults in the criminal justice system to children in the juvenile justice system.  </a:t>
            </a:r>
            <a:endParaRPr/>
          </a:p>
          <a:p>
            <a:pPr indent="0" lvl="0" marL="0" algn="just">
              <a:spcBef>
                <a:spcPts val="1600"/>
              </a:spcBef>
              <a:spcAft>
                <a:spcPts val="1600"/>
              </a:spcAft>
              <a:buNone/>
            </a:pPr>
            <a:r>
              <a:rPr lang="en"/>
              <a:t>In </a:t>
            </a:r>
            <a:r>
              <a:rPr i="1" lang="en"/>
              <a:t>In Re Winship</a:t>
            </a:r>
            <a:r>
              <a:rPr lang="en"/>
              <a:t> (1970), the court established that the state must establish guilt "beyond a reasonable doubt" as it was in adult courts.</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9" name="Shape 219"/>
        <p:cNvGrpSpPr/>
        <p:nvPr/>
      </p:nvGrpSpPr>
      <p:grpSpPr>
        <a:xfrm>
          <a:off x="0" y="0"/>
          <a:ext cx="0" cy="0"/>
          <a:chOff x="0" y="0"/>
          <a:chExt cx="0" cy="0"/>
        </a:xfrm>
      </p:grpSpPr>
      <p:sp>
        <p:nvSpPr>
          <p:cNvPr id="220" name="Shape 220"/>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Breed v. Jones (1975)</a:t>
            </a:r>
            <a:endParaRPr/>
          </a:p>
        </p:txBody>
      </p:sp>
      <p:sp>
        <p:nvSpPr>
          <p:cNvPr id="221" name="Shape 221"/>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In </a:t>
            </a:r>
            <a:r>
              <a:rPr i="1" lang="en"/>
              <a:t>Breed v. Jones</a:t>
            </a:r>
            <a:r>
              <a:rPr lang="en"/>
              <a:t> (1975) the Court extended the constitutional protection against Double Jeopardy to juveniles when it ruled that juveniles cannot be found delinquent in juvenile court and then transferred to adult court without a hearing on the transfer.  </a:t>
            </a:r>
            <a:endParaRPr/>
          </a:p>
          <a:p>
            <a:pPr indent="0" lvl="0" marL="0" algn="just">
              <a:spcBef>
                <a:spcPts val="1600"/>
              </a:spcBef>
              <a:spcAft>
                <a:spcPts val="1600"/>
              </a:spcAft>
              <a:buNone/>
            </a:pPr>
            <a:r>
              <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5" name="Shape 225"/>
        <p:cNvGrpSpPr/>
        <p:nvPr/>
      </p:nvGrpSpPr>
      <p:grpSpPr>
        <a:xfrm>
          <a:off x="0" y="0"/>
          <a:ext cx="0" cy="0"/>
          <a:chOff x="0" y="0"/>
          <a:chExt cx="0" cy="0"/>
        </a:xfrm>
      </p:grpSpPr>
      <p:sp>
        <p:nvSpPr>
          <p:cNvPr id="226" name="Shape 22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McKeiver v. Pennsylvania (1971)</a:t>
            </a:r>
            <a:endParaRPr/>
          </a:p>
        </p:txBody>
      </p:sp>
      <p:sp>
        <p:nvSpPr>
          <p:cNvPr id="227" name="Shape 227"/>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There were limits to the number of adult rights that the court was willing to extend to juveniles.  </a:t>
            </a:r>
            <a:endParaRPr/>
          </a:p>
          <a:p>
            <a:pPr indent="0" lvl="0" marL="0" algn="just">
              <a:spcBef>
                <a:spcPts val="1600"/>
              </a:spcBef>
              <a:spcAft>
                <a:spcPts val="1600"/>
              </a:spcAft>
              <a:buNone/>
            </a:pPr>
            <a:r>
              <a:rPr lang="en"/>
              <a:t>In </a:t>
            </a:r>
            <a:r>
              <a:rPr i="1" lang="en"/>
              <a:t>McKeiver v. Pennsylvania</a:t>
            </a:r>
            <a:r>
              <a:rPr lang="en"/>
              <a:t> (1971), the Supreme Court determined that juveniles do not have the right to a trial by jury.</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1" name="Shape 231"/>
        <p:cNvGrpSpPr/>
        <p:nvPr/>
      </p:nvGrpSpPr>
      <p:grpSpPr>
        <a:xfrm>
          <a:off x="0" y="0"/>
          <a:ext cx="0" cy="0"/>
          <a:chOff x="0" y="0"/>
          <a:chExt cx="0" cy="0"/>
        </a:xfrm>
      </p:grpSpPr>
      <p:sp>
        <p:nvSpPr>
          <p:cNvPr id="232" name="Shape 232"/>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“Get Tough” and Juveniles</a:t>
            </a:r>
            <a:endParaRPr/>
          </a:p>
        </p:txBody>
      </p:sp>
      <p:sp>
        <p:nvSpPr>
          <p:cNvPr id="233" name="Shape 233"/>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During the "get tough on crime" era of the 1980s, juveniles were not immune to toughening sanctions.  </a:t>
            </a:r>
            <a:endParaRPr/>
          </a:p>
          <a:p>
            <a:pPr indent="0" lvl="0" marL="0" rtl="0" algn="just">
              <a:spcBef>
                <a:spcPts val="1600"/>
              </a:spcBef>
              <a:spcAft>
                <a:spcPts val="0"/>
              </a:spcAft>
              <a:buNone/>
            </a:pPr>
            <a:r>
              <a:rPr lang="en"/>
              <a:t>In </a:t>
            </a:r>
            <a:r>
              <a:rPr i="1" lang="en"/>
              <a:t>Schall v. Martin (1984)</a:t>
            </a:r>
            <a:r>
              <a:rPr lang="en"/>
              <a:t> for example, the court determined that juveniles could be held in preventive detention if it was determined that they posed a risk of committing additional crimes while awaiting action by the courts.  </a:t>
            </a:r>
            <a:endParaRPr/>
          </a:p>
          <a:p>
            <a:pPr indent="0" lvl="0" marL="0" algn="just">
              <a:spcBef>
                <a:spcPts val="1600"/>
              </a:spcBef>
              <a:spcAft>
                <a:spcPts val="1600"/>
              </a:spcAft>
              <a:buNone/>
            </a:pPr>
            <a:r>
              <a:rPr lang="en"/>
              <a:t>There was also a broadening of the range of juveniles that qualified for waiver to adult criminal court.</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5" name="Shape 75"/>
        <p:cNvGrpSpPr/>
        <p:nvPr/>
      </p:nvGrpSpPr>
      <p:grpSpPr>
        <a:xfrm>
          <a:off x="0" y="0"/>
          <a:ext cx="0" cy="0"/>
          <a:chOff x="0" y="0"/>
          <a:chExt cx="0" cy="0"/>
        </a:xfrm>
      </p:grpSpPr>
      <p:sp>
        <p:nvSpPr>
          <p:cNvPr id="76" name="Shape 7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Warren Court</a:t>
            </a:r>
            <a:endParaRPr/>
          </a:p>
        </p:txBody>
      </p:sp>
      <p:sp>
        <p:nvSpPr>
          <p:cNvPr id="77" name="Shape 77"/>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These courts are often characterized by the name of the chief justice at the time.  </a:t>
            </a:r>
            <a:endParaRPr/>
          </a:p>
          <a:p>
            <a:pPr indent="0" lvl="0" marL="0" rtl="0" algn="just">
              <a:spcBef>
                <a:spcPts val="1600"/>
              </a:spcBef>
              <a:spcAft>
                <a:spcPts val="0"/>
              </a:spcAft>
              <a:buNone/>
            </a:pPr>
            <a:r>
              <a:rPr lang="en"/>
              <a:t>During the 1960s, the pendulum swung to the apex of liberalism when Chief Justice Earl Warren (1953 – 1969) led it.  </a:t>
            </a:r>
            <a:endParaRPr/>
          </a:p>
          <a:p>
            <a:pPr indent="0" lvl="0" marL="0" rtl="0" algn="just">
              <a:spcBef>
                <a:spcPts val="1600"/>
              </a:spcBef>
              <a:spcAft>
                <a:spcPts val="0"/>
              </a:spcAft>
              <a:buNone/>
            </a:pPr>
            <a:r>
              <a:rPr lang="en"/>
              <a:t>The Warren Court adhered to Packer’s Due Process Model, at least after the judicial activists achieved a majority on the Court with the retirement of Justice Frankfurter’s retirement in 1962.  </a:t>
            </a:r>
            <a:endParaRPr/>
          </a:p>
          <a:p>
            <a:pPr indent="0" lvl="0" marL="0" algn="just">
              <a:spcBef>
                <a:spcPts val="1600"/>
              </a:spcBef>
              <a:spcAft>
                <a:spcPts val="1600"/>
              </a:spcAft>
              <a:buNone/>
            </a:pPr>
            <a:r>
              <a:rPr lang="en"/>
              <a:t>This date marks the true beginning of the </a:t>
            </a:r>
            <a:r>
              <a:rPr b="1" lang="en"/>
              <a:t>civil rights revolution</a:t>
            </a:r>
            <a:r>
              <a:rPr lang="en"/>
              <a:t>.</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1" name="Shape 81"/>
        <p:cNvGrpSpPr/>
        <p:nvPr/>
      </p:nvGrpSpPr>
      <p:grpSpPr>
        <a:xfrm>
          <a:off x="0" y="0"/>
          <a:ext cx="0" cy="0"/>
          <a:chOff x="0" y="0"/>
          <a:chExt cx="0" cy="0"/>
        </a:xfrm>
      </p:grpSpPr>
      <p:sp>
        <p:nvSpPr>
          <p:cNvPr id="82" name="Shape 82"/>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Civil Rights Revolution</a:t>
            </a:r>
            <a:endParaRPr/>
          </a:p>
        </p:txBody>
      </p:sp>
      <p:sp>
        <p:nvSpPr>
          <p:cNvPr id="83" name="Shape 83"/>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This liberal court, headed by Warren, emphasized civil rights across the legal spectrum.  </a:t>
            </a:r>
            <a:endParaRPr/>
          </a:p>
          <a:p>
            <a:pPr indent="0" lvl="0" marL="0" algn="just">
              <a:spcBef>
                <a:spcPts val="1600"/>
              </a:spcBef>
              <a:spcAft>
                <a:spcPts val="1600"/>
              </a:spcAft>
              <a:buNone/>
            </a:pPr>
            <a:r>
              <a:rPr lang="en"/>
              <a:t>The most enduring changes in criminal justice occurred in their interpretations of the Fourth Amendment and Fifth Amendments, with many landmark cases coming down that were designed by the court to shield citizens from the abuse of police powers.</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7" name="Shape 87"/>
        <p:cNvGrpSpPr/>
        <p:nvPr/>
      </p:nvGrpSpPr>
      <p:grpSpPr>
        <a:xfrm>
          <a:off x="0" y="0"/>
          <a:ext cx="0" cy="0"/>
          <a:chOff x="0" y="0"/>
          <a:chExt cx="0" cy="0"/>
        </a:xfrm>
      </p:grpSpPr>
      <p:sp>
        <p:nvSpPr>
          <p:cNvPr id="88" name="Shape 8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Rapid Change</a:t>
            </a:r>
            <a:endParaRPr/>
          </a:p>
        </p:txBody>
      </p:sp>
      <p:sp>
        <p:nvSpPr>
          <p:cNvPr id="89" name="Shape 89"/>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Prior to the 1960’s, the Supreme Court rarely interfered in the way that states ran their own criminal justice systems.  </a:t>
            </a:r>
            <a:endParaRPr/>
          </a:p>
          <a:p>
            <a:pPr indent="0" lvl="0" marL="0" rtl="0">
              <a:spcBef>
                <a:spcPts val="1600"/>
              </a:spcBef>
              <a:spcAft>
                <a:spcPts val="0"/>
              </a:spcAft>
              <a:buNone/>
            </a:pPr>
            <a:r>
              <a:rPr lang="en"/>
              <a:t>The 1960s was a time of rapid social change, and that change is reflected in the decisions of the Warren Court.  </a:t>
            </a:r>
            <a:endParaRPr/>
          </a:p>
          <a:p>
            <a:pPr indent="0" lvl="0" marL="0">
              <a:spcBef>
                <a:spcPts val="1600"/>
              </a:spcBef>
              <a:spcAft>
                <a:spcPts val="1600"/>
              </a:spcAft>
              <a:buNone/>
            </a:pPr>
            <a:r>
              <a:rPr lang="en"/>
              <a:t>When the Warren court passed down its decision in </a:t>
            </a:r>
            <a:r>
              <a:rPr i="1" lang="en"/>
              <a:t>Mapp v. Ohio</a:t>
            </a:r>
            <a:r>
              <a:rPr lang="en"/>
              <a:t> in 1961, the criminal justice system in America was changed forever.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3" name="Shape 93"/>
        <p:cNvGrpSpPr/>
        <p:nvPr/>
      </p:nvGrpSpPr>
      <p:grpSpPr>
        <a:xfrm>
          <a:off x="0" y="0"/>
          <a:ext cx="0" cy="0"/>
          <a:chOff x="0" y="0"/>
          <a:chExt cx="0" cy="0"/>
        </a:xfrm>
      </p:grpSpPr>
      <p:sp>
        <p:nvSpPr>
          <p:cNvPr id="94" name="Shape 9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Agenda</a:t>
            </a:r>
            <a:endParaRPr/>
          </a:p>
        </p:txBody>
      </p:sp>
      <p:sp>
        <p:nvSpPr>
          <p:cNvPr id="95" name="Shape 95"/>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Over the remainder of Warren’s tenure as Chief Justice, the court would hand down many more decisions that would redefine the American legal landscape in terms of civil liberties.</a:t>
            </a:r>
            <a:endParaRPr/>
          </a:p>
          <a:p>
            <a:pPr indent="0" lvl="0" marL="0">
              <a:spcBef>
                <a:spcPts val="1600"/>
              </a:spcBef>
              <a:spcAft>
                <a:spcPts val="160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9" name="Shape 99"/>
        <p:cNvGrpSpPr/>
        <p:nvPr/>
      </p:nvGrpSpPr>
      <p:grpSpPr>
        <a:xfrm>
          <a:off x="0" y="0"/>
          <a:ext cx="0" cy="0"/>
          <a:chOff x="0" y="0"/>
          <a:chExt cx="0" cy="0"/>
        </a:xfrm>
      </p:grpSpPr>
      <p:sp>
        <p:nvSpPr>
          <p:cNvPr id="100" name="Shape 100"/>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Mapp v. Ohio</a:t>
            </a:r>
            <a:endParaRPr/>
          </a:p>
        </p:txBody>
      </p:sp>
      <p:sp>
        <p:nvSpPr>
          <p:cNvPr id="101" name="Shape 101"/>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A more conservative Supreme Court, back in 1949, stated that the exclusionary rule applied only to federal law enforcement officers.  </a:t>
            </a:r>
            <a:endParaRPr/>
          </a:p>
          <a:p>
            <a:pPr indent="0" lvl="0" marL="0" rtl="0" algn="just">
              <a:spcBef>
                <a:spcPts val="1600"/>
              </a:spcBef>
              <a:spcAft>
                <a:spcPts val="0"/>
              </a:spcAft>
              <a:buNone/>
            </a:pPr>
            <a:r>
              <a:rPr lang="en"/>
              <a:t>According to the ruling in </a:t>
            </a:r>
            <a:r>
              <a:rPr i="1" lang="en"/>
              <a:t>Wolf v. Colorado</a:t>
            </a:r>
            <a:r>
              <a:rPr lang="en"/>
              <a:t> (1949), if citizens had any protection against illegally obtained evidence being used against them in court, it was up to state supreme courts to interpret state constitutions in such a way.  </a:t>
            </a:r>
            <a:endParaRPr/>
          </a:p>
          <a:p>
            <a:pPr indent="0" lvl="0" marL="0" algn="just">
              <a:spcBef>
                <a:spcPts val="1600"/>
              </a:spcBef>
              <a:spcAft>
                <a:spcPts val="1600"/>
              </a:spcAft>
              <a:buNone/>
            </a:pPr>
            <a:r>
              <a:rPr lang="en"/>
              <a:t>When </a:t>
            </a:r>
            <a:r>
              <a:rPr i="1" lang="en"/>
              <a:t>Mapp</a:t>
            </a:r>
            <a:r>
              <a:rPr lang="en"/>
              <a:t> overruled </a:t>
            </a:r>
            <a:r>
              <a:rPr i="1" lang="en"/>
              <a:t>Wolf</a:t>
            </a:r>
            <a:r>
              <a:rPr lang="en"/>
              <a:t>, the </a:t>
            </a:r>
            <a:r>
              <a:rPr b="1" lang="en"/>
              <a:t>exclusionary rule</a:t>
            </a:r>
            <a:r>
              <a:rPr lang="en"/>
              <a:t> was applied to all law enforcement in the United States, no matter what level of government employed them.</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5" name="Shape 105"/>
        <p:cNvGrpSpPr/>
        <p:nvPr/>
      </p:nvGrpSpPr>
      <p:grpSpPr>
        <a:xfrm>
          <a:off x="0" y="0"/>
          <a:ext cx="0" cy="0"/>
          <a:chOff x="0" y="0"/>
          <a:chExt cx="0" cy="0"/>
        </a:xfrm>
      </p:grpSpPr>
      <p:sp>
        <p:nvSpPr>
          <p:cNvPr id="106" name="Shape 10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i="1" lang="en"/>
              <a:t>Chimel </a:t>
            </a:r>
            <a:endParaRPr i="1"/>
          </a:p>
        </p:txBody>
      </p:sp>
      <p:sp>
        <p:nvSpPr>
          <p:cNvPr id="107" name="Shape 107"/>
          <p:cNvSpPr txBox="1"/>
          <p:nvPr>
            <p:ph idx="1" type="body"/>
          </p:nvPr>
        </p:nvSpPr>
        <p:spPr>
          <a:xfrm>
            <a:off x="387900" y="1288150"/>
            <a:ext cx="8368200" cy="32805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Another landmark decision influencing law enforcement practice passed down by the Supreme Court was Chimel v. California (1969).  </a:t>
            </a:r>
            <a:endParaRPr/>
          </a:p>
          <a:p>
            <a:pPr indent="0" lvl="0" marL="0" rtl="0" algn="just">
              <a:spcBef>
                <a:spcPts val="1600"/>
              </a:spcBef>
              <a:spcAft>
                <a:spcPts val="0"/>
              </a:spcAft>
              <a:buNone/>
            </a:pPr>
            <a:r>
              <a:rPr lang="en"/>
              <a:t>Today, we teach that Chimel established an exception to the warrant requirement known as a </a:t>
            </a:r>
            <a:r>
              <a:rPr b="1" lang="en"/>
              <a:t>search incident to arrest</a:t>
            </a:r>
            <a:r>
              <a:rPr lang="en"/>
              <a:t>.  </a:t>
            </a:r>
            <a:endParaRPr/>
          </a:p>
          <a:p>
            <a:pPr indent="0" lvl="0" marL="0" rtl="0" algn="just">
              <a:spcBef>
                <a:spcPts val="1600"/>
              </a:spcBef>
              <a:spcAft>
                <a:spcPts val="0"/>
              </a:spcAft>
              <a:buNone/>
            </a:pPr>
            <a:r>
              <a:rPr lang="en"/>
              <a:t>As an exception to the search warrant requirement, this may seem like a case that fits Packer’s crime control model.  </a:t>
            </a:r>
            <a:endParaRPr/>
          </a:p>
          <a:p>
            <a:pPr indent="0" lvl="0" marL="0" algn="just">
              <a:spcBef>
                <a:spcPts val="1600"/>
              </a:spcBef>
              <a:spcAft>
                <a:spcPts val="1600"/>
              </a:spcAft>
              <a:buNone/>
            </a:pPr>
            <a:r>
              <a:rPr lang="en"/>
              <a:t>This is because an exception to the search warrant requirement is generally considered to benefit law enforcement, and is thus a victory for law and order at the expense of a civil right.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1" name="Shape 111"/>
        <p:cNvGrpSpPr/>
        <p:nvPr/>
      </p:nvGrpSpPr>
      <p:grpSpPr>
        <a:xfrm>
          <a:off x="0" y="0"/>
          <a:ext cx="0" cy="0"/>
          <a:chOff x="0" y="0"/>
          <a:chExt cx="0" cy="0"/>
        </a:xfrm>
      </p:grpSpPr>
      <p:sp>
        <p:nvSpPr>
          <p:cNvPr id="112" name="Shape 112"/>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Facts of </a:t>
            </a:r>
            <a:r>
              <a:rPr i="1" lang="en"/>
              <a:t>Chimel</a:t>
            </a:r>
            <a:r>
              <a:rPr lang="en"/>
              <a:t> </a:t>
            </a:r>
            <a:endParaRPr/>
          </a:p>
        </p:txBody>
      </p:sp>
      <p:sp>
        <p:nvSpPr>
          <p:cNvPr id="113" name="Shape 113"/>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facts of the case paint a different picture.  </a:t>
            </a:r>
            <a:endParaRPr/>
          </a:p>
          <a:p>
            <a:pPr indent="0" lvl="0" marL="0" rtl="0">
              <a:spcBef>
                <a:spcPts val="1600"/>
              </a:spcBef>
              <a:spcAft>
                <a:spcPts val="0"/>
              </a:spcAft>
              <a:buNone/>
            </a:pPr>
            <a:r>
              <a:rPr lang="en"/>
              <a:t>When the police arrested Chimel in his home for burglary, they searched his home for stolen coins that were the fruits of his crime.  </a:t>
            </a:r>
            <a:endParaRPr/>
          </a:p>
          <a:p>
            <a:pPr indent="0" lvl="0" marL="0" rtl="0">
              <a:spcBef>
                <a:spcPts val="1600"/>
              </a:spcBef>
              <a:spcAft>
                <a:spcPts val="0"/>
              </a:spcAft>
              <a:buNone/>
            </a:pPr>
            <a:r>
              <a:rPr lang="en"/>
              <a:t>The coins were found in a garage attached to the house.  </a:t>
            </a:r>
            <a:endParaRPr/>
          </a:p>
          <a:p>
            <a:pPr indent="0" lvl="0" marL="0">
              <a:spcBef>
                <a:spcPts val="1600"/>
              </a:spcBef>
              <a:spcAft>
                <a:spcPts val="1600"/>
              </a:spcAft>
              <a:buNone/>
            </a:pPr>
            <a:r>
              <a:rPr lang="en"/>
              <a:t>The court ruled that while the search was incident to the arrest, the search of the garage went too far.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Marina">
  <a:themeElements>
    <a:clrScheme name="Marina">
      <a:dk1>
        <a:srgbClr val="FFFFFF"/>
      </a:dk1>
      <a:lt1>
        <a:srgbClr val="00517C"/>
      </a:lt1>
      <a:dk2>
        <a:srgbClr val="004065"/>
      </a:dk2>
      <a:lt2>
        <a:srgbClr val="CFD8DC"/>
      </a:lt2>
      <a:accent1>
        <a:srgbClr val="0277BD"/>
      </a:accent1>
      <a:accent2>
        <a:srgbClr val="558B2F"/>
      </a:accent2>
      <a:accent3>
        <a:srgbClr val="009688"/>
      </a:accent3>
      <a:accent4>
        <a:srgbClr val="039BE5"/>
      </a:accent4>
      <a:accent5>
        <a:srgbClr val="8BC34A"/>
      </a:accent5>
      <a:accent6>
        <a:srgbClr val="FFEB38"/>
      </a:accent6>
      <a:hlink>
        <a:srgbClr val="8BC34A"/>
      </a:hlink>
      <a:folHlink>
        <a:srgbClr val="8BC34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