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5143500" cx="9144000"/>
  <p:notesSz cx="6858000" cy="9144000"/>
  <p:embeddedFontLst>
    <p:embeddedFont>
      <p:font typeface="Roboto Slab"/>
      <p:regular r:id="rId38"/>
      <p:bold r:id="rId39"/>
    </p:embeddedFont>
    <p:embeddedFont>
      <p:font typeface="Roboto"/>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regular.fntdata"/><Relationship Id="rId20" Type="http://schemas.openxmlformats.org/officeDocument/2006/relationships/slide" Target="slides/slide16.xml"/><Relationship Id="rId42" Type="http://schemas.openxmlformats.org/officeDocument/2006/relationships/font" Target="fonts/Roboto-italic.fntdata"/><Relationship Id="rId41" Type="http://schemas.openxmlformats.org/officeDocument/2006/relationships/font" Target="fonts/Roboto-bold.fntdata"/><Relationship Id="rId22" Type="http://schemas.openxmlformats.org/officeDocument/2006/relationships/slide" Target="slides/slide18.xml"/><Relationship Id="rId21" Type="http://schemas.openxmlformats.org/officeDocument/2006/relationships/slide" Target="slides/slide17.xml"/><Relationship Id="rId43" Type="http://schemas.openxmlformats.org/officeDocument/2006/relationships/font" Target="fonts/Roboto-boldItalic.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RobotoSlab-bold.fntdata"/><Relationship Id="rId16" Type="http://schemas.openxmlformats.org/officeDocument/2006/relationships/slide" Target="slides/slide12.xml"/><Relationship Id="rId38" Type="http://schemas.openxmlformats.org/officeDocument/2006/relationships/font" Target="fonts/RobotoSlab-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02/08/2016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5" name="Shape 2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2.2:  Politics in Criminal Justice</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Prosecution</a:t>
            </a:r>
            <a:endParaRPr/>
          </a:p>
        </p:txBody>
      </p:sp>
      <p:sp>
        <p:nvSpPr>
          <p:cNvPr id="127" name="Shape 1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While police departments are often somewhat shielded from politics and influenced by it indirectly, prosecutors in most jurisdictions are elected officials and thus highly political.  </a:t>
            </a:r>
            <a:endParaRPr/>
          </a:p>
          <a:p>
            <a:pPr indent="0" lvl="0" marL="0" rtl="0" algn="just">
              <a:spcBef>
                <a:spcPts val="1600"/>
              </a:spcBef>
              <a:spcAft>
                <a:spcPts val="0"/>
              </a:spcAft>
              <a:buNone/>
            </a:pPr>
            <a:r>
              <a:rPr lang="en"/>
              <a:t>At the federal level, an essentially political process appoints U.S. attorneys.  </a:t>
            </a:r>
            <a:endParaRPr/>
          </a:p>
          <a:p>
            <a:pPr indent="0" lvl="0" marL="0" algn="just">
              <a:spcBef>
                <a:spcPts val="1600"/>
              </a:spcBef>
              <a:spcAft>
                <a:spcPts val="1600"/>
              </a:spcAft>
              <a:buNone/>
            </a:pPr>
            <a:r>
              <a:rPr lang="en"/>
              <a:t>The career paths of these federal lawyers tend to be linked to one particular political party or the other.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Politically Motivated Prosecutions</a:t>
            </a:r>
            <a:endParaRPr/>
          </a:p>
        </p:txBody>
      </p:sp>
      <p:sp>
        <p:nvSpPr>
          <p:cNvPr id="134" name="Shape 1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It is common to see prosecutors at both the state and federal level using their tenure as prosecutors to launch political careers.  </a:t>
            </a:r>
            <a:endParaRPr/>
          </a:p>
          <a:p>
            <a:pPr indent="0" lvl="0" marL="0" rtl="0" algn="just">
              <a:spcBef>
                <a:spcPts val="1600"/>
              </a:spcBef>
              <a:spcAft>
                <a:spcPts val="0"/>
              </a:spcAft>
              <a:buNone/>
            </a:pPr>
            <a:r>
              <a:rPr lang="en"/>
              <a:t>This fact gives rise to the unethical possibility of political prosecutions against political enemies.  </a:t>
            </a:r>
            <a:endParaRPr/>
          </a:p>
          <a:p>
            <a:pPr indent="0" lvl="0" marL="0" algn="just">
              <a:spcBef>
                <a:spcPts val="1600"/>
              </a:spcBef>
              <a:spcAft>
                <a:spcPts val="1600"/>
              </a:spcAft>
              <a:buNone/>
            </a:pPr>
            <a:r>
              <a:rPr lang="en"/>
              <a:t>In fact, many at the time stated that this was the sort of thing that was happening with the impeachment proceedings launched against then-President Bill Clinton. </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the Judiciary</a:t>
            </a:r>
            <a:endParaRPr/>
          </a:p>
        </p:txBody>
      </p:sp>
      <p:sp>
        <p:nvSpPr>
          <p:cNvPr id="141" name="Shape 141"/>
          <p:cNvSpPr txBox="1"/>
          <p:nvPr>
            <p:ph idx="1" type="body"/>
          </p:nvPr>
        </p:nvSpPr>
        <p:spPr>
          <a:xfrm>
            <a:off x="387900" y="1489825"/>
            <a:ext cx="8368200" cy="3318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is a tendency among academic writers to view the judiciary as somehow above partisan politics.  </a:t>
            </a:r>
            <a:endParaRPr/>
          </a:p>
          <a:p>
            <a:pPr indent="0" lvl="0" marL="0" rtl="0" algn="just">
              <a:spcBef>
                <a:spcPts val="1600"/>
              </a:spcBef>
              <a:spcAft>
                <a:spcPts val="0"/>
              </a:spcAft>
              <a:buNone/>
            </a:pPr>
            <a:r>
              <a:rPr lang="en"/>
              <a:t>In the modern American reality, this is a pleasant fiction.  </a:t>
            </a:r>
            <a:endParaRPr/>
          </a:p>
          <a:p>
            <a:pPr indent="0" lvl="0" marL="0" rtl="0" algn="just">
              <a:spcBef>
                <a:spcPts val="1600"/>
              </a:spcBef>
              <a:spcAft>
                <a:spcPts val="0"/>
              </a:spcAft>
              <a:buNone/>
            </a:pPr>
            <a:r>
              <a:rPr lang="en"/>
              <a:t>Judges at all levels of government are either elected or appointed, and this fact makes them political creatures.  </a:t>
            </a:r>
            <a:endParaRPr/>
          </a:p>
          <a:p>
            <a:pPr indent="0" lvl="0" marL="0" algn="just">
              <a:spcBef>
                <a:spcPts val="1600"/>
              </a:spcBef>
              <a:spcAft>
                <a:spcPts val="1600"/>
              </a:spcAft>
              <a:buNone/>
            </a:pPr>
            <a:r>
              <a:rPr lang="en"/>
              <a:t>Elected judges fear public reactions to issues with political foundations, such as appearing “soft on crime” or being in favor of the death penalty, or for it, depending on the political climate in the judge’s jurisdiction.</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Impact of Ideology </a:t>
            </a:r>
            <a:endParaRPr/>
          </a:p>
        </p:txBody>
      </p:sp>
      <p:sp>
        <p:nvSpPr>
          <p:cNvPr id="148" name="Shape 14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Those political affiliations and beliefs necessarily inform judges’ decisions.  </a:t>
            </a:r>
            <a:endParaRPr/>
          </a:p>
          <a:p>
            <a:pPr indent="0" lvl="0" marL="0" rtl="0" algn="just">
              <a:spcBef>
                <a:spcPts val="1600"/>
              </a:spcBef>
              <a:spcAft>
                <a:spcPts val="0"/>
              </a:spcAft>
              <a:buNone/>
            </a:pPr>
            <a:r>
              <a:rPr lang="en"/>
              <a:t>Conservative courts tend to side with law and order, willing to sacrifice some civil liberties to maintain law and order.  </a:t>
            </a:r>
            <a:endParaRPr/>
          </a:p>
          <a:p>
            <a:pPr indent="0" lvl="0" marL="0" algn="just">
              <a:spcBef>
                <a:spcPts val="1600"/>
              </a:spcBef>
              <a:spcAft>
                <a:spcPts val="1600"/>
              </a:spcAft>
              <a:buNone/>
            </a:pPr>
            <a:r>
              <a:rPr lang="en"/>
              <a:t>Liberal judges tend to take the opposite, ruling in favor of civil liberties at the expense of (in the minds of the opposition) public safety.</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Decisions Are Political </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It has been said that the real job of appellate courts is balancing the civil rights of the people with the desire of the people to be safe from crime.  </a:t>
            </a:r>
            <a:endParaRPr/>
          </a:p>
          <a:p>
            <a:pPr indent="0" lvl="0" marL="0" rtl="0" algn="just">
              <a:spcBef>
                <a:spcPts val="1600"/>
              </a:spcBef>
              <a:spcAft>
                <a:spcPts val="0"/>
              </a:spcAft>
              <a:buNone/>
            </a:pPr>
            <a:r>
              <a:rPr lang="en"/>
              <a:t>Obviously, the political beliefs of the justices making these decisions weighs heavily in the outcome of important cases.  	     </a:t>
            </a:r>
            <a:endParaRPr/>
          </a:p>
          <a:p>
            <a:pPr indent="0" lvl="0" marL="0">
              <a:spcBef>
                <a:spcPts val="1600"/>
              </a:spcBef>
              <a:spcAft>
                <a:spcPts val="1600"/>
              </a:spcAft>
              <a:buNone/>
            </a:pPr>
            <a:r>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Corrections</a:t>
            </a:r>
            <a:endParaRPr/>
          </a:p>
        </p:txBody>
      </p:sp>
      <p:sp>
        <p:nvSpPr>
          <p:cNvPr id="162" name="Shape 16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with the other elements of the criminal justice systems, corrections is a highly politicized aspect of government.  </a:t>
            </a:r>
            <a:endParaRPr/>
          </a:p>
          <a:p>
            <a:pPr indent="0" lvl="0" marL="0" rtl="0" algn="just">
              <a:spcBef>
                <a:spcPts val="1600"/>
              </a:spcBef>
              <a:spcAft>
                <a:spcPts val="0"/>
              </a:spcAft>
              <a:buNone/>
            </a:pPr>
            <a:r>
              <a:rPr lang="en"/>
              <a:t>At the local level, the operation of jails is tied to the office of sheriff in many jurisdictions, which ties jail operations to the politics of particular individuals being elected and reelected as sheriff.  </a:t>
            </a:r>
            <a:endParaRPr/>
          </a:p>
          <a:p>
            <a:pPr indent="0" lvl="0" marL="0" algn="just">
              <a:spcBef>
                <a:spcPts val="1600"/>
              </a:spcBef>
              <a:spcAft>
                <a:spcPts val="1600"/>
              </a:spcAft>
              <a:buNone/>
            </a:pPr>
            <a:r>
              <a:rPr lang="en"/>
              <a:t>At the state level, departments of corrections are highly political, with administrators and budgets being politically determined.</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Parole </a:t>
            </a:r>
            <a:endParaRPr/>
          </a:p>
        </p:txBody>
      </p:sp>
      <p:sp>
        <p:nvSpPr>
          <p:cNvPr id="169" name="Shape 16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highly political aspect of corrections is the membership and functioning of parole boards, which is established by appointment of the governor in most jurisdictions.  </a:t>
            </a:r>
            <a:endParaRPr/>
          </a:p>
          <a:p>
            <a:pPr indent="0" lvl="0" marL="0" algn="just">
              <a:spcBef>
                <a:spcPts val="1600"/>
              </a:spcBef>
              <a:spcAft>
                <a:spcPts val="1600"/>
              </a:spcAft>
              <a:buNone/>
            </a:pPr>
            <a:r>
              <a:rPr lang="en"/>
              <a:t>If parole boards make release decisions that later reflect badly on the board members, the bad press will ultimately turn to the governor. </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Politicization of Justice</a:t>
            </a:r>
            <a:endParaRPr/>
          </a:p>
        </p:txBody>
      </p:sp>
      <p:sp>
        <p:nvSpPr>
          <p:cNvPr id="176" name="Shape 17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politics is such an integral part of criminal justice, a high potential for serious problems generated by politics exists.  </a:t>
            </a:r>
            <a:endParaRPr/>
          </a:p>
          <a:p>
            <a:pPr indent="0" lvl="0" marL="0" algn="just">
              <a:spcBef>
                <a:spcPts val="1600"/>
              </a:spcBef>
              <a:spcAft>
                <a:spcPts val="1600"/>
              </a:spcAft>
              <a:buNone/>
            </a:pPr>
            <a:r>
              <a:rPr lang="en"/>
              <a:t>Rash decisions can be made, poorly considered policies can be implemented, and ill-conceived laws can be written that hamper the efficient and ethical administration of justice.</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Politics and Emotional Decision Making </a:t>
            </a:r>
            <a:endParaRPr/>
          </a:p>
        </p:txBody>
      </p:sp>
      <p:sp>
        <p:nvSpPr>
          <p:cNvPr id="183" name="Shape 18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Unscrupulous politicians can easily make appeals to people’s emotions, fears, and prejudices to improve their own chances at reappointment or reelection.  </a:t>
            </a:r>
            <a:endParaRPr/>
          </a:p>
          <a:p>
            <a:pPr indent="0" lvl="0" marL="0" rtl="0" algn="just">
              <a:spcBef>
                <a:spcPts val="1600"/>
              </a:spcBef>
              <a:spcAft>
                <a:spcPts val="0"/>
              </a:spcAft>
              <a:buNone/>
            </a:pPr>
            <a:r>
              <a:rPr lang="en"/>
              <a:t>Sadly, emotionally charged decisions do not tend to be rational decisions.  </a:t>
            </a:r>
            <a:endParaRPr/>
          </a:p>
          <a:p>
            <a:pPr indent="0" lvl="0" marL="0" rtl="0" algn="just">
              <a:spcBef>
                <a:spcPts val="1600"/>
              </a:spcBef>
              <a:spcAft>
                <a:spcPts val="0"/>
              </a:spcAft>
              <a:buNone/>
            </a:pPr>
            <a:r>
              <a:rPr lang="en"/>
              <a:t>In the high-stakes world of criminal justice, clear, rational thinking is often overshadowed by politically charged emotionality. </a:t>
            </a:r>
            <a:endParaRPr/>
          </a:p>
          <a:p>
            <a:pPr indent="0" lvl="0" marL="0" algn="just">
              <a:spcBef>
                <a:spcPts val="1600"/>
              </a:spcBef>
              <a:spcAft>
                <a:spcPts val="1600"/>
              </a:spcAft>
              <a:buNone/>
            </a:pPr>
            <a:r>
              <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Crime Control versus Due Process</a:t>
            </a:r>
            <a:endParaRPr/>
          </a:p>
        </p:txBody>
      </p:sp>
      <p:sp>
        <p:nvSpPr>
          <p:cNvPr id="190" name="Shape 19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Herbert Packer (1964) outlined two competing models of the value systems operating within criminal justice today:  The </a:t>
            </a:r>
            <a:r>
              <a:rPr b="1" lang="en"/>
              <a:t>crime control model</a:t>
            </a:r>
            <a:r>
              <a:rPr lang="en"/>
              <a:t> and the </a:t>
            </a:r>
            <a:r>
              <a:rPr b="1" lang="en"/>
              <a:t>due process model</a:t>
            </a:r>
            <a:r>
              <a:rPr lang="en"/>
              <a:t>.  </a:t>
            </a:r>
            <a:endParaRPr/>
          </a:p>
          <a:p>
            <a:pPr indent="0" lvl="0" marL="0" algn="just">
              <a:spcBef>
                <a:spcPts val="1600"/>
              </a:spcBef>
              <a:spcAft>
                <a:spcPts val="1600"/>
              </a:spcAft>
              <a:buNone/>
            </a:pPr>
            <a:r>
              <a:rPr lang="en"/>
              <a:t>These two models of how the justice system should operate reflect two opposing sets of political ideologies that have a massive impact on criminal justice decision-making at all levels. </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Defining </a:t>
            </a:r>
            <a:r>
              <a:rPr i="1" lang="en"/>
              <a:t>Politics</a:t>
            </a:r>
            <a:r>
              <a:rPr lang="en"/>
              <a:t> </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Politics</a:t>
            </a:r>
            <a:r>
              <a:rPr lang="en"/>
              <a:t> is the art and science of running a government and guiding governmental policy.  </a:t>
            </a:r>
            <a:endParaRPr/>
          </a:p>
          <a:p>
            <a:pPr indent="0" lvl="0" marL="0" rtl="0" algn="just">
              <a:spcBef>
                <a:spcPts val="1600"/>
              </a:spcBef>
              <a:spcAft>
                <a:spcPts val="0"/>
              </a:spcAft>
              <a:buNone/>
            </a:pPr>
            <a:r>
              <a:rPr lang="en"/>
              <a:t>The nature of politics in America is conflict and debate about policy, and criminal justice policy falls into that arena.  </a:t>
            </a:r>
            <a:endParaRPr/>
          </a:p>
          <a:p>
            <a:pPr indent="0" lvl="0" marL="0" algn="just">
              <a:spcBef>
                <a:spcPts val="1600"/>
              </a:spcBef>
              <a:spcAft>
                <a:spcPts val="1600"/>
              </a:spcAft>
              <a:buNone/>
            </a:pPr>
            <a:r>
              <a:rPr lang="en"/>
              <a:t>The American political system and the criminal justice system involve actions of the President, Congers, courts, bureaucracies, interest groups, elections, and the media.  </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Democrat versus Republican?</a:t>
            </a:r>
            <a:endParaRPr/>
          </a:p>
        </p:txBody>
      </p:sp>
      <p:sp>
        <p:nvSpPr>
          <p:cNvPr id="197" name="Shape 197"/>
          <p:cNvSpPr txBox="1"/>
          <p:nvPr>
            <p:ph idx="1" type="body"/>
          </p:nvPr>
        </p:nvSpPr>
        <p:spPr>
          <a:xfrm>
            <a:off x="387900" y="1270000"/>
            <a:ext cx="8368200" cy="3298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divide is not as simple as Democrat or Republican.  </a:t>
            </a:r>
            <a:endParaRPr/>
          </a:p>
          <a:p>
            <a:pPr indent="0" lvl="0" marL="0" rtl="0">
              <a:spcBef>
                <a:spcPts val="1600"/>
              </a:spcBef>
              <a:spcAft>
                <a:spcPts val="0"/>
              </a:spcAft>
              <a:buNone/>
            </a:pPr>
            <a:r>
              <a:rPr lang="en"/>
              <a:t>Both models represent core values in the American way of life.  </a:t>
            </a:r>
            <a:endParaRPr/>
          </a:p>
          <a:p>
            <a:pPr indent="0" lvl="0" marL="0" rtl="0">
              <a:spcBef>
                <a:spcPts val="1600"/>
              </a:spcBef>
              <a:spcAft>
                <a:spcPts val="0"/>
              </a:spcAft>
              <a:buNone/>
            </a:pPr>
            <a:r>
              <a:rPr lang="en"/>
              <a:t>After all, every good citizen wants to see crime controlled.  </a:t>
            </a:r>
            <a:endParaRPr/>
          </a:p>
          <a:p>
            <a:pPr indent="0" lvl="0" marL="0" rtl="0">
              <a:spcBef>
                <a:spcPts val="1600"/>
              </a:spcBef>
              <a:spcAft>
                <a:spcPts val="0"/>
              </a:spcAft>
              <a:buNone/>
            </a:pPr>
            <a:r>
              <a:rPr lang="en"/>
              <a:t>We want to live in safe, orderly communities.  </a:t>
            </a:r>
            <a:endParaRPr/>
          </a:p>
          <a:p>
            <a:pPr indent="0" lvl="0" marL="0">
              <a:spcBef>
                <a:spcPts val="1600"/>
              </a:spcBef>
              <a:spcAft>
                <a:spcPts val="1600"/>
              </a:spcAft>
              <a:buNone/>
            </a:pPr>
            <a:r>
              <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But...</a:t>
            </a:r>
            <a:endParaRPr/>
          </a:p>
        </p:txBody>
      </p:sp>
      <p:sp>
        <p:nvSpPr>
          <p:cNvPr id="204" name="Shape 20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Americans, we also highly value freedom.  </a:t>
            </a:r>
            <a:endParaRPr/>
          </a:p>
          <a:p>
            <a:pPr indent="0" lvl="0" marL="0" rtl="0">
              <a:spcBef>
                <a:spcPts val="1600"/>
              </a:spcBef>
              <a:spcAft>
                <a:spcPts val="0"/>
              </a:spcAft>
              <a:buNone/>
            </a:pPr>
            <a:r>
              <a:rPr lang="en"/>
              <a:t>We loath the idea of oppressive governments that interfere with our personal liberties.  </a:t>
            </a:r>
            <a:endParaRPr/>
          </a:p>
          <a:p>
            <a:pPr indent="0" lvl="0" marL="0" rtl="0">
              <a:spcBef>
                <a:spcPts val="1600"/>
              </a:spcBef>
              <a:spcAft>
                <a:spcPts val="0"/>
              </a:spcAft>
              <a:buNone/>
            </a:pPr>
            <a:r>
              <a:rPr lang="en"/>
              <a:t>We are proud of our rights to be free from government oppression, and we value our right to privacy.</a:t>
            </a:r>
            <a:endParaRPr/>
          </a:p>
          <a:p>
            <a:pPr indent="0" lvl="0" marL="0">
              <a:spcBef>
                <a:spcPts val="1600"/>
              </a:spcBef>
              <a:spcAft>
                <a:spcPts val="1600"/>
              </a:spcAft>
              <a:buNone/>
            </a:pPr>
            <a:r>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Crime Control Model</a:t>
            </a:r>
            <a:endParaRPr/>
          </a:p>
        </p:txBody>
      </p:sp>
      <p:sp>
        <p:nvSpPr>
          <p:cNvPr id="211" name="Shape 21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According to Packer, </a:t>
            </a:r>
            <a:endParaRPr/>
          </a:p>
          <a:p>
            <a:pPr indent="0" lvl="0" marL="0" algn="just">
              <a:spcBef>
                <a:spcPts val="1600"/>
              </a:spcBef>
              <a:spcAft>
                <a:spcPts val="1600"/>
              </a:spcAft>
              <a:buNone/>
            </a:pPr>
            <a:r>
              <a:rPr i="1" lang="en">
                <a:latin typeface="Times New Roman"/>
                <a:ea typeface="Times New Roman"/>
                <a:cs typeface="Times New Roman"/>
                <a:sym typeface="Times New Roman"/>
              </a:rPr>
              <a:t>“The value system that underlies the Crime Control Model is based on the proposition that the repression of criminal conduct is by far the most important function to be performed by the criminal process.” </a:t>
            </a:r>
            <a:endParaRPr i="1">
              <a:latin typeface="Times New Roman"/>
              <a:ea typeface="Times New Roman"/>
              <a:cs typeface="Times New Roman"/>
              <a:sym typeface="Times New Roman"/>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Crime Control Philosophy </a:t>
            </a:r>
            <a:endParaRPr/>
          </a:p>
        </p:txBody>
      </p:sp>
      <p:sp>
        <p:nvSpPr>
          <p:cNvPr id="218" name="Shape 2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There is a definite political philosophy that underlies this assertion:  </a:t>
            </a:r>
            <a:endParaRPr/>
          </a:p>
          <a:p>
            <a:pPr indent="0" lvl="0" marL="0" algn="just">
              <a:spcBef>
                <a:spcPts val="1600"/>
              </a:spcBef>
              <a:spcAft>
                <a:spcPts val="1600"/>
              </a:spcAft>
              <a:buNone/>
            </a:pPr>
            <a:r>
              <a:rPr i="1" lang="en">
                <a:latin typeface="Times New Roman"/>
                <a:ea typeface="Times New Roman"/>
                <a:cs typeface="Times New Roman"/>
                <a:sym typeface="Times New Roman"/>
              </a:rPr>
              <a:t>“The failure of law enforcement to bring criminal conduct under tight control is viewed as leading to the breakdown of public order and thence to the disappearance of an important condition of human freedom.  If the laws go unenforced, which is to say, if it is perceived that there is a high percentage of failure to apprehend and convict in the criminal process, a general disregard for legal controls tends to develop.”</a:t>
            </a:r>
            <a:endParaRPr i="1">
              <a:latin typeface="Times New Roman"/>
              <a:ea typeface="Times New Roman"/>
              <a:cs typeface="Times New Roman"/>
              <a:sym typeface="Times New Roman"/>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Policy Outcomes</a:t>
            </a:r>
            <a:endParaRPr/>
          </a:p>
        </p:txBody>
      </p:sp>
      <p:sp>
        <p:nvSpPr>
          <p:cNvPr id="225" name="Shape 2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Adherents of the Crime Control Model advocate enhancing the powers of the police to investigate and prosecute criminals.  </a:t>
            </a:r>
            <a:endParaRPr/>
          </a:p>
          <a:p>
            <a:pPr indent="0" lvl="0" marL="0" rtl="0" algn="just">
              <a:spcBef>
                <a:spcPts val="1600"/>
              </a:spcBef>
              <a:spcAft>
                <a:spcPts val="0"/>
              </a:spcAft>
              <a:buNone/>
            </a:pPr>
            <a:r>
              <a:rPr lang="en"/>
              <a:t>These necessarily include enhanced powers of search and seizure.  </a:t>
            </a:r>
            <a:endParaRPr/>
          </a:p>
          <a:p>
            <a:pPr indent="0" lvl="0" marL="0" rtl="0" algn="just">
              <a:spcBef>
                <a:spcPts val="1600"/>
              </a:spcBef>
              <a:spcAft>
                <a:spcPts val="0"/>
              </a:spcAft>
              <a:buNone/>
            </a:pPr>
            <a:r>
              <a:rPr lang="en"/>
              <a:t>Under this philosophy of criminal justice, the primary focus of the system should be discovering the truth and establishing the facts.  </a:t>
            </a:r>
            <a:endParaRPr/>
          </a:p>
          <a:p>
            <a:pPr indent="0" lvl="0" marL="0">
              <a:spcBef>
                <a:spcPts val="1600"/>
              </a:spcBef>
              <a:spcAft>
                <a:spcPts val="1600"/>
              </a:spcAft>
              <a:buNone/>
            </a:pPr>
            <a:r>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Due Process Model </a:t>
            </a:r>
            <a:endParaRPr/>
          </a:p>
        </p:txBody>
      </p:sp>
      <p:sp>
        <p:nvSpPr>
          <p:cNvPr id="232" name="Shape 2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Due Process Model takes a rather opposite view of how the system should operate.  </a:t>
            </a:r>
            <a:endParaRPr/>
          </a:p>
          <a:p>
            <a:pPr indent="0" lvl="0" marL="0" rtl="0" algn="just">
              <a:spcBef>
                <a:spcPts val="1600"/>
              </a:spcBef>
              <a:spcAft>
                <a:spcPts val="0"/>
              </a:spcAft>
              <a:buNone/>
            </a:pPr>
            <a:r>
              <a:rPr lang="en"/>
              <a:t>The key to understanding this position is that it hinges on protecting the civil rights of every citizen.  </a:t>
            </a:r>
            <a:endParaRPr/>
          </a:p>
          <a:p>
            <a:pPr indent="0" lvl="0" marL="0" algn="just">
              <a:spcBef>
                <a:spcPts val="1600"/>
              </a:spcBef>
              <a:spcAft>
                <a:spcPts val="1600"/>
              </a:spcAft>
              <a:buNone/>
            </a:pPr>
            <a:r>
              <a:rPr lang="en"/>
              <a:t>Under this philosophy, the most important function of the criminal justice system is to ensure procedural due process, which mean maintaining fundamental fairness in all aspects of the criminal justice process.</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Policy Outcomes</a:t>
            </a:r>
            <a:endParaRPr/>
          </a:p>
        </p:txBody>
      </p:sp>
      <p:sp>
        <p:nvSpPr>
          <p:cNvPr id="239" name="Shape 23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major policy implication if this view is to limit police powers in order to prevent the oppression of the individual citizen.  </a:t>
            </a:r>
            <a:endParaRPr/>
          </a:p>
          <a:p>
            <a:pPr indent="0" lvl="0" marL="0" rtl="0" algn="just">
              <a:spcBef>
                <a:spcPts val="1600"/>
              </a:spcBef>
              <a:spcAft>
                <a:spcPts val="0"/>
              </a:spcAft>
              <a:buNone/>
            </a:pPr>
            <a:r>
              <a:rPr lang="en"/>
              <a:t>Adherents of this position hold that merely establishing guilt is not adequate; the government must show guilt in a fair and legal way that respects the rights of the accused.</a:t>
            </a:r>
            <a:endParaRPr/>
          </a:p>
          <a:p>
            <a:pPr indent="0" lvl="0" marL="0" algn="just">
              <a:spcBef>
                <a:spcPts val="1600"/>
              </a:spcBef>
              <a:spcAft>
                <a:spcPts val="1600"/>
              </a:spcAft>
              <a:buNone/>
            </a:pPr>
            <a:r>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Dynamic Process </a:t>
            </a:r>
            <a:endParaRPr/>
          </a:p>
        </p:txBody>
      </p:sp>
      <p:sp>
        <p:nvSpPr>
          <p:cNvPr id="246" name="Shape 24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reality, the courts and other elements of the criminal justice system have to strike a balance of these two positions.  </a:t>
            </a:r>
            <a:endParaRPr/>
          </a:p>
          <a:p>
            <a:pPr indent="0" lvl="0" marL="0" algn="just">
              <a:spcBef>
                <a:spcPts val="1600"/>
              </a:spcBef>
              <a:spcAft>
                <a:spcPts val="1600"/>
              </a:spcAft>
              <a:buNone/>
            </a:pPr>
            <a:r>
              <a:rPr lang="en"/>
              <a:t>It must be realized that the relative importance of each of these positions is not static:  There is a constant tug of war between the two positions.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Makeup of the Court</a:t>
            </a:r>
            <a:endParaRPr/>
          </a:p>
        </p:txBody>
      </p:sp>
      <p:sp>
        <p:nvSpPr>
          <p:cNvPr id="253" name="Shape 25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the makeup of America’s high courts change, so too does the underlying philosophy that dominates the decisions of those courts.  </a:t>
            </a:r>
            <a:endParaRPr/>
          </a:p>
          <a:p>
            <a:pPr indent="0" lvl="0" marL="0" rtl="0" algn="just">
              <a:spcBef>
                <a:spcPts val="1600"/>
              </a:spcBef>
              <a:spcAft>
                <a:spcPts val="0"/>
              </a:spcAft>
              <a:buNone/>
            </a:pPr>
            <a:r>
              <a:rPr lang="en"/>
              <a:t>Liberal courts establish broad civil liberties, and conservative courts erode those liberties in the name of law and order.  	  </a:t>
            </a:r>
            <a:endParaRPr/>
          </a:p>
          <a:p>
            <a:pPr indent="0" lvl="0" marL="0" algn="just">
              <a:spcBef>
                <a:spcPts val="1600"/>
              </a:spcBef>
              <a:spcAft>
                <a:spcPts val="1600"/>
              </a:spcAft>
              <a:buNone/>
            </a:pPr>
            <a:r>
              <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Juvenile Justice System</a:t>
            </a:r>
            <a:endParaRPr/>
          </a:p>
        </p:txBody>
      </p:sp>
      <p:sp>
        <p:nvSpPr>
          <p:cNvPr id="260" name="Shape 260"/>
          <p:cNvSpPr txBox="1"/>
          <p:nvPr>
            <p:ph idx="1" type="body"/>
          </p:nvPr>
        </p:nvSpPr>
        <p:spPr>
          <a:xfrm>
            <a:off x="387900" y="1489825"/>
            <a:ext cx="8368200" cy="32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1800s saw a revolution in the way Americans controlled juvenile delinquency.  </a:t>
            </a:r>
            <a:endParaRPr/>
          </a:p>
          <a:p>
            <a:pPr indent="0" lvl="0" marL="0" rtl="0">
              <a:spcBef>
                <a:spcPts val="1600"/>
              </a:spcBef>
              <a:spcAft>
                <a:spcPts val="0"/>
              </a:spcAft>
              <a:buNone/>
            </a:pPr>
            <a:r>
              <a:rPr lang="en"/>
              <a:t>The movement away from treating juveniles as adults began as early as 1825 when the Society for the Prevention of Juvenile Delinquency began advocating separate facilities for juvenile offenders.  </a:t>
            </a:r>
            <a:endParaRPr/>
          </a:p>
          <a:p>
            <a:pPr indent="0" lvl="0" marL="0" rtl="0">
              <a:spcBef>
                <a:spcPts val="1600"/>
              </a:spcBef>
              <a:spcAft>
                <a:spcPts val="0"/>
              </a:spcAft>
              <a:buNone/>
            </a:pPr>
            <a:r>
              <a:rPr lang="en"/>
              <a:t>Privately run juvenile facilities sprang up, and soon generated controversy over reported abuses.  </a:t>
            </a:r>
            <a:endParaRPr/>
          </a:p>
          <a:p>
            <a:pPr indent="0" lvl="0" marL="0" rtl="0">
              <a:spcBef>
                <a:spcPts val="1600"/>
              </a:spcBef>
              <a:spcAft>
                <a:spcPts val="0"/>
              </a:spcAft>
              <a:buNone/>
            </a:pPr>
            <a:r>
              <a:rPr lang="en"/>
              <a:t>This criticism led many states to create their own juvenile detention facilities.  </a:t>
            </a:r>
            <a:endParaRPr/>
          </a:p>
          <a:p>
            <a:pPr indent="0" lvl="0" marL="0">
              <a:spcBef>
                <a:spcPts val="1600"/>
              </a:spcBef>
              <a:spcAft>
                <a:spcPts val="1600"/>
              </a:spcAft>
              <a:buNone/>
            </a:pPr>
            <a:r>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Politics </a:t>
            </a:r>
            <a:endParaRPr/>
          </a:p>
        </p:txBody>
      </p:sp>
      <p:sp>
        <p:nvSpPr>
          <p:cNvPr id="78" name="Shape 7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These groups are mirrored on the state level and to some degree on the local level.  </a:t>
            </a:r>
            <a:endParaRPr/>
          </a:p>
          <a:p>
            <a:pPr indent="0" lvl="0" marL="0" rtl="0" algn="just">
              <a:spcBef>
                <a:spcPts val="1600"/>
              </a:spcBef>
              <a:spcAft>
                <a:spcPts val="0"/>
              </a:spcAft>
              <a:buNone/>
            </a:pPr>
            <a:r>
              <a:rPr lang="en"/>
              <a:t>The actions of elected officials have a direct impact on the system, and the policies they implement directly affect how justice is done.  </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American Beginnings </a:t>
            </a:r>
            <a:endParaRPr/>
          </a:p>
        </p:txBody>
      </p:sp>
      <p:sp>
        <p:nvSpPr>
          <p:cNvPr id="267" name="Shape 26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Detention facilities were not the only facet of the system that was changing.  </a:t>
            </a:r>
            <a:endParaRPr/>
          </a:p>
          <a:p>
            <a:pPr indent="0" lvl="0" marL="0">
              <a:spcBef>
                <a:spcPts val="1600"/>
              </a:spcBef>
              <a:spcAft>
                <a:spcPts val="1600"/>
              </a:spcAft>
              <a:buNone/>
            </a:pPr>
            <a:r>
              <a:rPr lang="en"/>
              <a:t>Illinois passed the Juvenile Court Act of 1899, which established the America’s first juvenile court.  </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Parens Patriae</a:t>
            </a:r>
            <a:endParaRPr/>
          </a:p>
        </p:txBody>
      </p:sp>
      <p:sp>
        <p:nvSpPr>
          <p:cNvPr id="274" name="Shape 27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British policy of </a:t>
            </a:r>
            <a:r>
              <a:rPr b="1" i="1" lang="en"/>
              <a:t>parens patriae</a:t>
            </a:r>
            <a:r>
              <a:rPr lang="en"/>
              <a:t> (the government as the parent) was the rationale for the state becoming involved in the lives of children differently than it did with adult offenders.  </a:t>
            </a:r>
            <a:endParaRPr/>
          </a:p>
          <a:p>
            <a:pPr indent="0" lvl="0" marL="0" algn="just">
              <a:spcBef>
                <a:spcPts val="1600"/>
              </a:spcBef>
              <a:spcAft>
                <a:spcPts val="1600"/>
              </a:spcAft>
              <a:buNone/>
            </a:pPr>
            <a:r>
              <a:rPr lang="en"/>
              <a:t>The doctrine was interpreted to mean that the state had both the right and the obligation to intervene when natural parents failed to discipline adequately and protect children.</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Welfare of the Child</a:t>
            </a:r>
            <a:endParaRPr/>
          </a:p>
        </p:txBody>
      </p:sp>
      <p:sp>
        <p:nvSpPr>
          <p:cNvPr id="281" name="Shape 28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critical aspect of the developing juvenile justice system was a focus on the welfare of the child.  </a:t>
            </a:r>
            <a:endParaRPr/>
          </a:p>
          <a:p>
            <a:pPr indent="0" lvl="0" marL="0" rtl="0" algn="just">
              <a:spcBef>
                <a:spcPts val="1600"/>
              </a:spcBef>
              <a:spcAft>
                <a:spcPts val="0"/>
              </a:spcAft>
              <a:buNone/>
            </a:pPr>
            <a:r>
              <a:rPr lang="en"/>
              <a:t>Delinquent youths were seen as being in need of the benevolent guidance of the court. </a:t>
            </a:r>
            <a:endParaRPr/>
          </a:p>
          <a:p>
            <a:pPr indent="0" lvl="0" marL="0" algn="just">
              <a:spcBef>
                <a:spcPts val="1600"/>
              </a:spcBef>
              <a:spcAft>
                <a:spcPts val="1600"/>
              </a:spcAft>
              <a:buNone/>
            </a:pPr>
            <a:r>
              <a:rPr lang="en"/>
              <a:t> Rather than merely punishing delinquents for their wrongdoings, juvenile courts sought to turn delinquents into productive citizens through treatment rather than the punitive measures used in adult cases.     </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Expansion </a:t>
            </a:r>
            <a:endParaRPr/>
          </a:p>
        </p:txBody>
      </p:sp>
      <p:sp>
        <p:nvSpPr>
          <p:cNvPr id="288" name="Shape 28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By 1910, 32 States had established juvenile courts, and many of those had established probation services.  </a:t>
            </a:r>
            <a:endParaRPr/>
          </a:p>
          <a:p>
            <a:pPr indent="0" lvl="0" marL="0" algn="just">
              <a:spcBef>
                <a:spcPts val="1600"/>
              </a:spcBef>
              <a:spcAft>
                <a:spcPts val="1600"/>
              </a:spcAft>
              <a:buNone/>
            </a:pPr>
            <a:r>
              <a:rPr lang="en"/>
              <a:t>By 1925, all but two States had established the foundations of a juvenile justice system.</a:t>
            </a:r>
            <a:endParaRPr/>
          </a:p>
        </p:txBody>
      </p:sp>
      <p:sp>
        <p:nvSpPr>
          <p:cNvPr id="289" name="Shape 28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Selecting Decision Makers</a:t>
            </a:r>
            <a:endParaRPr/>
          </a:p>
        </p:txBody>
      </p:sp>
      <p:sp>
        <p:nvSpPr>
          <p:cNvPr id="85" name="Shape 85"/>
          <p:cNvSpPr txBox="1"/>
          <p:nvPr>
            <p:ph idx="1" type="body"/>
          </p:nvPr>
        </p:nvSpPr>
        <p:spPr>
          <a:xfrm>
            <a:off x="387900" y="1489825"/>
            <a:ext cx="8368200" cy="3309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 democratic republic, one of two ways selects criminal justice decision makers:  They either are elected by the public, or are appointed by a public official (often an elected one).  </a:t>
            </a:r>
            <a:endParaRPr/>
          </a:p>
          <a:p>
            <a:pPr indent="0" lvl="0" marL="0" rtl="0" algn="just">
              <a:spcBef>
                <a:spcPts val="1600"/>
              </a:spcBef>
              <a:spcAft>
                <a:spcPts val="0"/>
              </a:spcAft>
              <a:buNone/>
            </a:pPr>
            <a:r>
              <a:rPr lang="en"/>
              <a:t>Elected mayors, for example, often appoint chiefs of police.  </a:t>
            </a:r>
            <a:endParaRPr/>
          </a:p>
          <a:p>
            <a:pPr indent="0" lvl="0" marL="0" rtl="0" algn="just">
              <a:spcBef>
                <a:spcPts val="1600"/>
              </a:spcBef>
              <a:spcAft>
                <a:spcPts val="0"/>
              </a:spcAft>
              <a:buNone/>
            </a:pPr>
            <a:r>
              <a:rPr lang="en"/>
              <a:t>The President of the United States (an elected official) appoints Supreme Court justices with the confirmation of the U.S. Senate (a body of elected officials).  </a:t>
            </a:r>
            <a:endParaRPr/>
          </a:p>
          <a:p>
            <a:pPr indent="0" lvl="0" marL="0" algn="just">
              <a:spcBef>
                <a:spcPts val="1600"/>
              </a:spcBef>
              <a:spcAft>
                <a:spcPts val="1600"/>
              </a:spcAft>
              <a:buNone/>
            </a:pPr>
            <a:r>
              <a:rPr lang="en"/>
              <a:t>Both methods are highly political and cannot be understood without understanding something of the political process.</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The Politics of Lawmaking</a:t>
            </a:r>
            <a:endParaRPr/>
          </a:p>
        </p:txBody>
      </p:sp>
      <p:sp>
        <p:nvSpPr>
          <p:cNvPr id="92" name="Shape 9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Although the federal legal system and that of most states rely on the old common law for their historical foundations, criminal law is mostly a matter of statute these days.  </a:t>
            </a:r>
            <a:endParaRPr/>
          </a:p>
          <a:p>
            <a:pPr indent="0" lvl="0" marL="0" algn="just">
              <a:spcBef>
                <a:spcPts val="1600"/>
              </a:spcBef>
              <a:spcAft>
                <a:spcPts val="1600"/>
              </a:spcAft>
              <a:buNone/>
            </a:pPr>
            <a:r>
              <a:rPr lang="en"/>
              <a:t>That is, criminal laws are made by legislative assemblies that decide which acts are prohibited, and what punishments are appropriate for those that commit those acts in violation of the law.</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“Get Tough” Era </a:t>
            </a:r>
            <a:endParaRPr/>
          </a:p>
        </p:txBody>
      </p:sp>
      <p:sp>
        <p:nvSpPr>
          <p:cNvPr id="99" name="Shape 9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Obviously, politics influences the laws that assemblies pass.  </a:t>
            </a:r>
            <a:endParaRPr/>
          </a:p>
          <a:p>
            <a:pPr indent="0" lvl="0" marL="0" algn="just">
              <a:spcBef>
                <a:spcPts val="1600"/>
              </a:spcBef>
              <a:spcAft>
                <a:spcPts val="1600"/>
              </a:spcAft>
              <a:buNone/>
            </a:pPr>
            <a:r>
              <a:rPr lang="en"/>
              <a:t>Today the nation finds itself at the conclusion of what has been a “get tough” era of criminal justice.  Ushered in by the “crack epidemic” of the early 1980s, this has been a period of harsher punishments, longer prison sentences, less therapeutic programs, and skyrocketing corrections budgets.</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Political Pendulum </a:t>
            </a:r>
            <a:endParaRPr/>
          </a:p>
        </p:txBody>
      </p:sp>
      <p:sp>
        <p:nvSpPr>
          <p:cNvPr id="106" name="Shape 10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pendulum seems to have reached the far right, and now may be swinging back toward the middle.  </a:t>
            </a:r>
            <a:endParaRPr/>
          </a:p>
          <a:p>
            <a:pPr indent="0" lvl="0" marL="0" rtl="0" algn="just">
              <a:spcBef>
                <a:spcPts val="1600"/>
              </a:spcBef>
              <a:spcAft>
                <a:spcPts val="0"/>
              </a:spcAft>
              <a:buNone/>
            </a:pPr>
            <a:r>
              <a:rPr lang="en"/>
              <a:t>Many states have begun concentrated efforts at finding alternatives to incarceration, and the federal government is considering early release for drug offenders sentenced under the “get tough” drug laws of the previous two decades.        </a:t>
            </a:r>
            <a:endParaRPr/>
          </a:p>
          <a:p>
            <a:pPr indent="0" lvl="0" marL="0">
              <a:spcBef>
                <a:spcPts val="1600"/>
              </a:spcBef>
              <a:spcAft>
                <a:spcPts val="1600"/>
              </a:spcAft>
              <a:buNone/>
            </a:pPr>
            <a:r>
              <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Politics of Policing</a:t>
            </a:r>
            <a:endParaRPr/>
          </a:p>
        </p:txBody>
      </p:sp>
      <p:sp>
        <p:nvSpPr>
          <p:cNvPr id="113" name="Shape 113"/>
          <p:cNvSpPr txBox="1"/>
          <p:nvPr>
            <p:ph idx="1" type="body"/>
          </p:nvPr>
        </p:nvSpPr>
        <p:spPr>
          <a:xfrm>
            <a:off x="387900" y="1489825"/>
            <a:ext cx="8368200" cy="31728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Most police departments try to distance themselves from the vicissitudes of politics as much as possible.  </a:t>
            </a:r>
            <a:endParaRPr/>
          </a:p>
          <a:p>
            <a:pPr indent="0" lvl="0" marL="0" rtl="0" algn="just">
              <a:spcBef>
                <a:spcPts val="1600"/>
              </a:spcBef>
              <a:spcAft>
                <a:spcPts val="0"/>
              </a:spcAft>
              <a:buNone/>
            </a:pPr>
            <a:r>
              <a:rPr lang="en"/>
              <a:t>To be effective, law enforcement must be seen as fair and impartial, serving all of the community without favoritism or political patronage.  </a:t>
            </a:r>
            <a:endParaRPr/>
          </a:p>
          <a:p>
            <a:pPr indent="0" lvl="0" marL="0" rtl="0" algn="just">
              <a:spcBef>
                <a:spcPts val="1600"/>
              </a:spcBef>
              <a:spcAft>
                <a:spcPts val="0"/>
              </a:spcAft>
              <a:buNone/>
            </a:pPr>
            <a:r>
              <a:rPr lang="en"/>
              <a:t>The political climate of a community can have a huge impact on the police department.  </a:t>
            </a:r>
            <a:endParaRPr/>
          </a:p>
          <a:p>
            <a:pPr indent="0" lvl="0" marL="0" algn="just">
              <a:spcBef>
                <a:spcPts val="1600"/>
              </a:spcBef>
              <a:spcAft>
                <a:spcPts val="1600"/>
              </a:spcAft>
              <a:buNone/>
            </a:pPr>
            <a:r>
              <a:rPr lang="en"/>
              <a:t>Elected officials appoint police administrators, and can often fire them just as easily.</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Politics and Policing</a:t>
            </a:r>
            <a:endParaRPr/>
          </a:p>
        </p:txBody>
      </p:sp>
      <p:sp>
        <p:nvSpPr>
          <p:cNvPr id="120" name="Shape 1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style of law enforcement, formal departmental policy, and informal norms can all be heavily influenced by local politics.  </a:t>
            </a:r>
            <a:endParaRPr/>
          </a:p>
          <a:p>
            <a:pPr indent="0" lvl="0" marL="0" rtl="0" algn="just">
              <a:spcBef>
                <a:spcPts val="1600"/>
              </a:spcBef>
              <a:spcAft>
                <a:spcPts val="0"/>
              </a:spcAft>
              <a:buNone/>
            </a:pPr>
            <a:r>
              <a:rPr lang="en"/>
              <a:t>The structure of local government can have an impact on how police services are delivered.  </a:t>
            </a:r>
            <a:endParaRPr/>
          </a:p>
          <a:p>
            <a:pPr indent="0" lvl="0" marL="0" rtl="0" algn="just">
              <a:spcBef>
                <a:spcPts val="1600"/>
              </a:spcBef>
              <a:spcAft>
                <a:spcPts val="0"/>
              </a:spcAft>
              <a:buNone/>
            </a:pPr>
            <a:r>
              <a:rPr lang="en"/>
              <a:t>Professional city managers, for example, are less likely to get involved in police affairs than are mayors and city council members.        </a:t>
            </a:r>
            <a:endParaRPr/>
          </a:p>
          <a:p>
            <a:pPr indent="0" lvl="0" marL="0" algn="just">
              <a:spcBef>
                <a:spcPts val="1600"/>
              </a:spcBef>
              <a:spcAft>
                <a:spcPts val="1600"/>
              </a:spcAft>
              <a:buNone/>
            </a:pPr>
            <a:r>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