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y="5143500" cx="9144000"/>
  <p:notesSz cx="6858000" cy="9144000"/>
  <p:embeddedFontLst>
    <p:embeddedFont>
      <p:font typeface="Roboto Slab"/>
      <p:regular r:id="rId35"/>
      <p:bold r:id="rId36"/>
    </p:embeddedFont>
    <p:embeddedFont>
      <p:font typeface="Roboto"/>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boldItalic.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Slab-regular.fntdata"/><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regular.fntdata"/><Relationship Id="rId14" Type="http://schemas.openxmlformats.org/officeDocument/2006/relationships/slide" Target="slides/slide10.xml"/><Relationship Id="rId36" Type="http://schemas.openxmlformats.org/officeDocument/2006/relationships/font" Target="fonts/RobotoSlab-bold.fntdata"/><Relationship Id="rId17" Type="http://schemas.openxmlformats.org/officeDocument/2006/relationships/slide" Target="slides/slide13.xml"/><Relationship Id="rId39" Type="http://schemas.openxmlformats.org/officeDocument/2006/relationships/font" Target="fonts/Roboto-italic.fntdata"/><Relationship Id="rId16" Type="http://schemas.openxmlformats.org/officeDocument/2006/relationships/slide" Target="slides/slide12.xml"/><Relationship Id="rId38" Type="http://schemas.openxmlformats.org/officeDocument/2006/relationships/font" Target="fonts/Roboto-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2.1:  Dual Federalism</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Checks and Balances</a:t>
            </a:r>
            <a:endParaRPr/>
          </a:p>
        </p:txBody>
      </p:sp>
      <p:sp>
        <p:nvSpPr>
          <p:cNvPr id="127" name="Shape 127"/>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laws that federal courts arbitrate, for example, are passed by Congress and signed by the President.  </a:t>
            </a:r>
            <a:endParaRPr/>
          </a:p>
          <a:p>
            <a:pPr indent="0" lvl="0" marL="0" rtl="0" algn="just">
              <a:spcBef>
                <a:spcPts val="1600"/>
              </a:spcBef>
              <a:spcAft>
                <a:spcPts val="0"/>
              </a:spcAft>
              <a:buNone/>
            </a:pPr>
            <a:r>
              <a:rPr lang="en"/>
              <a:t>The federal courts, in turn, have the authority to decide the constitutionality of federal laws and resolve other disputes over them.  </a:t>
            </a:r>
            <a:endParaRPr/>
          </a:p>
          <a:p>
            <a:pPr indent="0" lvl="0" marL="0" rtl="0" algn="just">
              <a:spcBef>
                <a:spcPts val="1600"/>
              </a:spcBef>
              <a:spcAft>
                <a:spcPts val="0"/>
              </a:spcAft>
              <a:buNone/>
            </a:pPr>
            <a:r>
              <a:rPr lang="en"/>
              <a:t>On the other hand, judges depend upon the executive branch to enforce court decisions.  </a:t>
            </a:r>
            <a:endParaRPr/>
          </a:p>
          <a:p>
            <a:pPr indent="0" lvl="0" marL="0" algn="just">
              <a:spcBef>
                <a:spcPts val="1600"/>
              </a:spcBef>
              <a:spcAft>
                <a:spcPts val="1600"/>
              </a:spcAft>
              <a:buNone/>
            </a:pPr>
            <a:r>
              <a:rPr lang="en"/>
              <a:t>It can be seen from these few examples that the branches of government depend on each other to function.</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Congress</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U.S. Constitution gives Congress the power to create federal courts other than the Supreme Court and to determine the jurisdiction of those courts.  </a:t>
            </a:r>
            <a:endParaRPr/>
          </a:p>
          <a:p>
            <a:pPr indent="0" lvl="0" marL="0" rtl="0" algn="just">
              <a:spcBef>
                <a:spcPts val="1600"/>
              </a:spcBef>
              <a:spcAft>
                <a:spcPts val="0"/>
              </a:spcAft>
              <a:buNone/>
            </a:pPr>
            <a:r>
              <a:rPr lang="en"/>
              <a:t>It is Congress, not the judges, that controls the type of cases that may be addressed in the various federal courts.  </a:t>
            </a:r>
            <a:endParaRPr/>
          </a:p>
          <a:p>
            <a:pPr indent="0" lvl="0" marL="0" rtl="0" algn="just">
              <a:spcBef>
                <a:spcPts val="1600"/>
              </a:spcBef>
              <a:spcAft>
                <a:spcPts val="0"/>
              </a:spcAft>
              <a:buNone/>
            </a:pPr>
            <a:r>
              <a:rPr lang="en"/>
              <a:t>Congress has other constitutional responsibilities that determine how the courts operate.  </a:t>
            </a:r>
            <a:endParaRPr/>
          </a:p>
          <a:p>
            <a:pPr indent="0" lvl="0" marL="0" algn="just">
              <a:spcBef>
                <a:spcPts val="1600"/>
              </a:spcBef>
              <a:spcAft>
                <a:spcPts val="1600"/>
              </a:spcAft>
              <a:buNone/>
            </a:pPr>
            <a:r>
              <a:rPr lang="en"/>
              <a:t>Congress decides how many judges there should be and where they will work.</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Powers of Congress</a:t>
            </a:r>
            <a:endParaRPr/>
          </a:p>
        </p:txBody>
      </p:sp>
      <p:sp>
        <p:nvSpPr>
          <p:cNvPr id="141" name="Shape 141"/>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Congress, through the </a:t>
            </a:r>
            <a:r>
              <a:rPr b="1" lang="en"/>
              <a:t>confirmation</a:t>
            </a:r>
            <a:r>
              <a:rPr lang="en"/>
              <a:t> process, has a role in determining which presidential nominees eventually become federal judges.  </a:t>
            </a:r>
            <a:endParaRPr/>
          </a:p>
          <a:p>
            <a:pPr indent="0" lvl="0" marL="0" rtl="0" algn="just">
              <a:spcBef>
                <a:spcPts val="1600"/>
              </a:spcBef>
              <a:spcAft>
                <a:spcPts val="0"/>
              </a:spcAft>
              <a:buNone/>
            </a:pPr>
            <a:r>
              <a:rPr lang="en"/>
              <a:t>Congress also approves the federal courts' budget and appropriates money for the judiciary to operate (Congress wields this authority over many components of the criminal justice system.  The power to control funding is often called the </a:t>
            </a:r>
            <a:r>
              <a:rPr b="1" lang="en"/>
              <a:t>power of the purse</a:t>
            </a:r>
            <a:r>
              <a:rPr lang="en"/>
              <a:t>).  </a:t>
            </a:r>
            <a:endParaRPr/>
          </a:p>
          <a:p>
            <a:pPr indent="0" lvl="0" marL="0" rtl="0" algn="just">
              <a:spcBef>
                <a:spcPts val="1600"/>
              </a:spcBef>
              <a:spcAft>
                <a:spcPts val="0"/>
              </a:spcAft>
              <a:buNone/>
            </a:pPr>
            <a:r>
              <a:rPr lang="en"/>
              <a:t>According to the Administrative Office of the US Courts, “the judiciary's budget is a very small part—substantially less than one percent—of the entire federal budget.”</a:t>
            </a:r>
            <a:endParaRPr/>
          </a:p>
          <a:p>
            <a:pPr indent="0" lvl="0" marL="0" algn="just">
              <a:spcBef>
                <a:spcPts val="1600"/>
              </a:spcBef>
              <a:spcAft>
                <a:spcPts val="1600"/>
              </a:spcAft>
              <a:buNone/>
            </a:pPr>
            <a:r>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United States District Courts</a:t>
            </a:r>
            <a:endParaRPr/>
          </a:p>
        </p:txBody>
      </p:sp>
      <p:sp>
        <p:nvSpPr>
          <p:cNvPr id="148" name="Shape 148"/>
          <p:cNvSpPr txBox="1"/>
          <p:nvPr>
            <p:ph idx="1" type="body"/>
          </p:nvPr>
        </p:nvSpPr>
        <p:spPr>
          <a:xfrm>
            <a:off x="387900" y="1489825"/>
            <a:ext cx="8368200" cy="325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
            </a:r>
            <a:r>
              <a:rPr b="1" lang="en"/>
              <a:t>United States District Courts</a:t>
            </a:r>
            <a:r>
              <a:rPr lang="en"/>
              <a:t> are the trial courts of the federal court system.  </a:t>
            </a:r>
            <a:endParaRPr/>
          </a:p>
          <a:p>
            <a:pPr indent="0" lvl="0" marL="0" rtl="0">
              <a:spcBef>
                <a:spcPts val="1600"/>
              </a:spcBef>
              <a:spcAft>
                <a:spcPts val="0"/>
              </a:spcAft>
              <a:buNone/>
            </a:pPr>
            <a:r>
              <a:rPr lang="en"/>
              <a:t>Within limits set by Congress and the Constitution, the district courts have jurisdiction to hear nearly all categories of federal cases, including both civil and criminal matters.  </a:t>
            </a:r>
            <a:endParaRPr/>
          </a:p>
          <a:p>
            <a:pPr indent="0" lvl="0" marL="0" rtl="0">
              <a:spcBef>
                <a:spcPts val="1600"/>
              </a:spcBef>
              <a:spcAft>
                <a:spcPts val="0"/>
              </a:spcAft>
              <a:buNone/>
            </a:pPr>
            <a:r>
              <a:rPr lang="en"/>
              <a:t>There are 94 federal judicial districts, including at least one district in each state, the District of Columbia and Puerto Rico.  </a:t>
            </a:r>
            <a:endParaRPr/>
          </a:p>
          <a:p>
            <a:pPr indent="0" lvl="0" marL="0" rtl="0">
              <a:spcBef>
                <a:spcPts val="1600"/>
              </a:spcBef>
              <a:spcAft>
                <a:spcPts val="0"/>
              </a:spcAft>
              <a:buNone/>
            </a:pPr>
            <a:r>
              <a:rPr lang="en"/>
              <a:t>Three territories of the United States—the Virgin Islands, Guam, and the Northern Mariana Islands—have district courts that hear federal cases. </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United States Courts of Appeal</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94 U.S. judicial districts are organized into 12 regional circuits, each of which has a </a:t>
            </a:r>
            <a:r>
              <a:rPr b="1" lang="en"/>
              <a:t>United States Court of Appeals</a:t>
            </a:r>
            <a:r>
              <a:rPr lang="en"/>
              <a:t>.  </a:t>
            </a:r>
            <a:endParaRPr/>
          </a:p>
          <a:p>
            <a:pPr indent="0" lvl="0" marL="0" rtl="0" algn="just">
              <a:spcBef>
                <a:spcPts val="1600"/>
              </a:spcBef>
              <a:spcAft>
                <a:spcPts val="0"/>
              </a:spcAft>
              <a:buNone/>
            </a:pPr>
            <a:r>
              <a:rPr lang="en"/>
              <a:t>A court of appeals hears appeals from the district courts located within its circuit, as well as appeals from decisions of federal administrative agencies.  </a:t>
            </a:r>
            <a:endParaRPr/>
          </a:p>
          <a:p>
            <a:pPr indent="0" lvl="0" marL="0" rtl="0" algn="just">
              <a:spcBef>
                <a:spcPts val="1600"/>
              </a:spcBef>
              <a:spcAft>
                <a:spcPts val="0"/>
              </a:spcAft>
              <a:buNone/>
            </a:pPr>
            <a:r>
              <a:rPr lang="en"/>
              <a:t>Because these courts are organized into circuits, they are sometimes referred to as </a:t>
            </a:r>
            <a:r>
              <a:rPr b="1" lang="en"/>
              <a:t>circuit courts</a:t>
            </a:r>
            <a:r>
              <a:rPr lang="en"/>
              <a:t>.  </a:t>
            </a:r>
            <a:endParaRPr/>
          </a:p>
          <a:p>
            <a:pPr indent="0" lvl="0" marL="0">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The United States Supreme Court (USSC)</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a:t>
            </a:r>
            <a:r>
              <a:rPr b="1" lang="en"/>
              <a:t> United States Supreme Court</a:t>
            </a:r>
            <a:r>
              <a:rPr lang="en"/>
              <a:t> consists of the Chief Justice of the United States and eight associate justices. </a:t>
            </a:r>
            <a:endParaRPr/>
          </a:p>
          <a:p>
            <a:pPr indent="0" lvl="0" marL="0" rtl="0" algn="just">
              <a:spcBef>
                <a:spcPts val="1600"/>
              </a:spcBef>
              <a:spcAft>
                <a:spcPts val="0"/>
              </a:spcAft>
              <a:buNone/>
            </a:pPr>
            <a:r>
              <a:rPr lang="en"/>
              <a:t> At its discretion, and within certain guidelines established by Congress, the Supreme Court each year hears a limited number of the cases it is asked to decide.  </a:t>
            </a:r>
            <a:endParaRPr/>
          </a:p>
          <a:p>
            <a:pPr indent="0" lvl="0" marL="0" algn="just">
              <a:spcBef>
                <a:spcPts val="1600"/>
              </a:spcBef>
              <a:spcAft>
                <a:spcPts val="1600"/>
              </a:spcAft>
              <a:buNone/>
            </a:pPr>
            <a:r>
              <a:rPr lang="en"/>
              <a:t>Those cases may begin in the federal or state courts, and they usually involve important questions about the Constitution or federal law.</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Jurisdiction of the USSC</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standard is often referred to as a </a:t>
            </a:r>
            <a:r>
              <a:rPr b="1" lang="en"/>
              <a:t>substantial federal question</a:t>
            </a:r>
            <a:r>
              <a:rPr lang="en"/>
              <a:t>.  </a:t>
            </a:r>
            <a:endParaRPr/>
          </a:p>
          <a:p>
            <a:pPr indent="0" lvl="0" marL="0" rtl="0">
              <a:spcBef>
                <a:spcPts val="1600"/>
              </a:spcBef>
              <a:spcAft>
                <a:spcPts val="0"/>
              </a:spcAft>
              <a:buNone/>
            </a:pPr>
            <a:r>
              <a:rPr lang="en"/>
              <a:t>Only certain state court cases are eligible for review by the U.S. Supreme Court.  </a:t>
            </a:r>
            <a:endParaRPr/>
          </a:p>
          <a:p>
            <a:pPr indent="0" lvl="0" marL="0" rtl="0">
              <a:spcBef>
                <a:spcPts val="1600"/>
              </a:spcBef>
              <a:spcAft>
                <a:spcPts val="0"/>
              </a:spcAft>
              <a:buNone/>
            </a:pPr>
            <a:r>
              <a:rPr lang="en"/>
              <a:t>State courts are the final deciders of state laws and constitutions.  </a:t>
            </a:r>
            <a:endParaRPr/>
          </a:p>
          <a:p>
            <a:pPr indent="0" lvl="0" marL="0" rtl="0">
              <a:spcBef>
                <a:spcPts val="1600"/>
              </a:spcBef>
              <a:spcAft>
                <a:spcPts val="0"/>
              </a:spcAft>
              <a:buNone/>
            </a:pPr>
            <a:r>
              <a:rPr lang="en"/>
              <a:t>Their interpretations of federal law or the U.S. Constitution may be appealed to the U.S. Supreme Court.  </a:t>
            </a:r>
            <a:endParaRPr/>
          </a:p>
          <a:p>
            <a:pPr indent="0" lvl="0" marL="0">
              <a:spcBef>
                <a:spcPts val="1600"/>
              </a:spcBef>
              <a:spcAft>
                <a:spcPts val="1600"/>
              </a:spcAft>
              <a:buNone/>
            </a:pPr>
            <a:r>
              <a:rPr lang="en"/>
              <a:t>The Supreme Court may choose to hear or not to hear such cases.</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Structure of State Court Systems</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Constitution and laws of each state establish the state courts.  </a:t>
            </a:r>
            <a:endParaRPr/>
          </a:p>
          <a:p>
            <a:pPr indent="0" lvl="0" marL="0" rtl="0">
              <a:spcBef>
                <a:spcPts val="1600"/>
              </a:spcBef>
              <a:spcAft>
                <a:spcPts val="0"/>
              </a:spcAft>
              <a:buNone/>
            </a:pPr>
            <a:r>
              <a:rPr lang="en"/>
              <a:t>A </a:t>
            </a:r>
            <a:r>
              <a:rPr b="1" lang="en"/>
              <a:t>court of last resort</a:t>
            </a:r>
            <a:r>
              <a:rPr lang="en"/>
              <a:t>, often known as a supreme court, is usually the highest court in a state.  </a:t>
            </a:r>
            <a:endParaRPr/>
          </a:p>
          <a:p>
            <a:pPr indent="0" lvl="0" marL="0" rtl="0">
              <a:spcBef>
                <a:spcPts val="1600"/>
              </a:spcBef>
              <a:spcAft>
                <a:spcPts val="0"/>
              </a:spcAft>
              <a:buNone/>
            </a:pPr>
            <a:r>
              <a:rPr lang="en"/>
              <a:t>Some states also have an </a:t>
            </a:r>
            <a:r>
              <a:rPr b="1" lang="en"/>
              <a:t>intermediate court of appeals</a:t>
            </a:r>
            <a:r>
              <a:rPr lang="en"/>
              <a:t>.  </a:t>
            </a:r>
            <a:endParaRPr/>
          </a:p>
          <a:p>
            <a:pPr indent="0" lvl="0" marL="0" rtl="0">
              <a:spcBef>
                <a:spcPts val="1600"/>
              </a:spcBef>
              <a:spcAft>
                <a:spcPts val="0"/>
              </a:spcAft>
              <a:buNone/>
            </a:pPr>
            <a:r>
              <a:rPr lang="en"/>
              <a:t>Below these appeals courts are the state trial courts.  </a:t>
            </a:r>
            <a:endParaRPr/>
          </a:p>
          <a:p>
            <a:pPr indent="0" lvl="0" marL="0">
              <a:spcBef>
                <a:spcPts val="1600"/>
              </a:spcBef>
              <a:spcAft>
                <a:spcPts val="1600"/>
              </a:spcAft>
              <a:buNone/>
            </a:pPr>
            <a:r>
              <a:rPr lang="en"/>
              <a:t>Some are referred to as circuit or district courts.</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Consolidating State Courts</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Historically, states usually had courts that handled specific legal matters, (e.g., probate courts, juvenile court, family court, etc.).  </a:t>
            </a:r>
            <a:endParaRPr/>
          </a:p>
          <a:p>
            <a:pPr indent="0" lvl="0" marL="0" rtl="0" algn="just">
              <a:spcBef>
                <a:spcPts val="1600"/>
              </a:spcBef>
              <a:spcAft>
                <a:spcPts val="0"/>
              </a:spcAft>
              <a:buNone/>
            </a:pPr>
            <a:r>
              <a:rPr lang="en"/>
              <a:t>Many states, however, have followed the federal model and have combined these various courts.  </a:t>
            </a:r>
            <a:endParaRPr/>
          </a:p>
          <a:p>
            <a:pPr indent="0" lvl="0" marL="0" rtl="0" algn="just">
              <a:spcBef>
                <a:spcPts val="1600"/>
              </a:spcBef>
              <a:spcAft>
                <a:spcPts val="0"/>
              </a:spcAft>
              <a:buNone/>
            </a:pPr>
            <a:r>
              <a:rPr lang="en"/>
              <a:t>Parties dissatisfied with the decision of the trial court may take their cases to the intermediate court of appeals in states that have them, or to the court of last resort in states that do not.  </a:t>
            </a:r>
            <a:endParaRPr/>
          </a:p>
          <a:p>
            <a:pPr indent="0" lvl="0" marL="0">
              <a:spcBef>
                <a:spcPts val="1600"/>
              </a:spcBef>
              <a:spcAft>
                <a:spcPts val="1600"/>
              </a:spcAft>
              <a:buNone/>
            </a:pPr>
            <a:r>
              <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Hierarchy of Lawmakers</a:t>
            </a:r>
            <a:endParaRPr/>
          </a:p>
        </p:txBody>
      </p:sp>
      <p:sp>
        <p:nvSpPr>
          <p:cNvPr id="190" name="Shape 190"/>
          <p:cNvSpPr txBox="1"/>
          <p:nvPr>
            <p:ph idx="1" type="body"/>
          </p:nvPr>
        </p:nvSpPr>
        <p:spPr>
          <a:xfrm>
            <a:off x="387900" y="1315350"/>
            <a:ext cx="8368200" cy="352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Article Six of the United States Constitution contains what is known as the supremacy clause.  </a:t>
            </a:r>
            <a:endParaRPr/>
          </a:p>
          <a:p>
            <a:pPr indent="0" lvl="0" marL="0" rtl="0">
              <a:spcBef>
                <a:spcPts val="1600"/>
              </a:spcBef>
              <a:spcAft>
                <a:spcPts val="0"/>
              </a:spcAft>
              <a:buNone/>
            </a:pPr>
            <a:r>
              <a:rPr lang="en"/>
              <a:t>The second clause of Article VI of the Constitution of the United States pronounces: </a:t>
            </a:r>
            <a:endParaRPr/>
          </a:p>
          <a:p>
            <a:pPr indent="0" lvl="0" marL="0" algn="just">
              <a:spcBef>
                <a:spcPts val="1600"/>
              </a:spcBef>
              <a:spcAft>
                <a:spcPts val="1600"/>
              </a:spcAft>
              <a:buNone/>
            </a:pPr>
            <a:r>
              <a:rPr i="1" lang="en">
                <a:latin typeface="Times New Roman"/>
                <a:ea typeface="Times New Roman"/>
                <a:cs typeface="Times New Roman"/>
                <a:sym typeface="Times New Roman"/>
              </a:rPr>
              <a:t>"This Constitution, and the Laws of the United States which shall be made in Pursuance thereof; and all Treaties made, or which shall be made, under the Authority of the United States, shall be the supreme Law of the Land; and the Judges in every State shall be bound thereby; any Thing in the Constitution or Laws of any State to the Contrary notwithstanding."</a:t>
            </a:r>
            <a:endParaRPr i="1">
              <a:latin typeface="Times New Roman"/>
              <a:ea typeface="Times New Roman"/>
              <a:cs typeface="Times New Roman"/>
              <a:sym typeface="Times New Roman"/>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Politics, Law, and Criminal Justice</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justice system is bounded and controlled by law.  </a:t>
            </a:r>
            <a:endParaRPr/>
          </a:p>
          <a:p>
            <a:pPr indent="0" lvl="0" marL="0" rtl="0">
              <a:spcBef>
                <a:spcPts val="1600"/>
              </a:spcBef>
              <a:spcAft>
                <a:spcPts val="0"/>
              </a:spcAft>
              <a:buNone/>
            </a:pPr>
            <a:r>
              <a:rPr lang="en"/>
              <a:t>Both the law and the functioning of the criminal justice system are highly political in nature.  </a:t>
            </a:r>
            <a:endParaRPr/>
          </a:p>
          <a:p>
            <a:pPr indent="0" lvl="0" marL="0">
              <a:spcBef>
                <a:spcPts val="1600"/>
              </a:spcBef>
              <a:spcAft>
                <a:spcPts val="1600"/>
              </a:spcAft>
              <a:buNone/>
            </a:pPr>
            <a:r>
              <a:rPr lang="en"/>
              <a:t>Understanding the influence of these two interrelated factors is critical to understanding the functioning of the criminal justice system.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a:t>
            </a:r>
            <a:r>
              <a:rPr i="1" lang="en"/>
              <a:t>That</a:t>
            </a:r>
            <a:r>
              <a:rPr lang="en"/>
              <a:t> Mean? </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What exactly this means has been subject to interpretation over the years, but several Supreme Court cases have clarified things.</a:t>
            </a:r>
            <a:endParaRPr/>
          </a:p>
          <a:p>
            <a:pPr indent="0" lvl="0" marL="0">
              <a:spcBef>
                <a:spcPts val="1600"/>
              </a:spcBef>
              <a:spcAft>
                <a:spcPts val="1600"/>
              </a:spcAft>
              <a:buNone/>
            </a:pPr>
            <a:r>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Gibbons v. Ogden (1824)</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this case, the Court stated that when laws </a:t>
            </a:r>
            <a:endParaRPr/>
          </a:p>
          <a:p>
            <a:pPr indent="0" lvl="0" marL="0" rtl="0" algn="just">
              <a:spcBef>
                <a:spcPts val="1600"/>
              </a:spcBef>
              <a:spcAft>
                <a:spcPts val="0"/>
              </a:spcAft>
              <a:buNone/>
            </a:pPr>
            <a:r>
              <a:rPr i="1" lang="en">
                <a:latin typeface="Times New Roman"/>
                <a:ea typeface="Times New Roman"/>
                <a:cs typeface="Times New Roman"/>
                <a:sym typeface="Times New Roman"/>
              </a:rPr>
              <a:t>"though enacted in the execution of acknowledged State powers, interfere with, or are contrary to the laws of Congress, made in pursuance of the Constitution…the act of Congress…is supreme; and the law of the State, though enacted in the exercise of powers not controverted, must yield to it."  </a:t>
            </a:r>
            <a:endParaRPr i="1">
              <a:latin typeface="Times New Roman"/>
              <a:ea typeface="Times New Roman"/>
              <a:cs typeface="Times New Roman"/>
              <a:sym typeface="Times New Roman"/>
            </a:endParaRPr>
          </a:p>
          <a:p>
            <a:pPr indent="0" lvl="0" marL="0" rtl="0" algn="just">
              <a:spcBef>
                <a:spcPts val="1600"/>
              </a:spcBef>
              <a:spcAft>
                <a:spcPts val="0"/>
              </a:spcAft>
              <a:buNone/>
            </a:pPr>
            <a:r>
              <a:rPr lang="en"/>
              <a:t>This means that when a federal law (so long as it is constitutional) comes into conflict with a state law, the federal law wins and the state law is null and void.</a:t>
            </a:r>
            <a:endParaRPr/>
          </a:p>
          <a:p>
            <a:pPr indent="0" lvl="0" marL="0">
              <a:spcBef>
                <a:spcPts val="1600"/>
              </a:spcBef>
              <a:spcAft>
                <a:spcPts val="1600"/>
              </a:spcAft>
              <a:buNone/>
            </a:pPr>
            <a:r>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Dual Executive </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Often neglected in discussions of federalism are the issues that arise from having dual executive functions within the government structures of the states as well as the federal government.  </a:t>
            </a:r>
            <a:endParaRPr/>
          </a:p>
          <a:p>
            <a:pPr indent="0" lvl="0" marL="0" algn="just">
              <a:spcBef>
                <a:spcPts val="1600"/>
              </a:spcBef>
              <a:spcAft>
                <a:spcPts val="1600"/>
              </a:spcAft>
              <a:buNone/>
            </a:pPr>
            <a:r>
              <a:rPr lang="en"/>
              <a:t>Just as there are federal laws and federal courts, there are federal law enforcement agencies.</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State Executive</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federal agencies can only enforce federal laws. </a:t>
            </a:r>
            <a:endParaRPr/>
          </a:p>
          <a:p>
            <a:pPr indent="0" lvl="0" marL="0" rtl="0" algn="just">
              <a:spcBef>
                <a:spcPts val="1600"/>
              </a:spcBef>
              <a:spcAft>
                <a:spcPts val="0"/>
              </a:spcAft>
              <a:buNone/>
            </a:pPr>
            <a:r>
              <a:rPr lang="en"/>
              <a:t>Law enforcement officers within those states only enforce state laws.  </a:t>
            </a:r>
            <a:endParaRPr/>
          </a:p>
          <a:p>
            <a:pPr indent="0" lvl="0" marL="0" rtl="0" algn="just">
              <a:spcBef>
                <a:spcPts val="1600"/>
              </a:spcBef>
              <a:spcAft>
                <a:spcPts val="0"/>
              </a:spcAft>
              <a:buNone/>
            </a:pPr>
            <a:r>
              <a:rPr lang="en"/>
              <a:t>Importantly, each level of government can provide support for the law enforcement efforts of the other.  </a:t>
            </a:r>
            <a:endParaRPr/>
          </a:p>
          <a:p>
            <a:pPr indent="0" lvl="0" marL="0" algn="just">
              <a:spcBef>
                <a:spcPts val="1600"/>
              </a:spcBef>
              <a:spcAft>
                <a:spcPts val="1600"/>
              </a:spcAft>
              <a:buNone/>
            </a:pPr>
            <a:r>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Third Layer of Cake</a:t>
            </a:r>
            <a:endParaRPr/>
          </a:p>
        </p:txBody>
      </p:sp>
      <p:sp>
        <p:nvSpPr>
          <p:cNvPr id="225" name="Shape 2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dual federalist system in the United States has been referred to (especially in its earlier versions) as </a:t>
            </a:r>
            <a:r>
              <a:rPr b="1" lang="en"/>
              <a:t>layer cake federalism</a:t>
            </a:r>
            <a:r>
              <a:rPr lang="en"/>
              <a:t>.  </a:t>
            </a:r>
            <a:endParaRPr/>
          </a:p>
          <a:p>
            <a:pPr indent="0" lvl="0" marL="0">
              <a:spcBef>
                <a:spcPts val="1600"/>
              </a:spcBef>
              <a:spcAft>
                <a:spcPts val="1600"/>
              </a:spcAft>
              <a:buNone/>
            </a:pPr>
            <a:r>
              <a:rPr lang="en"/>
              <a:t>The idea of a layer cake suggests the distinct yet united spheres of power held by the federal government and by the various states.</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Marble Cake Federalism </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 1960 report entitled </a:t>
            </a:r>
            <a:r>
              <a:rPr i="1" lang="en"/>
              <a:t>Goals for Americans:  The Report of the President’s Commission on National Goals</a:t>
            </a:r>
            <a:r>
              <a:rPr lang="en"/>
              <a:t>, political scientist Morton Grodzins compared the layer cake analogy to </a:t>
            </a:r>
            <a:r>
              <a:rPr b="1" lang="en"/>
              <a:t>marble cake federalism</a:t>
            </a:r>
            <a:r>
              <a:rPr lang="en"/>
              <a:t>.  </a:t>
            </a:r>
            <a:endParaRPr/>
          </a:p>
          <a:p>
            <a:pPr indent="0" lvl="0" marL="0" rtl="0" algn="just">
              <a:spcBef>
                <a:spcPts val="1600"/>
              </a:spcBef>
              <a:spcAft>
                <a:spcPts val="0"/>
              </a:spcAft>
              <a:buNone/>
            </a:pPr>
            <a:r>
              <a:rPr lang="en"/>
              <a:t>The marbling of this type of cake symbolized the overlapping and concurring powers of the state and federal governments.</a:t>
            </a:r>
            <a:endParaRPr/>
          </a:p>
          <a:p>
            <a:pPr indent="0" lvl="0" marL="0" algn="just">
              <a:spcBef>
                <a:spcPts val="1600"/>
              </a:spcBef>
              <a:spcAft>
                <a:spcPts val="1600"/>
              </a:spcAft>
              <a:buNone/>
            </a:pPr>
            <a: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Government</a:t>
            </a:r>
            <a:endParaRPr/>
          </a:p>
        </p:txBody>
      </p:sp>
      <p:sp>
        <p:nvSpPr>
          <p:cNvPr id="239" name="Shape 2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lang="en"/>
              <a:t>local government</a:t>
            </a:r>
            <a:r>
              <a:rPr lang="en"/>
              <a:t> is used to discuss the governing bodies of America’s myriad cities and counties.  </a:t>
            </a:r>
            <a:endParaRPr/>
          </a:p>
          <a:p>
            <a:pPr indent="0" lvl="0" marL="0" algn="just">
              <a:spcBef>
                <a:spcPts val="1600"/>
              </a:spcBef>
              <a:spcAft>
                <a:spcPts val="1600"/>
              </a:spcAft>
              <a:buNone/>
            </a:pPr>
            <a:r>
              <a:rPr lang="en"/>
              <a:t>Local governments are critically important to criminal justice because most of the workload of the criminal justice system is taken care of on a local level.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Justice and Local Government</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vast majority of police officers are employed at the municipal (city) level of government.  </a:t>
            </a:r>
            <a:endParaRPr/>
          </a:p>
          <a:p>
            <a:pPr indent="0" lvl="0" marL="0" rtl="0" algn="just">
              <a:spcBef>
                <a:spcPts val="1600"/>
              </a:spcBef>
              <a:spcAft>
                <a:spcPts val="0"/>
              </a:spcAft>
              <a:buNone/>
            </a:pPr>
            <a:r>
              <a:rPr lang="en"/>
              <a:t>A large number of law enforcement officers and correctional officers are employed by county (or parish, depending on the state) governments under the auspices of the Sheriff’s Department.  </a:t>
            </a:r>
            <a:endParaRPr/>
          </a:p>
          <a:p>
            <a:pPr indent="0" lvl="0" marL="0">
              <a:spcBef>
                <a:spcPts val="1600"/>
              </a:spcBef>
              <a:spcAft>
                <a:spcPts val="1600"/>
              </a:spcAft>
              <a:buNone/>
            </a:pPr>
            <a:r>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Laws?</a:t>
            </a:r>
            <a:endParaRPr/>
          </a:p>
        </p:txBody>
      </p:sp>
      <p:sp>
        <p:nvSpPr>
          <p:cNvPr id="253" name="Shape 25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legal purposes, most local and county agencies are considered state agencies.  </a:t>
            </a:r>
            <a:endParaRPr/>
          </a:p>
          <a:p>
            <a:pPr indent="0" lvl="0" marL="0" rtl="0" algn="just">
              <a:spcBef>
                <a:spcPts val="1600"/>
              </a:spcBef>
              <a:spcAft>
                <a:spcPts val="0"/>
              </a:spcAft>
              <a:buNone/>
            </a:pPr>
            <a:r>
              <a:rPr lang="en"/>
              <a:t>Municipal police officers and county deputies are charged with enforcing state laws; they can do nothing about violations of federal law except for turning a case over to federal authorities.  </a:t>
            </a:r>
            <a:endParaRPr/>
          </a:p>
          <a:p>
            <a:pPr indent="0" lvl="0" marL="0" algn="just">
              <a:spcBef>
                <a:spcPts val="1600"/>
              </a:spcBef>
              <a:spcAft>
                <a:spcPts val="1600"/>
              </a:spcAft>
              <a:buNone/>
            </a:pPr>
            <a:r>
              <a:rPr lang="en"/>
              <a:t>Local governments are also empowered to make “minor” laws known as </a:t>
            </a:r>
            <a:r>
              <a:rPr b="1" lang="en"/>
              <a:t>ordinances</a:t>
            </a:r>
            <a:r>
              <a:rPr lang="en"/>
              <a:t>.</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Ordinances</a:t>
            </a:r>
            <a:endParaRPr/>
          </a:p>
        </p:txBody>
      </p:sp>
      <p:sp>
        <p:nvSpPr>
          <p:cNvPr id="260" name="Shape 2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criminal justice system, ordinances regulating conduct are usually considered violations, resulting in only a fine.  </a:t>
            </a:r>
            <a:endParaRPr/>
          </a:p>
          <a:p>
            <a:pPr indent="0" lvl="0" marL="0" rtl="0" algn="just">
              <a:spcBef>
                <a:spcPts val="1600"/>
              </a:spcBef>
              <a:spcAft>
                <a:spcPts val="0"/>
              </a:spcAft>
              <a:buNone/>
            </a:pPr>
            <a:r>
              <a:rPr lang="en"/>
              <a:t>Local governments are not entrusted by the state and federal governments with the power to enact laws that punish by imprisonment.             </a:t>
            </a:r>
            <a:endParaRPr/>
          </a:p>
          <a:p>
            <a:pPr indent="0" lvl="0" marL="0">
              <a:spcBef>
                <a:spcPts val="1600"/>
              </a:spcBef>
              <a:spcAft>
                <a:spcPts val="1600"/>
              </a:spcAft>
              <a:buNone/>
            </a:pPr>
            <a:r>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Dual Federalism </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 particular importance is the political artifact of </a:t>
            </a:r>
            <a:r>
              <a:rPr b="1" lang="en"/>
              <a:t>dual federalism</a:t>
            </a:r>
            <a:r>
              <a:rPr lang="en"/>
              <a:t>.  </a:t>
            </a:r>
            <a:endParaRPr/>
          </a:p>
          <a:p>
            <a:pPr indent="0" lvl="0" marL="0" rtl="0" algn="just">
              <a:spcBef>
                <a:spcPts val="1600"/>
              </a:spcBef>
              <a:spcAft>
                <a:spcPts val="0"/>
              </a:spcAft>
              <a:buNone/>
            </a:pPr>
            <a:r>
              <a:rPr lang="en"/>
              <a:t>Dual federalism refers to the political system in the United States where power is split between the federal and state governments, and to a lesser extent, local governments.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Key Terms</a:t>
            </a:r>
            <a:endParaRPr/>
          </a:p>
        </p:txBody>
      </p:sp>
      <p:sp>
        <p:nvSpPr>
          <p:cNvPr id="267" name="Shape 2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Article Six, Circuit Courts, Cooperative Federalism, Court of Last Resort, Gibbons v. Ogden (1824), Intermediate Court of Appeals, Layer Cake Federalism, Local Government, Marble Cake Federalism, Power of the Purse, Separation of Powers, Substantial Federal Question, Supremacy Clause, United States Courts of Appeals, United States District Courts</a:t>
            </a:r>
            <a:endParaRPr/>
          </a:p>
          <a:p>
            <a:pPr indent="0" lvl="0" marL="0">
              <a:spcBef>
                <a:spcPts val="1600"/>
              </a:spcBef>
              <a:spcAft>
                <a:spcPts val="1600"/>
              </a:spcAft>
              <a:buNone/>
            </a:pPr>
            <a:r>
              <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Federalism in Theory</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least theoretically, the states are allowed to exercise their own powers without interference from the federal government.  </a:t>
            </a:r>
            <a:endParaRPr/>
          </a:p>
          <a:p>
            <a:pPr indent="0" lvl="0" marL="0" algn="just">
              <a:spcBef>
                <a:spcPts val="1600"/>
              </a:spcBef>
              <a:spcAft>
                <a:spcPts val="1600"/>
              </a:spcAft>
              <a:buNone/>
            </a:pPr>
            <a:r>
              <a:rPr lang="en"/>
              <a:t>In other words, some powers are delegated to the federal government while others remain with the states.</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Reality </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reality, American Federalism  boils down to an ever-evolving body of law.  </a:t>
            </a:r>
            <a:endParaRPr/>
          </a:p>
          <a:p>
            <a:pPr indent="0" lvl="0" marL="0" rtl="0" algn="just">
              <a:spcBef>
                <a:spcPts val="1600"/>
              </a:spcBef>
              <a:spcAft>
                <a:spcPts val="0"/>
              </a:spcAft>
              <a:buNone/>
            </a:pPr>
            <a:r>
              <a:rPr lang="en"/>
              <a:t>The trend has been toward the federal government gaining more and more influence in the sphere of criminal justice over the years since the Constitution of the United States was drafted.  </a:t>
            </a:r>
            <a:endParaRPr/>
          </a:p>
          <a:p>
            <a:pPr indent="0" lvl="0" marL="0">
              <a:spcBef>
                <a:spcPts val="1600"/>
              </a:spcBef>
              <a:spcAft>
                <a:spcPts val="1600"/>
              </a:spcAft>
              <a:buNone/>
            </a:pPr>
            <a: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Balancing Act</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a:t>Article Six</a:t>
            </a:r>
            <a:r>
              <a:rPr lang="en"/>
              <a:t> of the U.S. Constitution has long been interpreted as meaning that federal law trumps state law whenever the two come into conflict.  </a:t>
            </a:r>
            <a:endParaRPr/>
          </a:p>
          <a:p>
            <a:pPr indent="0" lvl="0" marL="0">
              <a:spcBef>
                <a:spcPts val="1600"/>
              </a:spcBef>
              <a:spcAft>
                <a:spcPts val="1600"/>
              </a:spcAft>
              <a:buNone/>
            </a:pPr>
            <a:r>
              <a:rPr lang="en"/>
              <a:t>Conversely, the power of the federal government was thought to be held in check by the </a:t>
            </a:r>
            <a:r>
              <a:rPr b="1" lang="en"/>
              <a:t>Bill of Rights</a:t>
            </a:r>
            <a:r>
              <a:rPr lang="en"/>
              <a:t>, which is the first ten amendments to the Constitution.</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Evolution of Federal Power</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exact reach of federal power has long been debated and is still not fully resolved.  </a:t>
            </a:r>
            <a:endParaRPr/>
          </a:p>
          <a:p>
            <a:pPr indent="0" lvl="0" marL="0" algn="just">
              <a:spcBef>
                <a:spcPts val="1600"/>
              </a:spcBef>
              <a:spcAft>
                <a:spcPts val="1600"/>
              </a:spcAft>
              <a:buNone/>
            </a:pPr>
            <a:r>
              <a:rPr lang="en"/>
              <a:t>Major changes in how the federal government exercised its power in relation to the states have happened quickly at times, such as a dramatic increase in federal power during the Civil War, the passage of the Fourteenth Amendment immediately after the war, and during the New Deal era prior to World War II.</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Cooperative Federalism?</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political scientists contend that dual federalism is no longer an accurate term, stating that the states and the federal government share powers in a model that may more accurately be described as </a:t>
            </a:r>
            <a:r>
              <a:rPr b="1" lang="en"/>
              <a:t>cooperative federalism</a:t>
            </a:r>
            <a:r>
              <a:rPr lang="en"/>
              <a:t>.  </a:t>
            </a:r>
            <a:endParaRPr/>
          </a:p>
          <a:p>
            <a:pPr indent="0" lvl="0" marL="0" rtl="0" algn="just">
              <a:spcBef>
                <a:spcPts val="1600"/>
              </a:spcBef>
              <a:spcAft>
                <a:spcPts val="0"/>
              </a:spcAft>
              <a:buNone/>
            </a:pPr>
            <a:r>
              <a:rPr lang="en"/>
              <a:t>Nowhere has this overlap of power been more obvious than in the criminal laws of the United States and how those laws overlap the criminal codes of the various states.  </a:t>
            </a:r>
            <a:endParaRPr/>
          </a:p>
          <a:p>
            <a:pPr indent="0" lvl="0" marL="0" algn="just">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Hierarchy of Courts</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a direct result of American federalism, a dual court system exists within the United States today.  </a:t>
            </a:r>
            <a:endParaRPr/>
          </a:p>
          <a:p>
            <a:pPr indent="0" lvl="0" marL="0" rtl="0" algn="just">
              <a:spcBef>
                <a:spcPts val="1600"/>
              </a:spcBef>
              <a:spcAft>
                <a:spcPts val="0"/>
              </a:spcAft>
              <a:buNone/>
            </a:pPr>
            <a:r>
              <a:rPr lang="en"/>
              <a:t>There is a complete and independent federal court system, and there is a complete and somewhat independent state court system in every state.  </a:t>
            </a:r>
            <a:endParaRPr/>
          </a:p>
          <a:p>
            <a:pPr indent="0" lvl="0" marL="0" algn="just">
              <a:spcBef>
                <a:spcPts val="1600"/>
              </a:spcBef>
              <a:spcAft>
                <a:spcPts val="1600"/>
              </a:spcAft>
              <a:buNone/>
            </a:pPr>
            <a:r>
              <a:rPr lang="en"/>
              <a:t>The idea of separation of powers does not suggest that the courts are completely independent of the other branches of government.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