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5143500" cx="9144000"/>
  <p:notesSz cx="6858000" cy="9144000"/>
  <p:embeddedFontLst>
    <p:embeddedFont>
      <p:font typeface="Economica"/>
      <p:regular r:id="rId36"/>
      <p:bold r:id="rId37"/>
      <p:italic r:id="rId38"/>
      <p:boldItalic r:id="rId39"/>
    </p:embeddedFont>
    <p:embeddedFont>
      <p:font typeface="Open Sans"/>
      <p:regular r:id="rId40"/>
      <p:bold r:id="rId41"/>
      <p:italic r:id="rId42"/>
      <p:boldItalic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OpenSans-regular.fntdata"/><Relationship Id="rId20" Type="http://schemas.openxmlformats.org/officeDocument/2006/relationships/slide" Target="slides/slide16.xml"/><Relationship Id="rId42" Type="http://schemas.openxmlformats.org/officeDocument/2006/relationships/font" Target="fonts/OpenSans-italic.fntdata"/><Relationship Id="rId41" Type="http://schemas.openxmlformats.org/officeDocument/2006/relationships/font" Target="fonts/OpenSans-bold.fntdata"/><Relationship Id="rId22" Type="http://schemas.openxmlformats.org/officeDocument/2006/relationships/slide" Target="slides/slide18.xml"/><Relationship Id="rId21" Type="http://schemas.openxmlformats.org/officeDocument/2006/relationships/slide" Target="slides/slide17.xml"/><Relationship Id="rId43" Type="http://schemas.openxmlformats.org/officeDocument/2006/relationships/font" Target="fonts/OpenSans-boldItalic.fntdata"/><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Economica-bold.fntdata"/><Relationship Id="rId14" Type="http://schemas.openxmlformats.org/officeDocument/2006/relationships/slide" Target="slides/slide10.xml"/><Relationship Id="rId36" Type="http://schemas.openxmlformats.org/officeDocument/2006/relationships/font" Target="fonts/Economica-regular.fntdata"/><Relationship Id="rId17" Type="http://schemas.openxmlformats.org/officeDocument/2006/relationships/slide" Target="slides/slide13.xml"/><Relationship Id="rId39" Type="http://schemas.openxmlformats.org/officeDocument/2006/relationships/font" Target="fonts/Economica-boldItalic.fntdata"/><Relationship Id="rId16" Type="http://schemas.openxmlformats.org/officeDocument/2006/relationships/slide" Target="slides/slide12.xml"/><Relationship Id="rId38" Type="http://schemas.openxmlformats.org/officeDocument/2006/relationships/font" Target="fonts/Economica-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4/4/2016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Shape 1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5" name="Shape 1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6" name="Shape 1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3" name="Shape 1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4" name="Shape 2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Shape 2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1" name="Shape 2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Shape 2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8" name="Shape 2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Shape 2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5" name="Shape 23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Shape 2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9" name="Shape 24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Shape 2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6" name="Shape 2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1" name="Shape 261"/>
        <p:cNvGrpSpPr/>
        <p:nvPr/>
      </p:nvGrpSpPr>
      <p:grpSpPr>
        <a:xfrm>
          <a:off x="0" y="0"/>
          <a:ext cx="0" cy="0"/>
          <a:chOff x="0" y="0"/>
          <a:chExt cx="0" cy="0"/>
        </a:xfrm>
      </p:grpSpPr>
      <p:sp>
        <p:nvSpPr>
          <p:cNvPr id="262" name="Shape 2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3" name="Shape 2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Shape 2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0" name="Shape 2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1.4:  The Criminal Justice Process</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Booking</a:t>
            </a:r>
            <a:endParaRPr/>
          </a:p>
        </p:txBody>
      </p:sp>
      <p:sp>
        <p:nvSpPr>
          <p:cNvPr id="126" name="Shape 1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After an arrest, suspects are taken to a police station holding facility or jail for booking.  </a:t>
            </a:r>
            <a:endParaRPr/>
          </a:p>
          <a:p>
            <a:pPr indent="0" lvl="0" marL="0" rtl="0">
              <a:spcBef>
                <a:spcPts val="1600"/>
              </a:spcBef>
              <a:spcAft>
                <a:spcPts val="0"/>
              </a:spcAft>
              <a:buNone/>
            </a:pPr>
            <a:r>
              <a:rPr lang="en"/>
              <a:t>The difference depends largely on the size of the jurisdiction.  </a:t>
            </a:r>
            <a:endParaRPr/>
          </a:p>
          <a:p>
            <a:pPr indent="0" lvl="0" marL="0">
              <a:spcBef>
                <a:spcPts val="1600"/>
              </a:spcBef>
              <a:spcAft>
                <a:spcPts val="1600"/>
              </a:spcAft>
              <a:buNone/>
            </a:pPr>
            <a:r>
              <a:rPr lang="en"/>
              <a:t>Large municipal agencies often have their own holding cells, while small and rural agencies usually use the county jail for booking and holding purposes.</a:t>
            </a:r>
            <a:endParaRPr/>
          </a:p>
        </p:txBody>
      </p:sp>
      <p:sp>
        <p:nvSpPr>
          <p:cNvPr id="127" name="Shape 1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Booking Process </a:t>
            </a:r>
            <a:endParaRPr/>
          </a:p>
        </p:txBody>
      </p:sp>
      <p:sp>
        <p:nvSpPr>
          <p:cNvPr id="133" name="Shape 13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Booking is the process of officially recording that a person has been arrested.  </a:t>
            </a:r>
            <a:endParaRPr/>
          </a:p>
          <a:p>
            <a:pPr indent="0" lvl="0" marL="0" rtl="0" algn="just">
              <a:spcBef>
                <a:spcPts val="1600"/>
              </a:spcBef>
              <a:spcAft>
                <a:spcPts val="0"/>
              </a:spcAft>
              <a:buNone/>
            </a:pPr>
            <a:r>
              <a:rPr lang="en"/>
              <a:t>This usually involves identifying, photographing, and fingerprinting the suspect.  </a:t>
            </a:r>
            <a:endParaRPr/>
          </a:p>
          <a:p>
            <a:pPr indent="0" lvl="0" marL="0" rtl="0" algn="just">
              <a:spcBef>
                <a:spcPts val="1600"/>
              </a:spcBef>
              <a:spcAft>
                <a:spcPts val="0"/>
              </a:spcAft>
              <a:buNone/>
            </a:pPr>
            <a:r>
              <a:rPr lang="en"/>
              <a:t>The identification process usually involves recording the suspect's personal information, such as their legal name, date of birth, address, physical characteristics, and so forth.  </a:t>
            </a:r>
            <a:endParaRPr/>
          </a:p>
          <a:p>
            <a:pPr indent="0" lvl="0" marL="0" algn="just">
              <a:spcBef>
                <a:spcPts val="1600"/>
              </a:spcBef>
              <a:spcAft>
                <a:spcPts val="1600"/>
              </a:spcAft>
              <a:buNone/>
            </a:pPr>
            <a:r>
              <a:rPr lang="en"/>
              <a:t>Most jails will have a standardized booking form for this purpose.</a:t>
            </a:r>
            <a:endParaRPr/>
          </a:p>
        </p:txBody>
      </p:sp>
      <p:sp>
        <p:nvSpPr>
          <p:cNvPr id="134" name="Shape 1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Booking “Paperwork”</a:t>
            </a:r>
            <a:endParaRPr/>
          </a:p>
        </p:txBody>
      </p:sp>
      <p:sp>
        <p:nvSpPr>
          <p:cNvPr id="140" name="Shape 14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official record is also made at this time about the alleged crime committed by the suspect.  </a:t>
            </a:r>
            <a:endParaRPr/>
          </a:p>
          <a:p>
            <a:pPr indent="0" lvl="0" marL="0" rtl="0">
              <a:spcBef>
                <a:spcPts val="1600"/>
              </a:spcBef>
              <a:spcAft>
                <a:spcPts val="0"/>
              </a:spcAft>
              <a:buNone/>
            </a:pPr>
            <a:r>
              <a:rPr lang="en"/>
              <a:t>The suspect's identifying information will usually be retrieved from a criminal history database.  </a:t>
            </a:r>
            <a:endParaRPr/>
          </a:p>
          <a:p>
            <a:pPr indent="0" lvl="0" marL="0" rtl="0">
              <a:spcBef>
                <a:spcPts val="1600"/>
              </a:spcBef>
              <a:spcAft>
                <a:spcPts val="0"/>
              </a:spcAft>
              <a:buNone/>
            </a:pPr>
            <a:r>
              <a:rPr lang="en"/>
              <a:t>The suspect will also be photographed and fingerprinted.  </a:t>
            </a:r>
            <a:endParaRPr/>
          </a:p>
          <a:p>
            <a:pPr indent="0" lvl="0" marL="0">
              <a:spcBef>
                <a:spcPts val="1600"/>
              </a:spcBef>
              <a:spcAft>
                <a:spcPts val="1600"/>
              </a:spcAft>
              <a:buNone/>
            </a:pPr>
            <a:r>
              <a:rPr lang="en"/>
              <a:t>These identification tasks have been made swift and accurate by modern digital technologies.</a:t>
            </a:r>
            <a:endParaRPr/>
          </a:p>
        </p:txBody>
      </p:sp>
      <p:sp>
        <p:nvSpPr>
          <p:cNvPr id="141" name="Shape 1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Booking Searches </a:t>
            </a:r>
            <a:endParaRPr/>
          </a:p>
        </p:txBody>
      </p:sp>
      <p:sp>
        <p:nvSpPr>
          <p:cNvPr id="147" name="Shape 14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suspect will be thoroughly searched for contraband, and all personal property will be confiscated and inventoried.  </a:t>
            </a:r>
            <a:endParaRPr/>
          </a:p>
          <a:p>
            <a:pPr indent="0" lvl="0" marL="0">
              <a:spcBef>
                <a:spcPts val="1600"/>
              </a:spcBef>
              <a:spcAft>
                <a:spcPts val="1600"/>
              </a:spcAft>
              <a:buNone/>
            </a:pPr>
            <a:r>
              <a:rPr lang="en"/>
              <a:t>The property is returned to the suspect upon release unless it is deemed illegal contraband or evidence of a crime.</a:t>
            </a:r>
            <a:endParaRPr/>
          </a:p>
        </p:txBody>
      </p:sp>
      <p:sp>
        <p:nvSpPr>
          <p:cNvPr id="148" name="Shape 1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Citation v. Booking</a:t>
            </a:r>
            <a:endParaRPr/>
          </a:p>
        </p:txBody>
      </p:sp>
      <p:sp>
        <p:nvSpPr>
          <p:cNvPr id="154" name="Shape 15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Note that in most jurisdictions, persons suspected of minor offenses can be issued a written citation in lieu of being booked into jail.  </a:t>
            </a:r>
            <a:endParaRPr/>
          </a:p>
          <a:p>
            <a:pPr indent="0" lvl="0" marL="0" rtl="0" algn="just">
              <a:spcBef>
                <a:spcPts val="1600"/>
              </a:spcBef>
              <a:spcAft>
                <a:spcPts val="0"/>
              </a:spcAft>
              <a:buNone/>
            </a:pPr>
            <a:r>
              <a:rPr lang="en"/>
              <a:t>By signing the citation, the person is promising to appear in court at the date and time listed on the citation.  	      </a:t>
            </a:r>
            <a:endParaRPr/>
          </a:p>
          <a:p>
            <a:pPr indent="0" lvl="0" marL="0" algn="just">
              <a:spcBef>
                <a:spcPts val="1600"/>
              </a:spcBef>
              <a:spcAft>
                <a:spcPts val="1600"/>
              </a:spcAft>
              <a:buNone/>
            </a:pPr>
            <a:r>
              <a:t/>
            </a:r>
            <a:endParaRPr/>
          </a:p>
        </p:txBody>
      </p:sp>
      <p:sp>
        <p:nvSpPr>
          <p:cNvPr id="155" name="Shape 1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Charging </a:t>
            </a:r>
            <a:endParaRPr/>
          </a:p>
        </p:txBody>
      </p:sp>
      <p:sp>
        <p:nvSpPr>
          <p:cNvPr id="161" name="Shape 161"/>
          <p:cNvSpPr txBox="1"/>
          <p:nvPr>
            <p:ph idx="1" type="body"/>
          </p:nvPr>
        </p:nvSpPr>
        <p:spPr>
          <a:xfrm>
            <a:off x="387900" y="14535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This crucial step is where law enforcement and prosecutors make the decision as to what particular crime to charge a suspect with, if at all.  </a:t>
            </a:r>
            <a:endParaRPr/>
          </a:p>
          <a:p>
            <a:pPr indent="0" lvl="0" marL="0" rtl="0" algn="just">
              <a:spcBef>
                <a:spcPts val="1600"/>
              </a:spcBef>
              <a:spcAft>
                <a:spcPts val="0"/>
              </a:spcAft>
              <a:buNone/>
            </a:pPr>
            <a:r>
              <a:rPr lang="en"/>
              <a:t>The usual process is for police to turn over a case file to the prosecutor's office.  </a:t>
            </a:r>
            <a:endParaRPr/>
          </a:p>
          <a:p>
            <a:pPr indent="0" lvl="0" marL="0" algn="just">
              <a:spcBef>
                <a:spcPts val="1600"/>
              </a:spcBef>
              <a:spcAft>
                <a:spcPts val="1600"/>
              </a:spcAft>
              <a:buNone/>
            </a:pPr>
            <a:r>
              <a:rPr lang="en"/>
              <a:t>The </a:t>
            </a:r>
            <a:r>
              <a:rPr b="1" lang="en"/>
              <a:t>case file</a:t>
            </a:r>
            <a:r>
              <a:rPr lang="en"/>
              <a:t> will contain the police </a:t>
            </a:r>
            <a:r>
              <a:rPr b="1" lang="en"/>
              <a:t>arrest report</a:t>
            </a:r>
            <a:r>
              <a:rPr lang="en"/>
              <a:t>, along with supporting documentation such as witness statements, victim’s statements, forensic laboratory reports, and so on. </a:t>
            </a:r>
            <a:endParaRPr/>
          </a:p>
        </p:txBody>
      </p:sp>
      <p:sp>
        <p:nvSpPr>
          <p:cNvPr id="162" name="Shape 1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Shape 16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Charging Document</a:t>
            </a:r>
            <a:endParaRPr/>
          </a:p>
        </p:txBody>
      </p:sp>
      <p:sp>
        <p:nvSpPr>
          <p:cNvPr id="168" name="Shape 16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prosecutor will determine if there is enough evidence to go forward with the case.  </a:t>
            </a:r>
            <a:endParaRPr/>
          </a:p>
          <a:p>
            <a:pPr indent="0" lvl="0" marL="0" rtl="0">
              <a:spcBef>
                <a:spcPts val="1600"/>
              </a:spcBef>
              <a:spcAft>
                <a:spcPts val="0"/>
              </a:spcAft>
              <a:buNone/>
            </a:pPr>
            <a:r>
              <a:rPr lang="en"/>
              <a:t>If there appears to be enough evidence to go forward in the prosecutor's professional legal judgment, then a </a:t>
            </a:r>
            <a:r>
              <a:rPr b="1" lang="en"/>
              <a:t>charging document</a:t>
            </a:r>
            <a:r>
              <a:rPr lang="en"/>
              <a:t> is filed with the court.  </a:t>
            </a:r>
            <a:endParaRPr/>
          </a:p>
          <a:p>
            <a:pPr indent="0" lvl="0" marL="0" rtl="0">
              <a:spcBef>
                <a:spcPts val="1600"/>
              </a:spcBef>
              <a:spcAft>
                <a:spcPts val="0"/>
              </a:spcAft>
              <a:buNone/>
            </a:pPr>
            <a:r>
              <a:rPr lang="en"/>
              <a:t>The name of the charging document changes from jurisdiction to jurisdiction. </a:t>
            </a:r>
            <a:endParaRPr/>
          </a:p>
          <a:p>
            <a:pPr indent="0" lvl="0" marL="0">
              <a:spcBef>
                <a:spcPts val="1600"/>
              </a:spcBef>
              <a:spcAft>
                <a:spcPts val="1600"/>
              </a:spcAft>
              <a:buNone/>
            </a:pPr>
            <a:r>
              <a:rPr lang="en"/>
              <a:t> Some jurisdictions (including the federal courts) require an </a:t>
            </a:r>
            <a:r>
              <a:rPr b="1" lang="en"/>
              <a:t>indictment</a:t>
            </a:r>
            <a:r>
              <a:rPr lang="en"/>
              <a:t> by a grand jury, and others use a </a:t>
            </a:r>
            <a:r>
              <a:rPr b="1" lang="en"/>
              <a:t>prosecutorial </a:t>
            </a:r>
            <a:r>
              <a:rPr b="1" i="1" lang="en"/>
              <a:t>information</a:t>
            </a:r>
            <a:r>
              <a:rPr lang="en"/>
              <a:t>.</a:t>
            </a:r>
            <a:endParaRPr/>
          </a:p>
        </p:txBody>
      </p:sp>
      <p:sp>
        <p:nvSpPr>
          <p:cNvPr id="169" name="Shape 1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Always the Same?</a:t>
            </a:r>
            <a:endParaRPr/>
          </a:p>
        </p:txBody>
      </p:sp>
      <p:sp>
        <p:nvSpPr>
          <p:cNvPr id="175" name="Shape 17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Note that an arrest does not always precede the issuance of a charging document.  </a:t>
            </a:r>
            <a:endParaRPr/>
          </a:p>
          <a:p>
            <a:pPr indent="0" lvl="0" marL="0" rtl="0">
              <a:spcBef>
                <a:spcPts val="1600"/>
              </a:spcBef>
              <a:spcAft>
                <a:spcPts val="0"/>
              </a:spcAft>
              <a:buNone/>
            </a:pPr>
            <a:r>
              <a:rPr lang="en"/>
              <a:t>There are times when the charging document is filed first, and then a warrant is issued for the arrest of the accused.  </a:t>
            </a:r>
            <a:endParaRPr/>
          </a:p>
          <a:p>
            <a:pPr indent="0" lvl="0" marL="0" rtl="0">
              <a:spcBef>
                <a:spcPts val="1600"/>
              </a:spcBef>
              <a:spcAft>
                <a:spcPts val="0"/>
              </a:spcAft>
              <a:buNone/>
            </a:pPr>
            <a:r>
              <a:rPr lang="en"/>
              <a:t>This situation is most common in jurisdictions where grand jury indictments are a common charging document.   	      </a:t>
            </a:r>
            <a:endParaRPr/>
          </a:p>
          <a:p>
            <a:pPr indent="0" lvl="0" marL="0">
              <a:spcBef>
                <a:spcPts val="1600"/>
              </a:spcBef>
              <a:spcAft>
                <a:spcPts val="1600"/>
              </a:spcAft>
              <a:buNone/>
            </a:pPr>
            <a:r>
              <a:t/>
            </a:r>
            <a:endParaRPr/>
          </a:p>
        </p:txBody>
      </p:sp>
      <p:sp>
        <p:nvSpPr>
          <p:cNvPr id="176" name="Shape 1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Shape 18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Initial Appearance </a:t>
            </a:r>
            <a:endParaRPr/>
          </a:p>
        </p:txBody>
      </p:sp>
      <p:sp>
        <p:nvSpPr>
          <p:cNvPr id="182" name="Shape 18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Under the constitution, people cannot be seized and jailed without reasonable cause.  </a:t>
            </a:r>
            <a:endParaRPr/>
          </a:p>
          <a:p>
            <a:pPr indent="0" lvl="0" marL="0" rtl="0">
              <a:spcBef>
                <a:spcPts val="1600"/>
              </a:spcBef>
              <a:spcAft>
                <a:spcPts val="0"/>
              </a:spcAft>
              <a:buNone/>
            </a:pPr>
            <a:r>
              <a:rPr lang="en"/>
              <a:t>To make sure that no one is arrested and held illegally, every arrestee has the right to be brought before a judge within hours of arrest.  </a:t>
            </a:r>
            <a:endParaRPr/>
          </a:p>
          <a:p>
            <a:pPr indent="0" lvl="0" marL="0">
              <a:spcBef>
                <a:spcPts val="1600"/>
              </a:spcBef>
              <a:spcAft>
                <a:spcPts val="1600"/>
              </a:spcAft>
              <a:buNone/>
            </a:pPr>
            <a:r>
              <a:rPr lang="en"/>
              <a:t>During this first or </a:t>
            </a:r>
            <a:r>
              <a:rPr b="1" lang="en"/>
              <a:t>initial appearance</a:t>
            </a:r>
            <a:r>
              <a:rPr lang="en"/>
              <a:t>, a </a:t>
            </a:r>
            <a:r>
              <a:rPr b="1" lang="en"/>
              <a:t>magistrate</a:t>
            </a:r>
            <a:r>
              <a:rPr lang="en"/>
              <a:t> will inform the suspect of the charges against him, advise him of his rights, and determine if there is enough evidence to hold the suspect for further processing.</a:t>
            </a:r>
            <a:endParaRPr/>
          </a:p>
        </p:txBody>
      </p:sp>
      <p:sp>
        <p:nvSpPr>
          <p:cNvPr id="183" name="Shape 1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Shape 18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Formal Is It?</a:t>
            </a:r>
            <a:endParaRPr/>
          </a:p>
        </p:txBody>
      </p:sp>
      <p:sp>
        <p:nvSpPr>
          <p:cNvPr id="189" name="Shape 189"/>
          <p:cNvSpPr txBox="1"/>
          <p:nvPr>
            <p:ph idx="1" type="body"/>
          </p:nvPr>
        </p:nvSpPr>
        <p:spPr>
          <a:xfrm>
            <a:off x="387900" y="1462599"/>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These hearings tend to be less formal than later formal hearings, and can be conducted by lower court magistrates who may or may not have the authority to preside over the actual criminal trial.  </a:t>
            </a:r>
            <a:endParaRPr/>
          </a:p>
          <a:p>
            <a:pPr indent="0" lvl="0" marL="0" rtl="0" algn="just">
              <a:spcBef>
                <a:spcPts val="1600"/>
              </a:spcBef>
              <a:spcAft>
                <a:spcPts val="0"/>
              </a:spcAft>
              <a:buNone/>
            </a:pPr>
            <a:r>
              <a:rPr lang="en"/>
              <a:t>In most jurisdictions, bail is set at this stage in the process.</a:t>
            </a:r>
            <a:endParaRPr/>
          </a:p>
          <a:p>
            <a:pPr indent="0" lvl="0" marL="0">
              <a:spcBef>
                <a:spcPts val="1600"/>
              </a:spcBef>
              <a:spcAft>
                <a:spcPts val="1600"/>
              </a:spcAft>
              <a:buNone/>
            </a:pPr>
            <a:r>
              <a:t/>
            </a:r>
            <a:endParaRPr b="1"/>
          </a:p>
        </p:txBody>
      </p:sp>
      <p:sp>
        <p:nvSpPr>
          <p:cNvPr id="190" name="Shape 1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Shape 6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Dark Figure of Crime</a:t>
            </a:r>
            <a:endParaRPr/>
          </a:p>
        </p:txBody>
      </p:sp>
      <p:sp>
        <p:nvSpPr>
          <p:cNvPr id="70" name="Shape 7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Crimes often do not come to the attention of law enforcement.  </a:t>
            </a:r>
            <a:endParaRPr/>
          </a:p>
          <a:p>
            <a:pPr indent="0" lvl="0" marL="0" rtl="0">
              <a:spcBef>
                <a:spcPts val="1600"/>
              </a:spcBef>
              <a:spcAft>
                <a:spcPts val="0"/>
              </a:spcAft>
              <a:buNone/>
            </a:pPr>
            <a:r>
              <a:rPr lang="en"/>
              <a:t>This is what is called the </a:t>
            </a:r>
            <a:r>
              <a:rPr i="1" lang="en"/>
              <a:t>dark figure of crime</a:t>
            </a:r>
            <a:r>
              <a:rPr lang="en"/>
              <a:t>.  </a:t>
            </a:r>
            <a:endParaRPr/>
          </a:p>
          <a:p>
            <a:pPr indent="0" lvl="0" marL="0" rtl="0">
              <a:spcBef>
                <a:spcPts val="1600"/>
              </a:spcBef>
              <a:spcAft>
                <a:spcPts val="0"/>
              </a:spcAft>
              <a:buNone/>
            </a:pPr>
            <a:r>
              <a:rPr lang="en"/>
              <a:t>The criminal justice process does not begin until crimes come to the attention of police.  </a:t>
            </a:r>
            <a:endParaRPr/>
          </a:p>
          <a:p>
            <a:pPr indent="0" lvl="0" marL="0">
              <a:spcBef>
                <a:spcPts val="1600"/>
              </a:spcBef>
              <a:spcAft>
                <a:spcPts val="1600"/>
              </a:spcAft>
              <a:buNone/>
            </a:pPr>
            <a:r>
              <a:rPr lang="en"/>
              <a:t>Since many crimes go unreported, a majority of crimes never begin the process.  </a:t>
            </a:r>
            <a:endParaRPr/>
          </a:p>
        </p:txBody>
      </p:sp>
      <p:sp>
        <p:nvSpPr>
          <p:cNvPr id="71" name="Shape 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Shape 19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Feds are More Formal</a:t>
            </a:r>
            <a:endParaRPr/>
          </a:p>
        </p:txBody>
      </p:sp>
      <p:sp>
        <p:nvSpPr>
          <p:cNvPr id="196" name="Shape 19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At the federal level, the process is somewhat formalized, and several important tasks are taken care of in this single step.  </a:t>
            </a:r>
            <a:endParaRPr/>
          </a:p>
          <a:p>
            <a:pPr indent="0" lvl="0" marL="0" algn="just">
              <a:spcBef>
                <a:spcPts val="1600"/>
              </a:spcBef>
              <a:spcAft>
                <a:spcPts val="1600"/>
              </a:spcAft>
              <a:buNone/>
            </a:pPr>
            <a:r>
              <a:rPr lang="en"/>
              <a:t>At an initial appearance in federal court, a judge advises the defendant of the charges filed, considers whether the defendant should be held in jail until trial, and determines whether there is probable cause to believe that an offense has been committed, and the defendant has committed it.</a:t>
            </a:r>
            <a:endParaRPr/>
          </a:p>
        </p:txBody>
      </p:sp>
      <p:sp>
        <p:nvSpPr>
          <p:cNvPr id="197" name="Shape 1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Right to Counsel </a:t>
            </a:r>
            <a:endParaRPr/>
          </a:p>
        </p:txBody>
      </p:sp>
      <p:sp>
        <p:nvSpPr>
          <p:cNvPr id="203" name="Shape 20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Defendants who are unable to afford </a:t>
            </a:r>
            <a:r>
              <a:rPr b="1" lang="en"/>
              <a:t>counsel</a:t>
            </a:r>
            <a:r>
              <a:rPr lang="en"/>
              <a:t> are advised of their right to a court-appointed attorney.  </a:t>
            </a:r>
            <a:endParaRPr/>
          </a:p>
          <a:p>
            <a:pPr indent="0" lvl="0" marL="0" rtl="0">
              <a:spcBef>
                <a:spcPts val="1600"/>
              </a:spcBef>
              <a:spcAft>
                <a:spcPts val="0"/>
              </a:spcAft>
              <a:buNone/>
            </a:pPr>
            <a:r>
              <a:rPr lang="en"/>
              <a:t>The court may appoint either a federal public defender or a private attorney who has agreed to accept such appointments from the court.  </a:t>
            </a:r>
            <a:endParaRPr/>
          </a:p>
          <a:p>
            <a:pPr indent="0" lvl="0" marL="0">
              <a:spcBef>
                <a:spcPts val="1600"/>
              </a:spcBef>
              <a:spcAft>
                <a:spcPts val="1600"/>
              </a:spcAft>
              <a:buNone/>
            </a:pPr>
            <a:r>
              <a:rPr lang="en"/>
              <a:t>Regardless of the type of appointment, the attorney will be paid by the court from funds appropriated by Congress.</a:t>
            </a:r>
            <a:endParaRPr/>
          </a:p>
        </p:txBody>
      </p:sp>
      <p:sp>
        <p:nvSpPr>
          <p:cNvPr id="204" name="Shape 2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Pretrial Release Conditions</a:t>
            </a:r>
            <a:endParaRPr/>
          </a:p>
        </p:txBody>
      </p:sp>
      <p:sp>
        <p:nvSpPr>
          <p:cNvPr id="210" name="Shape 21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Defendants released into the community before trial may be required to obey certain restrictions, such as home confinement or drug testing, and to make periodic reports to a </a:t>
            </a:r>
            <a:r>
              <a:rPr b="1" lang="en"/>
              <a:t>pretrial services officer</a:t>
            </a:r>
            <a:r>
              <a:rPr lang="en"/>
              <a:t> to ensure appearance at trial.      </a:t>
            </a:r>
            <a:endParaRPr/>
          </a:p>
          <a:p>
            <a:pPr indent="0" lvl="0" marL="0">
              <a:spcBef>
                <a:spcPts val="1600"/>
              </a:spcBef>
              <a:spcAft>
                <a:spcPts val="1600"/>
              </a:spcAft>
              <a:buNone/>
            </a:pPr>
            <a:r>
              <a:t/>
            </a:r>
            <a:endParaRPr/>
          </a:p>
        </p:txBody>
      </p:sp>
      <p:sp>
        <p:nvSpPr>
          <p:cNvPr id="211" name="Shape 2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Shape 2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Grand Juries</a:t>
            </a:r>
            <a:endParaRPr/>
          </a:p>
        </p:txBody>
      </p:sp>
      <p:sp>
        <p:nvSpPr>
          <p:cNvPr id="217" name="Shape 21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a matter of American legal tradition, a </a:t>
            </a:r>
            <a:r>
              <a:rPr b="1" lang="en"/>
              <a:t>grand jury</a:t>
            </a:r>
            <a:r>
              <a:rPr lang="en"/>
              <a:t> was convened to hear evidence presented by the prosecutor and determine if that evidence was sufficient to warrant a full-blown criminal trial.  </a:t>
            </a:r>
            <a:endParaRPr/>
          </a:p>
          <a:p>
            <a:pPr indent="0" lvl="0" marL="0" rtl="0" algn="just">
              <a:spcBef>
                <a:spcPts val="1600"/>
              </a:spcBef>
              <a:spcAft>
                <a:spcPts val="0"/>
              </a:spcAft>
              <a:buNone/>
            </a:pPr>
            <a:r>
              <a:rPr lang="en"/>
              <a:t>In other words, it was the duty of the grand jury to determine if probable cause existed in a particular criminal case.  </a:t>
            </a:r>
            <a:endParaRPr/>
          </a:p>
          <a:p>
            <a:pPr indent="0" lvl="0" marL="0" rtl="0" algn="just">
              <a:spcBef>
                <a:spcPts val="1600"/>
              </a:spcBef>
              <a:spcAft>
                <a:spcPts val="0"/>
              </a:spcAft>
              <a:buNone/>
            </a:pPr>
            <a:r>
              <a:rPr lang="en"/>
              <a:t>Defendants had no right to be present at grand jury proceedings, and these deliberations were held in secret.  </a:t>
            </a:r>
            <a:endParaRPr/>
          </a:p>
          <a:p>
            <a:pPr indent="0" lvl="0" marL="0">
              <a:spcBef>
                <a:spcPts val="1600"/>
              </a:spcBef>
              <a:spcAft>
                <a:spcPts val="1600"/>
              </a:spcAft>
              <a:buNone/>
            </a:pPr>
            <a:r>
              <a:t/>
            </a:r>
            <a:endParaRPr/>
          </a:p>
        </p:txBody>
      </p:sp>
      <p:sp>
        <p:nvSpPr>
          <p:cNvPr id="218" name="Shape 2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Shape 2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Variations by Jurisdiction</a:t>
            </a:r>
            <a:endParaRPr/>
          </a:p>
        </p:txBody>
      </p:sp>
      <p:sp>
        <p:nvSpPr>
          <p:cNvPr id="224" name="Shape 22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States that were more populous found that the grand jury system was unwieldy.  </a:t>
            </a:r>
            <a:endParaRPr/>
          </a:p>
          <a:p>
            <a:pPr indent="0" lvl="0" marL="0" rtl="0">
              <a:spcBef>
                <a:spcPts val="1600"/>
              </a:spcBef>
              <a:spcAft>
                <a:spcPts val="0"/>
              </a:spcAft>
              <a:buNone/>
            </a:pPr>
            <a:r>
              <a:rPr lang="en"/>
              <a:t>It was too labor intensive and took up too much time.  </a:t>
            </a:r>
            <a:endParaRPr/>
          </a:p>
          <a:p>
            <a:pPr indent="0" lvl="0" marL="0" rtl="0">
              <a:spcBef>
                <a:spcPts val="1600"/>
              </a:spcBef>
              <a:spcAft>
                <a:spcPts val="0"/>
              </a:spcAft>
              <a:buNone/>
            </a:pPr>
            <a:r>
              <a:rPr lang="en"/>
              <a:t>These states developed a system whereby the prosecutor files a charging document called an </a:t>
            </a:r>
            <a:r>
              <a:rPr b="1" lang="en"/>
              <a:t>information</a:t>
            </a:r>
            <a:r>
              <a:rPr lang="en"/>
              <a:t> with the court.  </a:t>
            </a:r>
            <a:endParaRPr/>
          </a:p>
          <a:p>
            <a:pPr indent="0" lvl="0" marL="0" rtl="0">
              <a:spcBef>
                <a:spcPts val="1600"/>
              </a:spcBef>
              <a:spcAft>
                <a:spcPts val="0"/>
              </a:spcAft>
              <a:buNone/>
            </a:pPr>
            <a:r>
              <a:rPr lang="en"/>
              <a:t>A hearing is then held to determine if probable cause is indeed present as the prosecution alleges.  </a:t>
            </a:r>
            <a:endParaRPr/>
          </a:p>
          <a:p>
            <a:pPr indent="0" lvl="0" marL="0">
              <a:spcBef>
                <a:spcPts val="1600"/>
              </a:spcBef>
              <a:spcAft>
                <a:spcPts val="1600"/>
              </a:spcAft>
              <a:buNone/>
            </a:pPr>
            <a:r>
              <a:rPr lang="en"/>
              <a:t>Defendants have the right to be present at these preliminary hearings.  </a:t>
            </a:r>
            <a:endParaRPr/>
          </a:p>
        </p:txBody>
      </p:sp>
      <p:sp>
        <p:nvSpPr>
          <p:cNvPr id="225" name="Shape 2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Shape 2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Probable Cause</a:t>
            </a:r>
            <a:endParaRPr/>
          </a:p>
        </p:txBody>
      </p:sp>
      <p:sp>
        <p:nvSpPr>
          <p:cNvPr id="231" name="Shape 2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Regardless of whether a grand jury system is used or prosecutorial information is used, the gold standard for moving forward to a criminal trial is probable cause.</a:t>
            </a:r>
            <a:endParaRPr/>
          </a:p>
          <a:p>
            <a:pPr indent="0" lvl="0" marL="0" algn="just">
              <a:spcBef>
                <a:spcPts val="1600"/>
              </a:spcBef>
              <a:spcAft>
                <a:spcPts val="1600"/>
              </a:spcAft>
              <a:buNone/>
            </a:pPr>
            <a:r>
              <a:t/>
            </a:r>
            <a:endParaRPr/>
          </a:p>
        </p:txBody>
      </p:sp>
      <p:sp>
        <p:nvSpPr>
          <p:cNvPr id="232" name="Shape 2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Shape 23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Grand Juries</a:t>
            </a:r>
            <a:endParaRPr/>
          </a:p>
        </p:txBody>
      </p:sp>
      <p:sp>
        <p:nvSpPr>
          <p:cNvPr id="238" name="Shape 23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federal courts still use the old grand jury system.  </a:t>
            </a:r>
            <a:endParaRPr/>
          </a:p>
          <a:p>
            <a:pPr indent="0" lvl="0" marL="0" rtl="0">
              <a:spcBef>
                <a:spcPts val="1600"/>
              </a:spcBef>
              <a:spcAft>
                <a:spcPts val="0"/>
              </a:spcAft>
              <a:buNone/>
            </a:pPr>
            <a:r>
              <a:rPr lang="en"/>
              <a:t>At the beginning of a federal criminal case, the principal actors are the </a:t>
            </a:r>
            <a:r>
              <a:rPr b="1" lang="en"/>
              <a:t>U.S. Attorney</a:t>
            </a:r>
            <a:r>
              <a:rPr lang="en"/>
              <a:t> (the prosecutor) and the grand jury.  </a:t>
            </a:r>
            <a:endParaRPr/>
          </a:p>
          <a:p>
            <a:pPr indent="0" lvl="0" marL="0" rtl="0">
              <a:spcBef>
                <a:spcPts val="1600"/>
              </a:spcBef>
              <a:spcAft>
                <a:spcPts val="0"/>
              </a:spcAft>
              <a:buNone/>
            </a:pPr>
            <a:r>
              <a:rPr lang="en"/>
              <a:t>The U.S. attorney represents the United States in most court proceedings, including all criminal prosecutions.  </a:t>
            </a:r>
            <a:endParaRPr/>
          </a:p>
          <a:p>
            <a:pPr indent="0" lvl="0" marL="0">
              <a:spcBef>
                <a:spcPts val="1600"/>
              </a:spcBef>
              <a:spcAft>
                <a:spcPts val="1600"/>
              </a:spcAft>
              <a:buNone/>
            </a:pPr>
            <a:r>
              <a:rPr lang="en"/>
              <a:t>The grand jury reviews evidence presented by the U.S. attorney and decides whether there is sufficient evidence to require a defendant to stand trial.</a:t>
            </a:r>
            <a:endParaRPr/>
          </a:p>
        </p:txBody>
      </p:sp>
      <p:sp>
        <p:nvSpPr>
          <p:cNvPr id="239" name="Shape 2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Shape 24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Arraignment</a:t>
            </a:r>
            <a:endParaRPr/>
          </a:p>
        </p:txBody>
      </p:sp>
      <p:sp>
        <p:nvSpPr>
          <p:cNvPr id="245" name="Shape 24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At this stage, the criminal defendant appears in court to have the formal charging document read.  </a:t>
            </a:r>
            <a:endParaRPr/>
          </a:p>
          <a:p>
            <a:pPr indent="0" lvl="0" marL="0" rtl="0" algn="just">
              <a:spcBef>
                <a:spcPts val="1600"/>
              </a:spcBef>
              <a:spcAft>
                <a:spcPts val="0"/>
              </a:spcAft>
              <a:buNone/>
            </a:pPr>
            <a:r>
              <a:rPr lang="en"/>
              <a:t>This is where the defendant enters a </a:t>
            </a:r>
            <a:r>
              <a:rPr b="1" lang="en"/>
              <a:t>plea.</a:t>
            </a:r>
            <a:r>
              <a:rPr lang="en"/>
              <a:t>  </a:t>
            </a:r>
            <a:endParaRPr/>
          </a:p>
          <a:p>
            <a:pPr indent="0" lvl="0" marL="0" rtl="0" algn="just">
              <a:spcBef>
                <a:spcPts val="1600"/>
              </a:spcBef>
              <a:spcAft>
                <a:spcPts val="0"/>
              </a:spcAft>
              <a:buNone/>
            </a:pPr>
            <a:r>
              <a:rPr lang="en"/>
              <a:t>The most common pleas are guilty and not guilty.  </a:t>
            </a:r>
            <a:endParaRPr/>
          </a:p>
          <a:p>
            <a:pPr indent="0" lvl="0" marL="0" algn="just">
              <a:spcBef>
                <a:spcPts val="1600"/>
              </a:spcBef>
              <a:spcAft>
                <a:spcPts val="1600"/>
              </a:spcAft>
              <a:buNone/>
            </a:pPr>
            <a:r>
              <a:rPr lang="en"/>
              <a:t>In most jurisdictions, </a:t>
            </a:r>
            <a:r>
              <a:rPr b="1" lang="en"/>
              <a:t>standing mute</a:t>
            </a:r>
            <a:r>
              <a:rPr lang="en"/>
              <a:t> (saying nothing when asked for a plea) will result in the court entering a not guilty plea on behalf of the defendant.  </a:t>
            </a:r>
            <a:endParaRPr/>
          </a:p>
        </p:txBody>
      </p:sp>
      <p:sp>
        <p:nvSpPr>
          <p:cNvPr id="246" name="Shape 2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Shape 25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 Bargains</a:t>
            </a:r>
            <a:endParaRPr/>
          </a:p>
        </p:txBody>
      </p:sp>
      <p:sp>
        <p:nvSpPr>
          <p:cNvPr id="252" name="Shape 25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If a defendant pleads guilty in return for the government agreeing to drop certain charges or to recommend a lenient sentence, the agreement often is called a </a:t>
            </a:r>
            <a:r>
              <a:rPr b="1" lang="en"/>
              <a:t>plea bargain</a:t>
            </a:r>
            <a:r>
              <a:rPr lang="en"/>
              <a:t>.</a:t>
            </a:r>
            <a:endParaRPr/>
          </a:p>
          <a:p>
            <a:pPr indent="0" lvl="0" marL="0">
              <a:spcBef>
                <a:spcPts val="1600"/>
              </a:spcBef>
              <a:spcAft>
                <a:spcPts val="1600"/>
              </a:spcAft>
              <a:buNone/>
            </a:pPr>
            <a:r>
              <a:t/>
            </a:r>
            <a:endParaRPr/>
          </a:p>
        </p:txBody>
      </p:sp>
      <p:sp>
        <p:nvSpPr>
          <p:cNvPr id="253" name="Shape 2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Shape 25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Pleas and Sentencing</a:t>
            </a:r>
            <a:endParaRPr/>
          </a:p>
        </p:txBody>
      </p:sp>
      <p:sp>
        <p:nvSpPr>
          <p:cNvPr id="259" name="Shape 25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federal criminal courts, the defendant enters a plea to the charges brought by the U.S. attorney.  </a:t>
            </a:r>
            <a:endParaRPr/>
          </a:p>
          <a:p>
            <a:pPr indent="0" lvl="0" marL="0" rtl="0">
              <a:spcBef>
                <a:spcPts val="1600"/>
              </a:spcBef>
              <a:spcAft>
                <a:spcPts val="0"/>
              </a:spcAft>
              <a:buNone/>
            </a:pPr>
            <a:r>
              <a:rPr lang="en"/>
              <a:t>More than 90% of federal criminal defendants plead guilty rather than go to trial.  </a:t>
            </a:r>
            <a:endParaRPr/>
          </a:p>
          <a:p>
            <a:pPr indent="0" lvl="0" marL="0">
              <a:spcBef>
                <a:spcPts val="1600"/>
              </a:spcBef>
              <a:spcAft>
                <a:spcPts val="1600"/>
              </a:spcAft>
              <a:buNone/>
            </a:pPr>
            <a:r>
              <a:rPr lang="en"/>
              <a:t>If the defendant pleads guilty, the judge may impose a sentence at that time, but more commonly will schedule a hearing to determine the sentence at a later date.</a:t>
            </a:r>
            <a:endParaRPr/>
          </a:p>
        </p:txBody>
      </p:sp>
      <p:sp>
        <p:nvSpPr>
          <p:cNvPr id="260" name="Shape 26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Citizens </a:t>
            </a:r>
            <a:endParaRPr/>
          </a:p>
        </p:txBody>
      </p:sp>
      <p:sp>
        <p:nvSpPr>
          <p:cNvPr id="77" name="Shape 7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criminal prosecutions begin with a private citizen making a report to police.  </a:t>
            </a:r>
            <a:endParaRPr/>
          </a:p>
          <a:p>
            <a:pPr indent="0" lvl="0" marL="0" rtl="0">
              <a:spcBef>
                <a:spcPts val="1600"/>
              </a:spcBef>
              <a:spcAft>
                <a:spcPts val="0"/>
              </a:spcAft>
              <a:buNone/>
            </a:pPr>
            <a:r>
              <a:rPr lang="en"/>
              <a:t>Very few offenses are detected by officers performing random patrols, contrary to the conventional wisdom that preventive patrol serves to prevent crime.  </a:t>
            </a:r>
            <a:endParaRPr/>
          </a:p>
          <a:p>
            <a:pPr indent="0" lvl="0" marL="0">
              <a:spcBef>
                <a:spcPts val="1600"/>
              </a:spcBef>
              <a:spcAft>
                <a:spcPts val="1600"/>
              </a:spcAft>
              <a:buNone/>
            </a:pPr>
            <a:r>
              <a:rPr lang="en"/>
              <a:t>Information from private citizens is the key to success in the criminal justice system.</a:t>
            </a:r>
            <a:endParaRPr/>
          </a:p>
        </p:txBody>
      </p:sp>
      <p:sp>
        <p:nvSpPr>
          <p:cNvPr id="78" name="Shape 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4" name="Shape 264"/>
        <p:cNvGrpSpPr/>
        <p:nvPr/>
      </p:nvGrpSpPr>
      <p:grpSpPr>
        <a:xfrm>
          <a:off x="0" y="0"/>
          <a:ext cx="0" cy="0"/>
          <a:chOff x="0" y="0"/>
          <a:chExt cx="0" cy="0"/>
        </a:xfrm>
      </p:grpSpPr>
      <p:sp>
        <p:nvSpPr>
          <p:cNvPr id="265" name="Shape 26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Felony Trials</a:t>
            </a:r>
            <a:endParaRPr/>
          </a:p>
        </p:txBody>
      </p:sp>
      <p:sp>
        <p:nvSpPr>
          <p:cNvPr id="266" name="Shape 26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most felony cases, the judge waits for the results of a </a:t>
            </a:r>
            <a:r>
              <a:rPr b="1" lang="en"/>
              <a:t>presentence report</a:t>
            </a:r>
            <a:r>
              <a:rPr lang="en"/>
              <a:t>, prepared by the court's probation office, before imposing sentence.  </a:t>
            </a:r>
            <a:endParaRPr/>
          </a:p>
          <a:p>
            <a:pPr indent="0" lvl="0" marL="0">
              <a:spcBef>
                <a:spcPts val="1600"/>
              </a:spcBef>
              <a:spcAft>
                <a:spcPts val="1600"/>
              </a:spcAft>
              <a:buNone/>
            </a:pPr>
            <a:r>
              <a:rPr lang="en"/>
              <a:t>If the defendant pleads not guilty, the judge will proceed to schedule a trial.</a:t>
            </a:r>
            <a:endParaRPr/>
          </a:p>
        </p:txBody>
      </p:sp>
      <p:sp>
        <p:nvSpPr>
          <p:cNvPr id="267" name="Shape 26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Shape 27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Pleading and the Constitution </a:t>
            </a:r>
            <a:endParaRPr/>
          </a:p>
        </p:txBody>
      </p:sp>
      <p:sp>
        <p:nvSpPr>
          <p:cNvPr id="273" name="Shape 27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Because of the seriousness of a guilty plea, the judge must determine that a guilty plea was made both </a:t>
            </a:r>
            <a:r>
              <a:rPr b="1" lang="en"/>
              <a:t>knowingly </a:t>
            </a:r>
            <a:r>
              <a:rPr lang="en"/>
              <a:t>and</a:t>
            </a:r>
            <a:r>
              <a:rPr b="1" lang="en"/>
              <a:t> voluntarily</a:t>
            </a:r>
            <a:r>
              <a:rPr lang="en"/>
              <a:t>.  </a:t>
            </a:r>
            <a:endParaRPr/>
          </a:p>
          <a:p>
            <a:pPr indent="0" lvl="0" marL="0" rtl="0" algn="just">
              <a:spcBef>
                <a:spcPts val="1600"/>
              </a:spcBef>
              <a:spcAft>
                <a:spcPts val="0"/>
              </a:spcAft>
              <a:buNone/>
            </a:pPr>
            <a:r>
              <a:rPr lang="en"/>
              <a:t>If it is determined that a guilty plea is entered knowingly and voluntarily, there is no need to go on with a trial.  </a:t>
            </a:r>
            <a:endParaRPr/>
          </a:p>
          <a:p>
            <a:pPr indent="0" lvl="0" marL="0" rtl="0" algn="just">
              <a:spcBef>
                <a:spcPts val="1600"/>
              </a:spcBef>
              <a:spcAft>
                <a:spcPts val="0"/>
              </a:spcAft>
              <a:buNone/>
            </a:pPr>
            <a:r>
              <a:rPr lang="en"/>
              <a:t>In many cases, the judge will impose a sentence at this point.  </a:t>
            </a:r>
            <a:endParaRPr/>
          </a:p>
          <a:p>
            <a:pPr indent="0" lvl="0" marL="0">
              <a:spcBef>
                <a:spcPts val="1600"/>
              </a:spcBef>
              <a:spcAft>
                <a:spcPts val="1600"/>
              </a:spcAft>
              <a:buNone/>
            </a:pPr>
            <a:r>
              <a:t/>
            </a:r>
            <a:endParaRPr/>
          </a:p>
        </p:txBody>
      </p:sp>
      <p:sp>
        <p:nvSpPr>
          <p:cNvPr id="274" name="Shape 27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Investigation</a:t>
            </a:r>
            <a:endParaRPr/>
          </a:p>
        </p:txBody>
      </p:sp>
      <p:sp>
        <p:nvSpPr>
          <p:cNvPr id="84" name="Shape 8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Once a crime is reported to the police, an investigation will begin.  </a:t>
            </a:r>
            <a:endParaRPr/>
          </a:p>
          <a:p>
            <a:pPr indent="0" lvl="0" marL="0" rtl="0">
              <a:spcBef>
                <a:spcPts val="1600"/>
              </a:spcBef>
              <a:spcAft>
                <a:spcPts val="0"/>
              </a:spcAft>
              <a:buNone/>
            </a:pPr>
            <a:r>
              <a:rPr lang="en"/>
              <a:t>Depending on the nature and seriousness of the crime, this investigation may be as simple as a patrol officer asking a few questions at the scene, or as complex as involving detectives and forensic scientists.  </a:t>
            </a:r>
            <a:endParaRPr/>
          </a:p>
          <a:p>
            <a:pPr indent="0" lvl="0" marL="0">
              <a:spcBef>
                <a:spcPts val="1600"/>
              </a:spcBef>
              <a:spcAft>
                <a:spcPts val="1600"/>
              </a:spcAft>
              <a:buNone/>
            </a:pPr>
            <a:r>
              <a:rPr lang="en"/>
              <a:t>The first responder will conduct a </a:t>
            </a:r>
            <a:r>
              <a:rPr i="1" lang="en"/>
              <a:t>preliminary investigation</a:t>
            </a:r>
            <a:r>
              <a:rPr lang="en"/>
              <a:t>.</a:t>
            </a:r>
            <a:endParaRPr/>
          </a:p>
        </p:txBody>
      </p:sp>
      <p:sp>
        <p:nvSpPr>
          <p:cNvPr id="85" name="Shape 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Investigations </a:t>
            </a:r>
            <a:endParaRPr/>
          </a:p>
        </p:txBody>
      </p:sp>
      <p:sp>
        <p:nvSpPr>
          <p:cNvPr id="91" name="Shape 9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a:t>
            </a:r>
            <a:r>
              <a:rPr lang="en" u="sng"/>
              <a:t>preliminary investigation</a:t>
            </a:r>
            <a:r>
              <a:rPr lang="en"/>
              <a:t> involves securing the crime scene and identifying victims, perpetrators, and witnesses.  </a:t>
            </a:r>
            <a:endParaRPr/>
          </a:p>
          <a:p>
            <a:pPr indent="0" lvl="0" marL="0" rtl="0">
              <a:spcBef>
                <a:spcPts val="1600"/>
              </a:spcBef>
              <a:spcAft>
                <a:spcPts val="0"/>
              </a:spcAft>
              <a:buNone/>
            </a:pPr>
            <a:r>
              <a:rPr lang="en"/>
              <a:t>Other tasks that do not involve specialized training and large amounts of time are also part of the preliminary investigation.  </a:t>
            </a:r>
            <a:endParaRPr/>
          </a:p>
          <a:p>
            <a:pPr indent="0" lvl="0" marL="0" rtl="0">
              <a:spcBef>
                <a:spcPts val="1600"/>
              </a:spcBef>
              <a:spcAft>
                <a:spcPts val="0"/>
              </a:spcAft>
              <a:buNone/>
            </a:pPr>
            <a:r>
              <a:rPr lang="en"/>
              <a:t>Cases that are more complex will require a </a:t>
            </a:r>
            <a:r>
              <a:rPr lang="en" u="sng"/>
              <a:t>follow-up investigation</a:t>
            </a:r>
            <a:r>
              <a:rPr lang="en"/>
              <a:t>, which is usually conducted by a detective.    </a:t>
            </a:r>
            <a:endParaRPr/>
          </a:p>
          <a:p>
            <a:pPr indent="0" lvl="0" marL="0">
              <a:spcBef>
                <a:spcPts val="1600"/>
              </a:spcBef>
              <a:spcAft>
                <a:spcPts val="1600"/>
              </a:spcAft>
              <a:buNone/>
            </a:pPr>
            <a:r>
              <a:t/>
            </a:r>
            <a:endParaRPr/>
          </a:p>
        </p:txBody>
      </p:sp>
      <p:sp>
        <p:nvSpPr>
          <p:cNvPr id="92" name="Shape 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a:t>
            </a:r>
            <a:endParaRPr/>
          </a:p>
        </p:txBody>
      </p:sp>
      <p:sp>
        <p:nvSpPr>
          <p:cNvPr id="98" name="Shape 9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a:t>
            </a:r>
            <a:r>
              <a:rPr lang="en" u="sng"/>
              <a:t>arrest</a:t>
            </a:r>
            <a:r>
              <a:rPr lang="en"/>
              <a:t> involves taking a person into actual physical custody by law enforcement.  </a:t>
            </a:r>
            <a:endParaRPr/>
          </a:p>
          <a:p>
            <a:pPr indent="0" lvl="0" marL="0" rtl="0">
              <a:spcBef>
                <a:spcPts val="1600"/>
              </a:spcBef>
              <a:spcAft>
                <a:spcPts val="0"/>
              </a:spcAft>
              <a:buNone/>
            </a:pPr>
            <a:r>
              <a:rPr lang="en"/>
              <a:t>For an arrest to be legal, it must be based on </a:t>
            </a:r>
            <a:r>
              <a:rPr lang="en" u="sng"/>
              <a:t>probable cause</a:t>
            </a:r>
            <a:r>
              <a:rPr lang="en"/>
              <a:t>.  </a:t>
            </a:r>
            <a:endParaRPr/>
          </a:p>
          <a:p>
            <a:pPr indent="0" lvl="0" marL="0">
              <a:spcBef>
                <a:spcPts val="1600"/>
              </a:spcBef>
              <a:spcAft>
                <a:spcPts val="1600"/>
              </a:spcAft>
              <a:buNone/>
            </a:pPr>
            <a:r>
              <a:rPr i="1" lang="en"/>
              <a:t>Probable cause</a:t>
            </a:r>
            <a:r>
              <a:rPr lang="en"/>
              <a:t> means that enough evidence is present to convince a reasonable person that it is more likely than not that the suspect committed the crime.</a:t>
            </a:r>
            <a:endParaRPr/>
          </a:p>
        </p:txBody>
      </p:sp>
      <p:sp>
        <p:nvSpPr>
          <p:cNvPr id="99" name="Shape 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 and the Use of Force</a:t>
            </a:r>
            <a:endParaRPr/>
          </a:p>
        </p:txBody>
      </p:sp>
      <p:sp>
        <p:nvSpPr>
          <p:cNvPr id="105" name="Shape 10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Perhaps one of the most controversial aspects of the arrest process is the use of force by police in making an arrest.  </a:t>
            </a:r>
            <a:endParaRPr/>
          </a:p>
          <a:p>
            <a:pPr indent="0" lvl="0" marL="0" rtl="0">
              <a:spcBef>
                <a:spcPts val="1600"/>
              </a:spcBef>
              <a:spcAft>
                <a:spcPts val="0"/>
              </a:spcAft>
              <a:buNone/>
            </a:pPr>
            <a:r>
              <a:rPr lang="en"/>
              <a:t>Constitutional and statutory law authorizes the use of reasonable force when the force is necessary to take a suspect into custody.  </a:t>
            </a:r>
            <a:endParaRPr/>
          </a:p>
          <a:p>
            <a:pPr indent="0" lvl="0" marL="0">
              <a:spcBef>
                <a:spcPts val="1600"/>
              </a:spcBef>
              <a:spcAft>
                <a:spcPts val="1600"/>
              </a:spcAft>
              <a:buNone/>
            </a:pPr>
            <a:r>
              <a:rPr lang="en"/>
              <a:t>Often, what constitutes reasonable force is a hotly disputed matter.</a:t>
            </a:r>
            <a:endParaRPr/>
          </a:p>
        </p:txBody>
      </p:sp>
      <p:sp>
        <p:nvSpPr>
          <p:cNvPr id="106" name="Shape 1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Graham v. Connor </a:t>
            </a:r>
            <a:r>
              <a:rPr lang="en"/>
              <a:t>(1989)</a:t>
            </a:r>
            <a:endParaRPr/>
          </a:p>
        </p:txBody>
      </p:sp>
      <p:sp>
        <p:nvSpPr>
          <p:cNvPr id="112" name="Shape 11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the landmark case of </a:t>
            </a:r>
            <a:r>
              <a:rPr b="1" i="1" lang="en"/>
              <a:t>Graham v. Connor (1989)</a:t>
            </a:r>
            <a:r>
              <a:rPr lang="en"/>
              <a:t>, the Supreme Court of the United States established the legal requirement that the use of force by police be </a:t>
            </a:r>
            <a:r>
              <a:rPr b="1" lang="en"/>
              <a:t>objectively reasonable</a:t>
            </a:r>
            <a:r>
              <a:rPr lang="en"/>
              <a:t>.  </a:t>
            </a:r>
            <a:endParaRPr/>
          </a:p>
          <a:p>
            <a:pPr indent="0" lvl="0" marL="0" rtl="0" algn="just">
              <a:spcBef>
                <a:spcPts val="1600"/>
              </a:spcBef>
              <a:spcAft>
                <a:spcPts val="0"/>
              </a:spcAft>
              <a:buNone/>
            </a:pPr>
            <a:r>
              <a:rPr lang="en"/>
              <a:t>This standard suggests that police may use an amount of force that a reasonable person would conclude was necessary to effect the arrest and no more.  </a:t>
            </a:r>
            <a:endParaRPr/>
          </a:p>
          <a:p>
            <a:pPr indent="0" lvl="0" marL="0" algn="just">
              <a:spcBef>
                <a:spcPts val="1600"/>
              </a:spcBef>
              <a:spcAft>
                <a:spcPts val="1600"/>
              </a:spcAft>
              <a:buNone/>
            </a:pPr>
            <a:r>
              <a:t/>
            </a:r>
            <a:endParaRPr/>
          </a:p>
        </p:txBody>
      </p:sp>
      <p:sp>
        <p:nvSpPr>
          <p:cNvPr id="113" name="Shape 1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 v. Self-defense</a:t>
            </a:r>
            <a:endParaRPr/>
          </a:p>
        </p:txBody>
      </p:sp>
      <p:sp>
        <p:nvSpPr>
          <p:cNvPr id="119" name="Shape 11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Note that the force used to effect an arrest is a different legal issue than self-defense.  </a:t>
            </a:r>
            <a:endParaRPr/>
          </a:p>
          <a:p>
            <a:pPr indent="0" lvl="0" marL="0" rtl="0" algn="just">
              <a:spcBef>
                <a:spcPts val="1600"/>
              </a:spcBef>
              <a:spcAft>
                <a:spcPts val="0"/>
              </a:spcAft>
              <a:buNone/>
            </a:pPr>
            <a:r>
              <a:rPr lang="en"/>
              <a:t>Officers are always allowed to answer deadly force with deadly force when lives are at stake.</a:t>
            </a:r>
            <a:endParaRPr/>
          </a:p>
          <a:p>
            <a:pPr indent="0" lvl="0" marL="0" algn="just">
              <a:spcBef>
                <a:spcPts val="1600"/>
              </a:spcBef>
              <a:spcAft>
                <a:spcPts val="1600"/>
              </a:spcAft>
              <a:buNone/>
            </a:pPr>
            <a:r>
              <a:t/>
            </a:r>
            <a:endParaRPr/>
          </a:p>
        </p:txBody>
      </p:sp>
      <p:sp>
        <p:nvSpPr>
          <p:cNvPr id="120" name="Shape 1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