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</p:sldIdLst>
  <p:sldSz cy="5143500" cx="9144000"/>
  <p:notesSz cx="6858000" cy="9144000"/>
  <p:embeddedFontLst>
    <p:embeddedFont>
      <p:font typeface="Roboto Slab"/>
      <p:regular r:id="rId29"/>
      <p:bold r:id="rId30"/>
    </p:embeddedFont>
    <p:embeddedFont>
      <p:font typeface="Roboto"/>
      <p:regular r:id="rId31"/>
      <p:bold r:id="rId32"/>
      <p:italic r:id="rId33"/>
      <p:boldItalic r:id="rId3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RobotoSlab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font" Target="fonts/Roboto-regular.fntdata"/><Relationship Id="rId30" Type="http://schemas.openxmlformats.org/officeDocument/2006/relationships/font" Target="fonts/RobotoSlab-bold.fntdata"/><Relationship Id="rId11" Type="http://schemas.openxmlformats.org/officeDocument/2006/relationships/slide" Target="slides/slide7.xml"/><Relationship Id="rId33" Type="http://schemas.openxmlformats.org/officeDocument/2006/relationships/font" Target="fonts/Roboto-italic.fntdata"/><Relationship Id="rId10" Type="http://schemas.openxmlformats.org/officeDocument/2006/relationships/slide" Target="slides/slide6.xml"/><Relationship Id="rId32" Type="http://schemas.openxmlformats.org/officeDocument/2006/relationships/font" Target="fonts/Roboto-bold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34" Type="http://schemas.openxmlformats.org/officeDocument/2006/relationships/font" Target="fonts/Roboto-boldItalic.fntdata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Revision:  10/12/2015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Shape 1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Shape 1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Shape 2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Shape 2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Shape 2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Shape 22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1524800" y="672606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Shape 11"/>
          <p:cNvSpPr/>
          <p:nvPr/>
        </p:nvSpPr>
        <p:spPr>
          <a:xfrm rot="10800000">
            <a:off x="6537563" y="33429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Shape 1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Shape 13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Shape 54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hape 17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Shape 18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hape 21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Shape 2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hape 26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Shape 2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hape 35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Shape 36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Shape 44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Shape 45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6" name="Shape 46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 to Criminal Justice</a:t>
            </a:r>
            <a:endParaRPr/>
          </a:p>
        </p:txBody>
      </p:sp>
      <p:sp>
        <p:nvSpPr>
          <p:cNvPr id="64" name="Shape 64"/>
          <p:cNvSpPr txBox="1"/>
          <p:nvPr>
            <p:ph idx="1" type="subTitle"/>
          </p:nvPr>
        </p:nvSpPr>
        <p:spPr>
          <a:xfrm>
            <a:off x="1033200" y="3049425"/>
            <a:ext cx="64305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Section 1.3:  Defining and Measuring Crime</a:t>
            </a:r>
            <a:endParaRPr/>
          </a:p>
        </p:txBody>
      </p:sp>
      <p:sp>
        <p:nvSpPr>
          <p:cNvPr id="65" name="Shape 65"/>
          <p:cNvSpPr txBox="1"/>
          <p:nvPr/>
        </p:nvSpPr>
        <p:spPr>
          <a:xfrm>
            <a:off x="780150" y="4435925"/>
            <a:ext cx="3039000" cy="29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000">
                <a:latin typeface="Times New Roman"/>
                <a:ea typeface="Times New Roman"/>
                <a:cs typeface="Times New Roman"/>
                <a:sym typeface="Times New Roman"/>
              </a:rPr>
              <a:t>Prepared by Adam J. McKee</a:t>
            </a:r>
            <a:endParaRPr i="1"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Violations</a:t>
            </a:r>
            <a:endParaRPr/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Most jurisdictions recognize a class of offenses that do not result in any period of incarceration, and are punished with only a fine.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These minor breaches of the law are usually called </a:t>
            </a:r>
            <a:r>
              <a:rPr lang="en" u="sng"/>
              <a:t>violations</a:t>
            </a:r>
            <a:r>
              <a:rPr lang="en"/>
              <a:t>.</a:t>
            </a:r>
            <a:endParaRPr/>
          </a:p>
        </p:txBody>
      </p:sp>
      <p:sp>
        <p:nvSpPr>
          <p:cNvPr id="128" name="Shape 1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Crime Statistics</a:t>
            </a:r>
            <a:endParaRPr/>
          </a:p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387900" y="1386675"/>
            <a:ext cx="8368200" cy="3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understand crime and the criminal justice system, we need to understand the prevalence of crime.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Good crime statistics are critically important to understanding crime trends.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more federal and state agencies know about crime trends, the more intelligently they can allocate precious resources and maximize efforts at crime suppression and prevention.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Crime statistics are also frequently used as an evaluation tool for justice programs.</a:t>
            </a:r>
            <a:endParaRPr/>
          </a:p>
        </p:txBody>
      </p:sp>
      <p:sp>
        <p:nvSpPr>
          <p:cNvPr id="135" name="Shape 1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Crime Rates</a:t>
            </a:r>
            <a:endParaRPr/>
          </a:p>
        </p:txBody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the </a:t>
            </a:r>
            <a:r>
              <a:rPr lang="en" u="sng"/>
              <a:t>rate</a:t>
            </a:r>
            <a:r>
              <a:rPr lang="en"/>
              <a:t> of a particular crime is falling, then what the system is doing will seem to be working.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If the rate of a particular crime is rising, then it will seem to indicate that the criminal justice system is failing.</a:t>
            </a:r>
            <a:endParaRPr/>
          </a:p>
        </p:txBody>
      </p:sp>
      <p:sp>
        <p:nvSpPr>
          <p:cNvPr id="142" name="Shape 14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Uniform Crime Reports</a:t>
            </a:r>
            <a:endParaRPr/>
          </a:p>
        </p:txBody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the United States, the most frequently cited crime statistics come from the FBI’s </a:t>
            </a:r>
            <a:r>
              <a:rPr lang="en" u="sng"/>
              <a:t>Uniform Crime Reports (UCR)</a:t>
            </a:r>
            <a:r>
              <a:rPr lang="en"/>
              <a:t>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UCR are crime data collected by over 16,000 local and state law enforcement agencies on crimes that have been brought to the attention of police.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These law enforcement agencies voluntarily send information to the FBI, which compiles them into an annual published report along with several special reports on particular issues.  </a:t>
            </a:r>
            <a:endParaRPr/>
          </a:p>
        </p:txBody>
      </p:sp>
      <p:sp>
        <p:nvSpPr>
          <p:cNvPr id="149" name="Shape 1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Criticisms of the UCR</a:t>
            </a:r>
            <a:endParaRPr/>
          </a:p>
        </p:txBody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Since its inception in the 1930s, many people have been critical of the UCR system for a variety of reasons.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Among these reasons are: 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only crimes reported to the police are included 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only counts the most serious crime committed in a series of crimes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does not differentiate between completed crimes and attempts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does not include many types of crimes(e.g., white-collar and federal crimes).  </a:t>
            </a:r>
            <a:endParaRPr/>
          </a:p>
        </p:txBody>
      </p:sp>
      <p:sp>
        <p:nvSpPr>
          <p:cNvPr id="156" name="Shape 15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Social Scientists’ Complaints</a:t>
            </a:r>
            <a:endParaRPr/>
          </a:p>
        </p:txBody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Scholars complained that the UCR did not obtain potentially important information about the victim, the offender, the location of the crime and so forth.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Without this information, social scientists could not use the UCR data in attempts to explain and predict crime.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These complaints eventually led to the development of a much more informative system of crime reporting known as the </a:t>
            </a:r>
            <a:r>
              <a:rPr lang="en" u="sng"/>
              <a:t>National Incident Based Reporting System (NIBRS)</a:t>
            </a:r>
            <a:r>
              <a:rPr lang="en"/>
              <a:t>.</a:t>
            </a:r>
            <a:endParaRPr/>
          </a:p>
        </p:txBody>
      </p:sp>
      <p:sp>
        <p:nvSpPr>
          <p:cNvPr id="163" name="Shape 16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Defining NIBRS </a:t>
            </a:r>
            <a:endParaRPr/>
          </a:p>
        </p:txBody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NIBRS is an incident-based reporting system in which agencies collect data on each single crime occurrence.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NIBRS data come from local, state, and federal automated records’ systems.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Shape 17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NIBRS Includes</a:t>
            </a:r>
            <a:endParaRPr/>
          </a:p>
        </p:txBody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NIBRS collects data on each single incident and arrest within 22 offense categories made up of 46 specific crimes called Group A offenses.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For each of the offenses coming to the attention of law enforcement, specified types of facts about each crime are reported.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addition to the Group A offenses, there are 11 Group B offense categories for which only arrest data are reported. 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Shape 17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Benefits of NIBRS</a:t>
            </a:r>
            <a:endParaRPr/>
          </a:p>
        </p:txBody>
      </p:sp>
      <p:sp>
        <p:nvSpPr>
          <p:cNvPr id="183" name="Shape 183"/>
          <p:cNvSpPr txBox="1"/>
          <p:nvPr>
            <p:ph idx="1" type="body"/>
          </p:nvPr>
        </p:nvSpPr>
        <p:spPr>
          <a:xfrm>
            <a:off x="387900" y="1327675"/>
            <a:ext cx="8368200" cy="33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Can furnish information on nearly every major criminal justice issue facing law enforcement today.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Legislators and other stakeholders have access to more comprehensive crime information than the summary reporting can provide.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·</a:t>
            </a:r>
            <a:r>
              <a:rPr lang="en"/>
              <a:t>Law enforcement can better make a case to acquire the resources needed to fight crime. 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Enables agencies to find similarities in crime-fighting problems so that agencies can work together to develop solutions. 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Provides statistics to enable a law enforcement agency to provide a full accounting of the status of public safety within the jurisdiction.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Shape 18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Problems with NIBRS</a:t>
            </a:r>
            <a:endParaRPr/>
          </a:p>
        </p:txBody>
      </p:sp>
      <p:sp>
        <p:nvSpPr>
          <p:cNvPr id="190" name="Shape 190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major problem with NIBRS today is that it has not been universally implemented.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Agencies and state Programs are still in the process of developing, testing, or implementing the NIBRS.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2004, 5,271 law enforcement agencies contributed NIBRS data to the UCR Program.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data from those agencies represent 20 percent of the U.S. population and 16 percent of the crime statistics collected by the UCR Program.</a:t>
            </a:r>
            <a:endParaRPr/>
          </a:p>
        </p:txBody>
      </p:sp>
      <p:sp>
        <p:nvSpPr>
          <p:cNvPr id="191" name="Shape 19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Defining Crime</a:t>
            </a:r>
            <a:endParaRPr/>
          </a:p>
        </p:txBody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</a:t>
            </a:r>
            <a:r>
              <a:rPr lang="en" u="sng"/>
              <a:t>crime</a:t>
            </a:r>
            <a:r>
              <a:rPr lang="en"/>
              <a:t> is an act or </a:t>
            </a:r>
            <a:r>
              <a:rPr lang="en" u="sng"/>
              <a:t>omission</a:t>
            </a:r>
            <a:r>
              <a:rPr lang="en"/>
              <a:t> that is prohibited by law.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For a law to be valid, a particular punishment or range of punishments must be specified.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the United States, the most common punishments are fines and imprisonment.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As a matter of legal theory, a crime is a failed duty to the community for which the community will exact some punishment.</a:t>
            </a:r>
            <a:endParaRPr/>
          </a:p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Dark Figure of Crime</a:t>
            </a:r>
            <a:endParaRPr/>
          </a:p>
        </p:txBody>
      </p:sp>
      <p:sp>
        <p:nvSpPr>
          <p:cNvPr id="197" name="Shape 19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commonly cited problem with the UCR is that there are many, many crimes that do not come to the attention of police.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problem is not limited to minor offenses.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For example, it is estimated that nearly half of all rapes go unreported.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These undocumented offenses are often referred to as the </a:t>
            </a:r>
            <a:r>
              <a:rPr lang="en" u="sng"/>
              <a:t>dark figure of crime</a:t>
            </a:r>
            <a:r>
              <a:rPr lang="en"/>
              <a:t>.</a:t>
            </a:r>
            <a:endParaRPr/>
          </a:p>
        </p:txBody>
      </p:sp>
      <p:sp>
        <p:nvSpPr>
          <p:cNvPr id="198" name="Shape 19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National Crime Victimization Survey (NCVS)</a:t>
            </a:r>
            <a:endParaRPr/>
          </a:p>
        </p:txBody>
      </p:sp>
      <p:sp>
        <p:nvSpPr>
          <p:cNvPr id="204" name="Shape 20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the reason that the United States is the Bureau of Justice Statistics' (BJS) developed the </a:t>
            </a:r>
            <a:r>
              <a:rPr lang="en" u="sng"/>
              <a:t>National Crime Victimization Survey (NCVS)</a:t>
            </a:r>
            <a:r>
              <a:rPr lang="en"/>
              <a:t>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NCVS, which began in 1973, provides a detailed picture of crime incidents, victims, and trends.</a:t>
            </a:r>
            <a:endParaRPr/>
          </a:p>
        </p:txBody>
      </p:sp>
      <p:sp>
        <p:nvSpPr>
          <p:cNvPr id="205" name="Shape 20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the NCVS Measures </a:t>
            </a:r>
            <a:endParaRPr/>
          </a:p>
        </p:txBody>
      </p:sp>
      <p:sp>
        <p:nvSpPr>
          <p:cNvPr id="211" name="Shape 211"/>
          <p:cNvSpPr txBox="1"/>
          <p:nvPr>
            <p:ph idx="1" type="body"/>
          </p:nvPr>
        </p:nvSpPr>
        <p:spPr>
          <a:xfrm>
            <a:off x="387900" y="1270000"/>
            <a:ext cx="8368200" cy="354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Today, the survey collects detailed information on the frequency and nature of the crimes of: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rape and sexual assault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personal robbery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aggravated and simple assault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household burglary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theft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motor vehicle theft.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It does not measure homicide or commercial crimes. </a:t>
            </a:r>
            <a:endParaRPr/>
          </a:p>
        </p:txBody>
      </p:sp>
      <p:sp>
        <p:nvSpPr>
          <p:cNvPr id="212" name="Shape 2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NCVS Data</a:t>
            </a:r>
            <a:endParaRPr/>
          </a:p>
        </p:txBody>
      </p:sp>
      <p:sp>
        <p:nvSpPr>
          <p:cNvPr id="218" name="Shape 218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Two times a year, </a:t>
            </a:r>
            <a:r>
              <a:rPr lang="en" u="sng"/>
              <a:t>U.S. Census Bureau</a:t>
            </a:r>
            <a:r>
              <a:rPr lang="en"/>
              <a:t> personnel interview household members in a nationally representative sample of approximately 42,000 households (about 75,000 people).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Approximately 150,000 interviews of persons age 12 or older are conducted annually.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Households stay in the sample for three years.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New households are rotated into the sample on an ongoing basis.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Shape 2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Shape 225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Shape 2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Types of Crimes</a:t>
            </a:r>
            <a:endParaRPr/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Historically, legal scholars differentiated between things that were "wrongs in themselves," which were referred to as </a:t>
            </a:r>
            <a:r>
              <a:rPr lang="en" u="sng"/>
              <a:t>mala in se</a:t>
            </a:r>
            <a:r>
              <a:rPr lang="en"/>
              <a:t> offenses.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These were distinct from </a:t>
            </a:r>
            <a:r>
              <a:rPr lang="en" u="sng"/>
              <a:t>mala prohibita</a:t>
            </a:r>
            <a:r>
              <a:rPr lang="en"/>
              <a:t> offenses, which represented acts that were criminal merely because the government wished to prohibit them.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Many criminal justice scholars use these terms to differentiate between heinous crimes like rape and murder and </a:t>
            </a:r>
            <a:r>
              <a:rPr lang="en" u="sng"/>
              <a:t>victimless crimes</a:t>
            </a:r>
            <a:r>
              <a:rPr lang="en"/>
              <a:t> such as gambling and vagrancy.   </a:t>
            </a: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Misdemeanors</a:t>
            </a:r>
            <a:endParaRPr/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Today, the most common and most basic division of crimes is based on the seriousness of the offense, and thus the possible punishment.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u="sng"/>
              <a:t>Misdemeanors</a:t>
            </a:r>
            <a:r>
              <a:rPr lang="en"/>
              <a:t> are less serious crimes that are punishable by fine and confinement in a local jail for a period not to exceed a year.</a:t>
            </a:r>
            <a:endParaRPr/>
          </a:p>
        </p:txBody>
      </p:sp>
      <p:sp>
        <p:nvSpPr>
          <p:cNvPr id="86" name="Shape 8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Felonies</a:t>
            </a:r>
            <a:endParaRPr/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Felonies</a:t>
            </a:r>
            <a:r>
              <a:rPr lang="en"/>
              <a:t> are more serious crimes that the government punishes by fines, imprisonment (most commonly under the auspices of the state’s Department of Corrections) for a period exceeding a year, or death.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distinction between misdemeanors and felonies is of ancient origin, coming to us through the </a:t>
            </a:r>
            <a:r>
              <a:rPr lang="en" u="sng"/>
              <a:t>Common Law of England</a:t>
            </a:r>
            <a:r>
              <a:rPr lang="en"/>
              <a:t>.</a:t>
            </a:r>
            <a:endParaRPr/>
          </a:p>
        </p:txBody>
      </p:sp>
      <p:sp>
        <p:nvSpPr>
          <p:cNvPr id="93" name="Shape 9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Common Law Felonies</a:t>
            </a:r>
            <a:endParaRPr/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387900" y="1489825"/>
            <a:ext cx="8368200" cy="317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Common law felonies</a:t>
            </a:r>
            <a:r>
              <a:rPr lang="en"/>
              <a:t> included: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murder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rapemayhem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robbery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sodomy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larceny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arson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manslaughter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burglary</a:t>
            </a:r>
            <a:endParaRPr/>
          </a:p>
        </p:txBody>
      </p:sp>
      <p:sp>
        <p:nvSpPr>
          <p:cNvPr id="100" name="Shape 10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Common Misdemeanors </a:t>
            </a:r>
            <a:endParaRPr/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classified as a misdemeanor largely depends on the jurisdiction.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Common examples are: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petty theft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prostitution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public intoxication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simple assault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disorderly conduct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vandalism</a:t>
            </a:r>
            <a:endParaRPr/>
          </a:p>
        </p:txBody>
      </p:sp>
      <p:sp>
        <p:nvSpPr>
          <p:cNvPr id="107" name="Shape 10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Dual Classifications</a:t>
            </a:r>
            <a:endParaRPr/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 crimes can be both misdemeanors and felonies, depending on the circumstances.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 battery that results in a handprint on the victim’s face may be classified as a misdemeanor, while a kick that breaks the victim’s ribs may be a felony.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Similarly, an arson that does relatively little damage (in terms of financial costs) may be a misdemeanor, while an arson that destroys a home will be a felony.</a:t>
            </a:r>
            <a:endParaRPr/>
          </a:p>
        </p:txBody>
      </p:sp>
      <p:sp>
        <p:nvSpPr>
          <p:cNvPr id="114" name="Shape 1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Labeling Offenders</a:t>
            </a:r>
            <a:endParaRPr/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These distinctions have made it into our popular culture, where criminals who commit felonies are often known as </a:t>
            </a:r>
            <a:r>
              <a:rPr lang="en" u="sng"/>
              <a:t>felons</a:t>
            </a:r>
            <a:r>
              <a:rPr lang="en"/>
              <a:t>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Less commonly used is the term </a:t>
            </a:r>
            <a:r>
              <a:rPr lang="en" u="sng"/>
              <a:t>misdemeanant</a:t>
            </a:r>
            <a:r>
              <a:rPr lang="en"/>
              <a:t>, who is a person convicted of  misdemeanor.  </a:t>
            </a:r>
            <a:endParaRPr/>
          </a:p>
        </p:txBody>
      </p:sp>
      <p:sp>
        <p:nvSpPr>
          <p:cNvPr id="121" name="Shape 1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