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</p:sldIdLst>
  <p:sldSz cy="5143500" cx="9144000"/>
  <p:notesSz cx="6858000" cy="9144000"/>
  <p:embeddedFontLst>
    <p:embeddedFont>
      <p:font typeface="Roboto Slab"/>
      <p:regular r:id="rId40"/>
      <p:bold r:id="rId41"/>
    </p:embeddedFont>
    <p:embeddedFont>
      <p:font typeface="Roboto"/>
      <p:regular r:id="rId42"/>
      <p:bold r:id="rId43"/>
      <p:italic r:id="rId44"/>
      <p:boldItalic r:id="rId4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RobotoSlab-regular.fntdata"/><Relationship Id="rId20" Type="http://schemas.openxmlformats.org/officeDocument/2006/relationships/slide" Target="slides/slide16.xml"/><Relationship Id="rId42" Type="http://schemas.openxmlformats.org/officeDocument/2006/relationships/font" Target="fonts/Roboto-regular.fntdata"/><Relationship Id="rId41" Type="http://schemas.openxmlformats.org/officeDocument/2006/relationships/font" Target="fonts/RobotoSlab-bold.fntdata"/><Relationship Id="rId22" Type="http://schemas.openxmlformats.org/officeDocument/2006/relationships/slide" Target="slides/slide18.xml"/><Relationship Id="rId44" Type="http://schemas.openxmlformats.org/officeDocument/2006/relationships/font" Target="fonts/Roboto-italic.fntdata"/><Relationship Id="rId21" Type="http://schemas.openxmlformats.org/officeDocument/2006/relationships/slide" Target="slides/slide17.xml"/><Relationship Id="rId43" Type="http://schemas.openxmlformats.org/officeDocument/2006/relationships/font" Target="fonts/Roboto-bold.fntdata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45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slide" Target="slides/slide31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37" Type="http://schemas.openxmlformats.org/officeDocument/2006/relationships/slide" Target="slides/slide33.xml"/><Relationship Id="rId14" Type="http://schemas.openxmlformats.org/officeDocument/2006/relationships/slide" Target="slides/slide10.xml"/><Relationship Id="rId36" Type="http://schemas.openxmlformats.org/officeDocument/2006/relationships/slide" Target="slides/slide32.xml"/><Relationship Id="rId17" Type="http://schemas.openxmlformats.org/officeDocument/2006/relationships/slide" Target="slides/slide13.xml"/><Relationship Id="rId39" Type="http://schemas.openxmlformats.org/officeDocument/2006/relationships/slide" Target="slides/slide35.xml"/><Relationship Id="rId16" Type="http://schemas.openxmlformats.org/officeDocument/2006/relationships/slide" Target="slides/slide12.xml"/><Relationship Id="rId38" Type="http://schemas.openxmlformats.org/officeDocument/2006/relationships/slide" Target="slides/slide34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Revision:  4/4/2016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Shape 1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Shape 1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Shape 2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Shape 2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Shape 2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Shape 2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Shape 22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Shape 23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Shape 2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Shape 24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Shape 24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Shape 25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Shape 2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1524800" y="672606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Shape 11"/>
          <p:cNvSpPr/>
          <p:nvPr/>
        </p:nvSpPr>
        <p:spPr>
          <a:xfrm rot="10800000">
            <a:off x="6537563" y="33429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" name="Shape 1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Shape 13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Shape 54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hape 17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Shape 18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hape 21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Shape 2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hape 26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Shape 2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hape 35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Shape 36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Shape 44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Shape 45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6" name="Shape 46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rina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 to Criminal Justice</a:t>
            </a:r>
            <a:endParaRPr/>
          </a:p>
        </p:txBody>
      </p:sp>
      <p:sp>
        <p:nvSpPr>
          <p:cNvPr id="64" name="Shape 64"/>
          <p:cNvSpPr txBox="1"/>
          <p:nvPr>
            <p:ph idx="1" type="subTitle"/>
          </p:nvPr>
        </p:nvSpPr>
        <p:spPr>
          <a:xfrm>
            <a:off x="1452450" y="3067575"/>
            <a:ext cx="62391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Section 1.2:  Roles, Objectives, and Limits</a:t>
            </a:r>
            <a:endParaRPr/>
          </a:p>
        </p:txBody>
      </p:sp>
      <p:sp>
        <p:nvSpPr>
          <p:cNvPr id="65" name="Shape 65"/>
          <p:cNvSpPr txBox="1"/>
          <p:nvPr/>
        </p:nvSpPr>
        <p:spPr>
          <a:xfrm>
            <a:off x="780150" y="4435925"/>
            <a:ext cx="3039000" cy="29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000">
                <a:latin typeface="Times New Roman"/>
                <a:ea typeface="Times New Roman"/>
                <a:cs typeface="Times New Roman"/>
                <a:sym typeface="Times New Roman"/>
              </a:rPr>
              <a:t>Prepared by Adam J. McKee</a:t>
            </a:r>
            <a:endParaRPr i="1"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Judicial Review</a:t>
            </a:r>
            <a:endParaRPr/>
          </a:p>
        </p:txBody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appellate courts can hear these complaints because they have the power of </a:t>
            </a:r>
            <a:r>
              <a:rPr lang="en" u="sng"/>
              <a:t>judicial review</a:t>
            </a:r>
            <a:r>
              <a:rPr lang="en"/>
              <a:t>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Judicial review means that the appellate courts can review a law made by the legislature and determine if it meets constitutional standards.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At the federal level, this means the standards set forth in the </a:t>
            </a:r>
            <a:r>
              <a:rPr lang="en" u="sng"/>
              <a:t>Constitution</a:t>
            </a:r>
            <a:r>
              <a:rPr lang="en"/>
              <a:t> of the United States.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At the state level, state appellate courts can determine if state legislatures have acted within the limits of that state’s particular constitution.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Unconstitutional Statutes </a:t>
            </a:r>
            <a:endParaRPr/>
          </a:p>
        </p:txBody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the high court determines that a law is </a:t>
            </a:r>
            <a:r>
              <a:rPr lang="en" u="sng"/>
              <a:t>unconstitutional</a:t>
            </a:r>
            <a:r>
              <a:rPr lang="en"/>
              <a:t>, then the law becomes void.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Sometimes lawmakers will attempt to redraft the law to meet constitutional standards, and other times they delete it entirely. 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Appeals Courts</a:t>
            </a:r>
            <a:endParaRPr/>
          </a:p>
        </p:txBody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Appeals courts also have the power to review the actions of government employees, such as law enforcement officers and correctional officers.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most important appellate court in the United States is the </a:t>
            </a:r>
            <a:r>
              <a:rPr lang="en" u="sng"/>
              <a:t>Supreme Court</a:t>
            </a:r>
            <a:r>
              <a:rPr lang="en"/>
              <a:t>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day-to-day activities of police officers are heavily influenced by Supreme Court decisions dictating how the police must treat suspects and evidence.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United States has </a:t>
            </a:r>
            <a:r>
              <a:rPr lang="en" u="sng"/>
              <a:t>dual court systems</a:t>
            </a:r>
            <a:r>
              <a:rPr lang="en"/>
              <a:t> due to the structure of the American government.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Role of the Executive</a:t>
            </a:r>
            <a:endParaRPr/>
          </a:p>
        </p:txBody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</a:t>
            </a:r>
            <a:r>
              <a:rPr lang="en" u="sng"/>
              <a:t>executive branch</a:t>
            </a:r>
            <a:r>
              <a:rPr lang="en"/>
              <a:t> of government includes the offices of the president of the United States, governors of the fifty states, and the mayors of America’s many towns and cities.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Often these individuals are directly responsible for many appointments within the criminal justice system.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Executive Appointments</a:t>
            </a:r>
            <a:endParaRPr/>
          </a:p>
        </p:txBody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Mayors appoint chiefs of police in many towns and cities.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Governors appoint law enforcement heads as well as correctional leadership.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President appoints federal judges, including those who sit on the Supreme Court.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Agenda Setting &amp; Public Opinion </a:t>
            </a:r>
            <a:endParaRPr/>
          </a:p>
        </p:txBody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The executive has a key role to play in setting criminal justice agendas and galvanizing public opinion.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Discretion in Criminal Justice</a:t>
            </a:r>
            <a:endParaRPr/>
          </a:p>
        </p:txBody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theme that permeates any discussion of the criminal justice system is the use and misuse of </a:t>
            </a:r>
            <a:r>
              <a:rPr lang="en" u="sng"/>
              <a:t>discretion</a:t>
            </a:r>
            <a:r>
              <a:rPr lang="en"/>
              <a:t>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term discretion is used to indicate the power that agents of the criminal justice system have to make decisions based on personal judgments.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At this point, the discussion centers on discretion at the highest levels of government, and how that discretion influences the criminal justice system.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Common Objectives </a:t>
            </a:r>
            <a:endParaRPr/>
          </a:p>
        </p:txBody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Bureau of Justice Statistics (1993) has identified three common goals of every element of the criminal justice system.  These are: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efficiency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effectiveness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fairness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Efficiency </a:t>
            </a:r>
            <a:endParaRPr/>
          </a:p>
        </p:txBody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u="sng"/>
              <a:t>Efficiency</a:t>
            </a:r>
            <a:r>
              <a:rPr lang="en"/>
              <a:t> means economically applying available resources to accomplish statutory goals as well as to improve public safety.  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Effectiveness</a:t>
            </a:r>
            <a:endParaRPr/>
          </a:p>
        </p:txBody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u="sng"/>
              <a:t>Effectiveness</a:t>
            </a:r>
            <a:r>
              <a:rPr lang="en"/>
              <a:t> refers to carrying out justice system activities with proper regard for equity, proportionality, constitutional protections afforded defendants and convicted offenders, and public safety.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Three Branches of Government</a:t>
            </a:r>
            <a:endParaRPr/>
          </a:p>
        </p:txBody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Because the criminal justice system represents a function of the “state,” each of the Three Branches of Government has a role to play.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Each branch has different responsibilities; thus, each branch depends on the other to function properly.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Each of the three exists on the federal, state, and local level.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Each of these levels of government dominates some aspect of the criminal justice system.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Fairness</a:t>
            </a:r>
            <a:endParaRPr/>
          </a:p>
        </p:txBody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Fairness</a:t>
            </a:r>
            <a:r>
              <a:rPr lang="en"/>
              <a:t> refers to justice issues such as assuring equal treatment and handling of like offenders and giving equal weight to legally relevant factors in sentencing.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Fairness is of such great importance because it is enshrined in the Constitution of the United States under the catchall phrase </a:t>
            </a:r>
            <a:r>
              <a:rPr lang="en" u="sng"/>
              <a:t>due process</a:t>
            </a:r>
            <a:r>
              <a:rPr lang="en"/>
              <a:t>.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Procedural Due Process</a:t>
            </a:r>
            <a:endParaRPr/>
          </a:p>
        </p:txBody>
      </p:sp>
      <p:sp>
        <p:nvSpPr>
          <p:cNvPr id="185" name="Shape 185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 that the Supreme Court has focused on </a:t>
            </a:r>
            <a:r>
              <a:rPr lang="en" u="sng"/>
              <a:t>procedural due process</a:t>
            </a:r>
            <a:r>
              <a:rPr lang="en"/>
              <a:t> as the ultimate measure of justice in the United States.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That is, the system of concerned with everyone being treated the same as they are processed through the system.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More often than not, the fairness of individual outcomes is of little concern.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Constitutional Framework</a:t>
            </a:r>
            <a:endParaRPr/>
          </a:p>
        </p:txBody>
      </p:sp>
      <p:sp>
        <p:nvSpPr>
          <p:cNvPr id="191" name="Shape 19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 matter where you live in the United States, you are protected by two independent criminal justice systems.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There is always the federal system as well as the system of the state.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means that at both the state and federal level we find those who enforce the law, those who adjudicate the law, and those who punish and rehabilitate offenders.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While these broad goals are the same, the particulars are quite different.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Which Level of Government?</a:t>
            </a:r>
            <a:endParaRPr/>
          </a:p>
        </p:txBody>
      </p:sp>
      <p:sp>
        <p:nvSpPr>
          <p:cNvPr id="197" name="Shape 197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system is further complicated by the fact that most law enforcement in the United States is done on a local level.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Thus, local officers are enforcing state laws.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Offenders sentenced to a period of incarceration can serve their time in local jails or state run penitentiaries.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federal system is less convoluted in that federal agents investigate federal crimes, and federal prosecutors take those cases to federal courts.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Criminal Justice Burden</a:t>
            </a:r>
            <a:endParaRPr/>
          </a:p>
        </p:txBody>
      </p:sp>
      <p:sp>
        <p:nvSpPr>
          <p:cNvPr id="203" name="Shape 203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 far, state and local government takes on the largest share of the criminal justice burden.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As citizens, the local police departments and sheriff’s departments that serve us are whom we depend on to protect us from criminal harms.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Nonsystem Argument </a:t>
            </a:r>
            <a:endParaRPr/>
          </a:p>
        </p:txBody>
      </p:sp>
      <p:sp>
        <p:nvSpPr>
          <p:cNvPr id="209" name="Shape 209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One of the most enduring debates about the criminal justice system of the United States is whether it is a </a:t>
            </a:r>
            <a:r>
              <a:rPr lang="en" u="sng"/>
              <a:t>system</a:t>
            </a:r>
            <a:r>
              <a:rPr lang="en"/>
              <a:t> at all.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term system suggests components that work together to achieve some overarching goal.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Critics argue that no such thing happens in American criminal justice.  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the Naysayers Say </a:t>
            </a:r>
            <a:endParaRPr/>
          </a:p>
        </p:txBody>
      </p:sp>
      <p:sp>
        <p:nvSpPr>
          <p:cNvPr id="215" name="Shape 215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They argue that the police, courts, and corrections agencies act independently of each other with different financial resources and different goals and objectives.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Many critics see a failure to organize around a central purpose, and thus we find that the criminal justice system is no system at all.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position is known as the </a:t>
            </a:r>
            <a:r>
              <a:rPr lang="en" u="sng"/>
              <a:t>Nonsystem Argument</a:t>
            </a:r>
            <a:r>
              <a:rPr lang="en"/>
              <a:t>.  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Role of Rules in Criminal Justice</a:t>
            </a:r>
            <a:endParaRPr/>
          </a:p>
        </p:txBody>
      </p:sp>
      <p:sp>
        <p:nvSpPr>
          <p:cNvPr id="221" name="Shape 22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One common aspect of all criminal justice systems within the United States is the abundance of rules that govern criminal justice activities.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These rules are hierarchical.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most important and enduring rules that must be followed by agents of the criminal justice system are those enshrined in the Constitution of the United States.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Bill of Rights</a:t>
            </a:r>
            <a:endParaRPr/>
          </a:p>
        </p:txBody>
      </p:sp>
      <p:sp>
        <p:nvSpPr>
          <p:cNvPr id="227" name="Shape 227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Most of the safeguards of American civil liberties against intrusion by the government are contained in the </a:t>
            </a:r>
            <a:r>
              <a:rPr lang="en" u="sng"/>
              <a:t>Bill of Rights</a:t>
            </a:r>
            <a:r>
              <a:rPr lang="en"/>
              <a:t>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Bill of Rights is the first ten Amendments to the Constitution.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Codes</a:t>
            </a:r>
            <a:endParaRPr/>
          </a:p>
        </p:txBody>
      </p:sp>
      <p:sp>
        <p:nvSpPr>
          <p:cNvPr id="233" name="Shape 233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After the federal constitution and the constitution of the states comes federal and state statutes.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collection of federal statutes organized by topic is called the </a:t>
            </a:r>
            <a:r>
              <a:rPr i="1" lang="en" u="sng"/>
              <a:t>United States Code</a:t>
            </a:r>
            <a:r>
              <a:rPr lang="en"/>
              <a:t>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States have a criminal codes as well.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Which Level of Government?</a:t>
            </a:r>
            <a:endParaRPr/>
          </a:p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Law enforcement is primary a local government function, as are jail operations.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Making criminal laws and operating corrections agencies is primarily a state function.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federal government duplicates all criminal justice functions on a national scale.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Ultimately, prisons, jails, and corrections programs can be operated at all levels of government.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Court Rules and Agency Regulations</a:t>
            </a:r>
            <a:endParaRPr/>
          </a:p>
        </p:txBody>
      </p:sp>
      <p:sp>
        <p:nvSpPr>
          <p:cNvPr id="239" name="Shape 239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There are also court rules established by the high courts that bind the lower courts as well as agents of the criminal justice system.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At the federal level, these are known as the </a:t>
            </a:r>
            <a:r>
              <a:rPr i="1" lang="en" u="sng"/>
              <a:t>Federal Rules of Criminal Procedure</a:t>
            </a:r>
            <a:r>
              <a:rPr lang="en"/>
              <a:t>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In addition to these various laws, there are agency rules and regulations that agents of the criminal justice system must follow.     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We Need Discretion</a:t>
            </a:r>
            <a:endParaRPr/>
          </a:p>
        </p:txBody>
      </p:sp>
      <p:sp>
        <p:nvSpPr>
          <p:cNvPr id="245" name="Shape 245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Discretion refers to the authority the public gives agents of the criminal justice system to make decisions based on their own professional judgment.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Discretion is necessary because formal rules cannot take into account every contingency criminal justice professionals encounter in practice.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To function effectively, criminal justice professionals must make judgment calls.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Juvenile Justice:  The Bad Old Days</a:t>
            </a:r>
            <a:endParaRPr/>
          </a:p>
        </p:txBody>
      </p:sp>
      <p:sp>
        <p:nvSpPr>
          <p:cNvPr id="251" name="Shape 25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much of history in the United States, children were treated the same as adult criminals.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According to common law, the </a:t>
            </a:r>
            <a:r>
              <a:rPr lang="en" u="sng"/>
              <a:t>defense of infancy</a:t>
            </a:r>
            <a:r>
              <a:rPr lang="en"/>
              <a:t> was available to children below the age of seven.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idea was that very young children were not culpable because they lacked the capacity to understand the wrongfulness of their actions.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After age seven, the infancy defense disappeared, and children could face prison and even death.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Reform</a:t>
            </a:r>
            <a:endParaRPr/>
          </a:p>
        </p:txBody>
      </p:sp>
      <p:sp>
        <p:nvSpPr>
          <p:cNvPr id="257" name="Shape 257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During the 19</a:t>
            </a:r>
            <a:r>
              <a:rPr baseline="30000" lang="en"/>
              <a:t>th</a:t>
            </a:r>
            <a:r>
              <a:rPr lang="en"/>
              <a:t> century, society’s view of children began to change.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People began to realize that children were not merely miniature adults.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They were still developing cognitively and morally.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This new view of adolescence spawned a revolution in juvenile justice and led to a completely separate way of dealing with youths that committed crimes. 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Juvenile Court Movement</a:t>
            </a:r>
            <a:endParaRPr/>
          </a:p>
        </p:txBody>
      </p:sp>
      <p:sp>
        <p:nvSpPr>
          <p:cNvPr id="263" name="Shape 263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</a:t>
            </a:r>
            <a:r>
              <a:rPr lang="en" u="sng"/>
              <a:t>Juvenile Court Movement</a:t>
            </a:r>
            <a:r>
              <a:rPr lang="en"/>
              <a:t> began in the United States at the end of the Nineteenth Century.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From the juvenile court statute adopted in Illinois in 1899, the system has spread to every State in the Union, the District of Columbia, and Puerto Rico.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Focus</a:t>
            </a:r>
            <a:endParaRPr/>
          </a:p>
        </p:txBody>
      </p:sp>
      <p:sp>
        <p:nvSpPr>
          <p:cNvPr id="269" name="Shape 269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rigid and cold adult system was not appropriate for children.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Both the substantive and the procedural criminal law had to be discarded in favor of a system that fostered the </a:t>
            </a:r>
            <a:r>
              <a:rPr lang="en" u="sng"/>
              <a:t>best interest of the child</a:t>
            </a:r>
            <a:r>
              <a:rPr lang="en"/>
              <a:t>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Thus, from inception the focus of the juvenile system was "treatment" or "rehabilitation." 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Role of Legislatures </a:t>
            </a:r>
            <a:endParaRPr/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term legislature refers to lawmaking assemblies such as the Congress of the United States or the law making bodies of all the states.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Legislatures have many important functions in the criminal justice system.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Perhaps the most direct function is that the legislature determines what acts are crimes and what the punishment is for particular crimes.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Statutes and Codes</a:t>
            </a:r>
            <a:endParaRPr/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They do this by enacting statutes.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Official versions of the law that are organized by subject are called </a:t>
            </a:r>
            <a:r>
              <a:rPr lang="en" u="sng"/>
              <a:t>codes</a:t>
            </a:r>
            <a:r>
              <a:rPr lang="en"/>
              <a:t>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Thus, when we refer to the </a:t>
            </a:r>
            <a:r>
              <a:rPr lang="en" u="sng"/>
              <a:t>criminal code</a:t>
            </a:r>
            <a:r>
              <a:rPr lang="en"/>
              <a:t> (also called the </a:t>
            </a:r>
            <a:r>
              <a:rPr lang="en" u="sng"/>
              <a:t>penal code</a:t>
            </a:r>
            <a:r>
              <a:rPr lang="en"/>
              <a:t>) we are referring to a collection of statutes that define crimes.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Legislatures and Federalism</a:t>
            </a:r>
            <a:endParaRPr/>
          </a:p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the </a:t>
            </a:r>
            <a:r>
              <a:rPr lang="en" u="sng"/>
              <a:t>dual federalist</a:t>
            </a:r>
            <a:r>
              <a:rPr lang="en"/>
              <a:t> criminal justice system of the United States, state legislatures are the source of the bulk of criminal laws.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Another crucial role of the legislature is to provide funding for criminal justice agencies and programs.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Without funding, criminal justice activities would halt.   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Role of the Judiciary </a:t>
            </a:r>
            <a:endParaRPr/>
          </a:p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role of the judiciary in criminal justice is complicated by the </a:t>
            </a:r>
            <a:r>
              <a:rPr lang="en" u="sng"/>
              <a:t>hierarchical</a:t>
            </a:r>
            <a:r>
              <a:rPr lang="en"/>
              <a:t> nature of the court systems.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hierarchy can be simplified by dividing courts into two major categories: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 u="sng"/>
              <a:t>trial courts</a:t>
            </a:r>
            <a:r>
              <a:rPr lang="en"/>
              <a:t> 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u="sng"/>
              <a:t>appellate courts</a:t>
            </a:r>
            <a:r>
              <a:rPr lang="en"/>
              <a:t>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Trial courts adjudicate the guilt of people charged with crimes and impose sentence on those determined to be guilty.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Myth v. Reality </a:t>
            </a:r>
            <a:endParaRPr/>
          </a:p>
        </p:txBody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Hollywood leads to the conclusion that most criminal cases result in a trial by jury.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is substantially incorrect.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fact is that most criminal defendants who do not have their charges dropped prior to being formally charged will plead guilty.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Most of those guilty pleas are a result of </a:t>
            </a:r>
            <a:r>
              <a:rPr lang="en" u="sng"/>
              <a:t>plea bargaining</a:t>
            </a:r>
            <a:r>
              <a:rPr lang="en"/>
              <a:t>, an unglamorous but necessary process that takes place largely out of the public view.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Appellate Courts</a:t>
            </a:r>
            <a:endParaRPr/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Appellate courts are different in that they do not conduct criminal trials.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Rather, they hear complaints raised by people who were not satisfied with their treatment by the trial court or some other aspect of the criminal justice system.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