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28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4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25.xml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6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27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22.xml"/>
  <Override ContentType="application/vnd.openxmlformats-officedocument.presentationml.slide+xml" PartName="/ppt/slides/slide26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5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2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28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23.xml"/>
  <Override ContentType="application/vnd.openxmlformats-officedocument.presentationml.slide+xml" PartName="/ppt/slides/slide27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embedTrueTypeFonts="1" strictFirstAndLastChars="0" saveSubsetFonts="1" showSpecialPlsOnTitleSld="0">
  <p:sldMasterIdLst>
    <p:sldMasterId id="2147483659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3" r:id="rId22"/>
    <p:sldId id="274" r:id="rId23"/>
    <p:sldId id="275" r:id="rId24"/>
    <p:sldId id="276" r:id="rId25"/>
    <p:sldId id="277" r:id="rId26"/>
    <p:sldId id="278" r:id="rId27"/>
    <p:sldId id="279" r:id="rId28"/>
    <p:sldId id="280" r:id="rId29"/>
    <p:sldId id="281" r:id="rId30"/>
    <p:sldId id="282" r:id="rId31"/>
    <p:sldId id="283" r:id="rId32"/>
  </p:sldIdLst>
  <p:sldSz cy="5143500" cx="9144000"/>
  <p:notesSz cx="6858000" cy="9144000"/>
  <p:embeddedFontLst>
    <p:embeddedFont>
      <p:font typeface="Economica"/>
      <p:regular r:id="rId33"/>
      <p:bold r:id="rId34"/>
      <p:italic r:id="rId35"/>
      <p:boldItalic r:id="rId36"/>
    </p:embeddedFont>
    <p:embeddedFont>
      <p:font typeface="Open Sans"/>
      <p:regular r:id="rId37"/>
      <p:bold r:id="rId38"/>
      <p:italic r:id="rId39"/>
      <p:boldItalic r:id="rId40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_rels/presentation.xml.rels><?xml version="1.0" encoding="UTF-8" standalone="yes"?><Relationships xmlns="http://schemas.openxmlformats.org/package/2006/relationships"><Relationship Id="rId40" Type="http://schemas.openxmlformats.org/officeDocument/2006/relationships/font" Target="fonts/OpenSans-boldItalic.fntdata"/><Relationship Id="rId20" Type="http://schemas.openxmlformats.org/officeDocument/2006/relationships/slide" Target="slides/slide16.xml"/><Relationship Id="rId22" Type="http://schemas.openxmlformats.org/officeDocument/2006/relationships/slide" Target="slides/slide18.xml"/><Relationship Id="rId21" Type="http://schemas.openxmlformats.org/officeDocument/2006/relationships/slide" Target="slides/slide17.xml"/><Relationship Id="rId24" Type="http://schemas.openxmlformats.org/officeDocument/2006/relationships/slide" Target="slides/slide20.xml"/><Relationship Id="rId23" Type="http://schemas.openxmlformats.org/officeDocument/2006/relationships/slide" Target="slides/slide19.xml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26" Type="http://schemas.openxmlformats.org/officeDocument/2006/relationships/slide" Target="slides/slide22.xml"/><Relationship Id="rId25" Type="http://schemas.openxmlformats.org/officeDocument/2006/relationships/slide" Target="slides/slide21.xml"/><Relationship Id="rId28" Type="http://schemas.openxmlformats.org/officeDocument/2006/relationships/slide" Target="slides/slide24.xml"/><Relationship Id="rId27" Type="http://schemas.openxmlformats.org/officeDocument/2006/relationships/slide" Target="slides/slide23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29" Type="http://schemas.openxmlformats.org/officeDocument/2006/relationships/slide" Target="slides/slide25.xml"/><Relationship Id="rId7" Type="http://schemas.openxmlformats.org/officeDocument/2006/relationships/slide" Target="slides/slide3.xml"/><Relationship Id="rId8" Type="http://schemas.openxmlformats.org/officeDocument/2006/relationships/slide" Target="slides/slide4.xml"/><Relationship Id="rId31" Type="http://schemas.openxmlformats.org/officeDocument/2006/relationships/slide" Target="slides/slide27.xml"/><Relationship Id="rId30" Type="http://schemas.openxmlformats.org/officeDocument/2006/relationships/slide" Target="slides/slide26.xml"/><Relationship Id="rId11" Type="http://schemas.openxmlformats.org/officeDocument/2006/relationships/slide" Target="slides/slide7.xml"/><Relationship Id="rId33" Type="http://schemas.openxmlformats.org/officeDocument/2006/relationships/font" Target="fonts/Economica-regular.fntdata"/><Relationship Id="rId10" Type="http://schemas.openxmlformats.org/officeDocument/2006/relationships/slide" Target="slides/slide6.xml"/><Relationship Id="rId32" Type="http://schemas.openxmlformats.org/officeDocument/2006/relationships/slide" Target="slides/slide28.xml"/><Relationship Id="rId13" Type="http://schemas.openxmlformats.org/officeDocument/2006/relationships/slide" Target="slides/slide9.xml"/><Relationship Id="rId35" Type="http://schemas.openxmlformats.org/officeDocument/2006/relationships/font" Target="fonts/Economica-italic.fntdata"/><Relationship Id="rId12" Type="http://schemas.openxmlformats.org/officeDocument/2006/relationships/slide" Target="slides/slide8.xml"/><Relationship Id="rId34" Type="http://schemas.openxmlformats.org/officeDocument/2006/relationships/font" Target="fonts/Economica-bold.fntdata"/><Relationship Id="rId15" Type="http://schemas.openxmlformats.org/officeDocument/2006/relationships/slide" Target="slides/slide11.xml"/><Relationship Id="rId37" Type="http://schemas.openxmlformats.org/officeDocument/2006/relationships/font" Target="fonts/OpenSans-regular.fntdata"/><Relationship Id="rId14" Type="http://schemas.openxmlformats.org/officeDocument/2006/relationships/slide" Target="slides/slide10.xml"/><Relationship Id="rId36" Type="http://schemas.openxmlformats.org/officeDocument/2006/relationships/font" Target="fonts/Economica-boldItalic.fntdata"/><Relationship Id="rId17" Type="http://schemas.openxmlformats.org/officeDocument/2006/relationships/slide" Target="slides/slide13.xml"/><Relationship Id="rId39" Type="http://schemas.openxmlformats.org/officeDocument/2006/relationships/font" Target="fonts/OpenSans-italic.fntdata"/><Relationship Id="rId16" Type="http://schemas.openxmlformats.org/officeDocument/2006/relationships/slide" Target="slides/slide12.xml"/><Relationship Id="rId38" Type="http://schemas.openxmlformats.org/officeDocument/2006/relationships/font" Target="fonts/OpenSans-bold.fntdata"/><Relationship Id="rId19" Type="http://schemas.openxmlformats.org/officeDocument/2006/relationships/slide" Target="slides/slide15.xml"/><Relationship Id="rId18" Type="http://schemas.openxmlformats.org/officeDocument/2006/relationships/slide" Target="slides/slide1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Shape 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Shape 59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Shape 60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Shape 122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3" name="Shape 123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Shape 129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0" name="Shape 130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Shape 136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7" name="Shape 137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42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Shape 143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4" name="Shape 14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49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Shape 150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1" name="Shape 151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56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Shape 157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8" name="Shape 158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63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Shape 164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5" name="Shape 165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70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Shape 171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2" name="Shape 172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77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Shape 178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9" name="Shape 179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84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Shape 185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6" name="Shape 186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Shape 66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7" name="Shape 67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9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Shape 192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3" name="Shape 193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98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Shape 199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0" name="Shape 200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05" name="Shape 2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Shape 206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7" name="Shape 207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12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Shape 213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4" name="Shape 21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19" name="Shape 2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Shape 220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1" name="Shape 221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26" name="Shape 2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" name="Shape 227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8" name="Shape 228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33" name="Shape 2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" name="Shape 234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5" name="Shape 235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40" name="Shape 2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" name="Shape 241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42" name="Shape 242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47" name="Shape 2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" name="Shape 248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49" name="Shape 249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4" name="Shape 7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Shape 80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1" name="Shape 81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Shape 87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8" name="Shape 88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Shape 94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5" name="Shape 95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Shape 101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2" name="Shape 102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Shape 108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9" name="Shape 109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Shape 115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6" name="Shape 116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/>
          <p:nvPr/>
        </p:nvSpPr>
        <p:spPr>
          <a:xfrm>
            <a:off x="2744013" y="756700"/>
            <a:ext cx="1081625" cy="1124950"/>
          </a:xfrm>
          <a:custGeom>
            <a:pathLst>
              <a:path extrusionOk="0" h="44998" w="43265">
                <a:moveTo>
                  <a:pt x="0" y="44998"/>
                </a:moveTo>
                <a:lnTo>
                  <a:pt x="0" y="0"/>
                </a:lnTo>
                <a:lnTo>
                  <a:pt x="43265" y="0"/>
                </a:lnTo>
              </a:path>
            </a:pathLst>
          </a:custGeom>
          <a:noFill/>
          <a:ln cap="flat" cmpd="sng" w="28575">
            <a:solidFill>
              <a:schemeClr val="lt2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11" name="Shape 11"/>
          <p:cNvSpPr/>
          <p:nvPr/>
        </p:nvSpPr>
        <p:spPr>
          <a:xfrm rot="10800000">
            <a:off x="5318350" y="3266725"/>
            <a:ext cx="1081625" cy="1124950"/>
          </a:xfrm>
          <a:custGeom>
            <a:pathLst>
              <a:path extrusionOk="0" h="44998" w="43265">
                <a:moveTo>
                  <a:pt x="0" y="44998"/>
                </a:moveTo>
                <a:lnTo>
                  <a:pt x="0" y="0"/>
                </a:lnTo>
                <a:lnTo>
                  <a:pt x="43265" y="0"/>
                </a:lnTo>
              </a:path>
            </a:pathLst>
          </a:custGeom>
          <a:noFill/>
          <a:ln cap="flat" cmpd="sng" w="28575">
            <a:solidFill>
              <a:schemeClr val="lt2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12" name="Shape 12"/>
          <p:cNvSpPr txBox="1"/>
          <p:nvPr>
            <p:ph type="ctrTitle"/>
          </p:nvPr>
        </p:nvSpPr>
        <p:spPr>
          <a:xfrm>
            <a:off x="3044700" y="1444255"/>
            <a:ext cx="3054600" cy="15372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9pPr>
          </a:lstStyle>
          <a:p/>
        </p:txBody>
      </p:sp>
      <p:sp>
        <p:nvSpPr>
          <p:cNvPr id="13" name="Shape 13"/>
          <p:cNvSpPr txBox="1"/>
          <p:nvPr>
            <p:ph idx="1" type="subTitle"/>
          </p:nvPr>
        </p:nvSpPr>
        <p:spPr>
          <a:xfrm>
            <a:off x="3044700" y="3116580"/>
            <a:ext cx="3054600" cy="701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Economica"/>
              <a:buNone/>
              <a:defRPr sz="2100">
                <a:latin typeface="Economica"/>
                <a:ea typeface="Economica"/>
                <a:cs typeface="Economica"/>
                <a:sym typeface="Economica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Economica"/>
              <a:buNone/>
              <a:defRPr sz="2100">
                <a:latin typeface="Economica"/>
                <a:ea typeface="Economica"/>
                <a:cs typeface="Economica"/>
                <a:sym typeface="Economica"/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Economica"/>
              <a:buNone/>
              <a:defRPr sz="2100">
                <a:latin typeface="Economica"/>
                <a:ea typeface="Economica"/>
                <a:cs typeface="Economica"/>
                <a:sym typeface="Economica"/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Economica"/>
              <a:buNone/>
              <a:defRPr sz="2100">
                <a:latin typeface="Economica"/>
                <a:ea typeface="Economica"/>
                <a:cs typeface="Economica"/>
                <a:sym typeface="Economica"/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Economica"/>
              <a:buNone/>
              <a:defRPr sz="2100">
                <a:latin typeface="Economica"/>
                <a:ea typeface="Economica"/>
                <a:cs typeface="Economica"/>
                <a:sym typeface="Economica"/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Economica"/>
              <a:buNone/>
              <a:defRPr sz="2100">
                <a:latin typeface="Economica"/>
                <a:ea typeface="Economica"/>
                <a:cs typeface="Economica"/>
                <a:sym typeface="Economica"/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Economica"/>
              <a:buNone/>
              <a:defRPr sz="2100">
                <a:latin typeface="Economica"/>
                <a:ea typeface="Economica"/>
                <a:cs typeface="Economica"/>
                <a:sym typeface="Economica"/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Economica"/>
              <a:buNone/>
              <a:defRPr sz="2100">
                <a:latin typeface="Economica"/>
                <a:ea typeface="Economica"/>
                <a:cs typeface="Economica"/>
                <a:sym typeface="Economica"/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Economica"/>
              <a:buNone/>
              <a:defRPr sz="2100">
                <a:latin typeface="Economica"/>
                <a:ea typeface="Economica"/>
                <a:cs typeface="Economica"/>
                <a:sym typeface="Economica"/>
              </a:defRPr>
            </a:lvl9pPr>
          </a:lstStyle>
          <a:p/>
        </p:txBody>
      </p:sp>
      <p:sp>
        <p:nvSpPr>
          <p:cNvPr id="14" name="Shape 1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ig number">
  <p:cSld name="BIG_NUMBER">
    <p:spTree>
      <p:nvGrpSpPr>
        <p:cNvPr id="5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Shape 52"/>
          <p:cNvSpPr/>
          <p:nvPr/>
        </p:nvSpPr>
        <p:spPr>
          <a:xfrm>
            <a:off x="0" y="5045700"/>
            <a:ext cx="9144000" cy="9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3" name="Shape 53"/>
          <p:cNvSpPr txBox="1"/>
          <p:nvPr>
            <p:ph hasCustomPrompt="1" type="title"/>
          </p:nvPr>
        </p:nvSpPr>
        <p:spPr>
          <a:xfrm>
            <a:off x="311700" y="957125"/>
            <a:ext cx="8520600" cy="21288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0"/>
              <a:buNone/>
              <a:defRPr sz="16000">
                <a:solidFill>
                  <a:schemeClr val="lt2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0"/>
              <a:buNone/>
              <a:defRPr sz="16000">
                <a:solidFill>
                  <a:schemeClr val="lt2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0"/>
              <a:buNone/>
              <a:defRPr sz="16000">
                <a:solidFill>
                  <a:schemeClr val="lt2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0"/>
              <a:buNone/>
              <a:defRPr sz="16000">
                <a:solidFill>
                  <a:schemeClr val="lt2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0"/>
              <a:buNone/>
              <a:defRPr sz="16000">
                <a:solidFill>
                  <a:schemeClr val="lt2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0"/>
              <a:buNone/>
              <a:defRPr sz="16000">
                <a:solidFill>
                  <a:schemeClr val="lt2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0"/>
              <a:buNone/>
              <a:defRPr sz="16000">
                <a:solidFill>
                  <a:schemeClr val="lt2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0"/>
              <a:buNone/>
              <a:defRPr sz="16000">
                <a:solidFill>
                  <a:schemeClr val="lt2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0"/>
              <a:buNone/>
              <a:defRPr sz="16000">
                <a:solidFill>
                  <a:schemeClr val="lt2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54" name="Shape 54"/>
          <p:cNvSpPr txBox="1"/>
          <p:nvPr>
            <p:ph idx="1" type="body"/>
          </p:nvPr>
        </p:nvSpPr>
        <p:spPr>
          <a:xfrm>
            <a:off x="311700" y="3162000"/>
            <a:ext cx="8520600" cy="10716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55" name="Shape 5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ape 16"/>
          <p:cNvSpPr/>
          <p:nvPr/>
        </p:nvSpPr>
        <p:spPr>
          <a:xfrm flipH="1">
            <a:off x="7595938" y="460225"/>
            <a:ext cx="1081625" cy="1124950"/>
          </a:xfrm>
          <a:custGeom>
            <a:pathLst>
              <a:path extrusionOk="0" h="44998" w="43265">
                <a:moveTo>
                  <a:pt x="0" y="44998"/>
                </a:moveTo>
                <a:lnTo>
                  <a:pt x="0" y="0"/>
                </a:lnTo>
                <a:lnTo>
                  <a:pt x="43265" y="0"/>
                </a:lnTo>
              </a:path>
            </a:pathLst>
          </a:custGeom>
          <a:noFill/>
          <a:ln cap="flat" cmpd="sng" w="28575">
            <a:solidFill>
              <a:schemeClr val="lt2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17" name="Shape 17"/>
          <p:cNvSpPr/>
          <p:nvPr/>
        </p:nvSpPr>
        <p:spPr>
          <a:xfrm flipH="1" rot="10800000">
            <a:off x="466425" y="3558325"/>
            <a:ext cx="1081625" cy="1124950"/>
          </a:xfrm>
          <a:custGeom>
            <a:pathLst>
              <a:path extrusionOk="0" h="44998" w="43265">
                <a:moveTo>
                  <a:pt x="0" y="44998"/>
                </a:moveTo>
                <a:lnTo>
                  <a:pt x="0" y="0"/>
                </a:lnTo>
                <a:lnTo>
                  <a:pt x="43265" y="0"/>
                </a:lnTo>
              </a:path>
            </a:pathLst>
          </a:custGeom>
          <a:noFill/>
          <a:ln cap="flat" cmpd="sng" w="28575">
            <a:solidFill>
              <a:schemeClr val="lt2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18" name="Shape 18"/>
          <p:cNvSpPr txBox="1"/>
          <p:nvPr>
            <p:ph type="title"/>
          </p:nvPr>
        </p:nvSpPr>
        <p:spPr>
          <a:xfrm>
            <a:off x="773700" y="1806450"/>
            <a:ext cx="7596600" cy="15306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9pPr>
          </a:lstStyle>
          <a:p/>
        </p:txBody>
      </p:sp>
      <p:sp>
        <p:nvSpPr>
          <p:cNvPr id="19" name="Shape 1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/>
          <p:nvPr/>
        </p:nvSpPr>
        <p:spPr>
          <a:xfrm>
            <a:off x="0" y="5045700"/>
            <a:ext cx="9144000" cy="9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" name="Shape 22"/>
          <p:cNvSpPr txBox="1"/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9pPr>
          </a:lstStyle>
          <a:p/>
        </p:txBody>
      </p:sp>
      <p:sp>
        <p:nvSpPr>
          <p:cNvPr id="23" name="Shape 23"/>
          <p:cNvSpPr txBox="1"/>
          <p:nvPr>
            <p:ph idx="1" type="body"/>
          </p:nvPr>
        </p:nvSpPr>
        <p:spPr>
          <a:xfrm>
            <a:off x="311700" y="1225225"/>
            <a:ext cx="8520600" cy="33540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24" name="Shape 2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 txBox="1"/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9pPr>
          </a:lstStyle>
          <a:p/>
        </p:txBody>
      </p:sp>
      <p:sp>
        <p:nvSpPr>
          <p:cNvPr id="27" name="Shape 27"/>
          <p:cNvSpPr txBox="1"/>
          <p:nvPr>
            <p:ph idx="1" type="body"/>
          </p:nvPr>
        </p:nvSpPr>
        <p:spPr>
          <a:xfrm>
            <a:off x="311700" y="1225225"/>
            <a:ext cx="3999900" cy="33540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8" name="Shape 28"/>
          <p:cNvSpPr txBox="1"/>
          <p:nvPr>
            <p:ph idx="2" type="body"/>
          </p:nvPr>
        </p:nvSpPr>
        <p:spPr>
          <a:xfrm>
            <a:off x="4832400" y="1225225"/>
            <a:ext cx="3999900" cy="33540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9" name="Shape 2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30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Shape 31"/>
          <p:cNvSpPr txBox="1"/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9pPr>
          </a:lstStyle>
          <a:p/>
        </p:txBody>
      </p:sp>
      <p:sp>
        <p:nvSpPr>
          <p:cNvPr id="32" name="Shape 3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ne column text">
  <p:cSld name="ONE_COLUMN_TEXT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Shape 34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35" name="Shape 35"/>
          <p:cNvSpPr txBox="1"/>
          <p:nvPr>
            <p:ph idx="1" type="body"/>
          </p:nvPr>
        </p:nvSpPr>
        <p:spPr>
          <a:xfrm>
            <a:off x="311700" y="1399400"/>
            <a:ext cx="2808000" cy="27849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6" name="Shape 3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Main point">
  <p:cSld name="MAIN_POINT">
    <p:spTree>
      <p:nvGrpSpPr>
        <p:cNvPr id="37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hape 38"/>
          <p:cNvSpPr/>
          <p:nvPr/>
        </p:nvSpPr>
        <p:spPr>
          <a:xfrm>
            <a:off x="0" y="5045700"/>
            <a:ext cx="9144000" cy="9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9" name="Shape 39"/>
          <p:cNvSpPr txBox="1"/>
          <p:nvPr>
            <p:ph type="title"/>
          </p:nvPr>
        </p:nvSpPr>
        <p:spPr>
          <a:xfrm>
            <a:off x="490250" y="450150"/>
            <a:ext cx="5878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40" name="Shape 4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title and description">
  <p:cSld name="SECTION_TITLE_AND_DESCRIPTION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/>
          <p:nvPr/>
        </p:nvSpPr>
        <p:spPr>
          <a:xfrm>
            <a:off x="4572000" y="-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43" name="Shape 43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44" name="Shape 44"/>
          <p:cNvSpPr txBox="1"/>
          <p:nvPr>
            <p:ph type="title"/>
          </p:nvPr>
        </p:nvSpPr>
        <p:spPr>
          <a:xfrm>
            <a:off x="265500" y="929275"/>
            <a:ext cx="4045200" cy="17862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>
                <a:solidFill>
                  <a:schemeClr val="lt2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>
                <a:solidFill>
                  <a:schemeClr val="lt2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>
                <a:solidFill>
                  <a:schemeClr val="lt2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>
                <a:solidFill>
                  <a:schemeClr val="lt2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>
                <a:solidFill>
                  <a:schemeClr val="lt2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>
                <a:solidFill>
                  <a:schemeClr val="lt2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>
                <a:solidFill>
                  <a:schemeClr val="lt2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>
                <a:solidFill>
                  <a:schemeClr val="lt2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>
                <a:solidFill>
                  <a:schemeClr val="lt2"/>
                </a:solidFill>
              </a:defRPr>
            </a:lvl9pPr>
          </a:lstStyle>
          <a:p/>
        </p:txBody>
      </p:sp>
      <p:sp>
        <p:nvSpPr>
          <p:cNvPr id="45" name="Shape 45"/>
          <p:cNvSpPr txBox="1"/>
          <p:nvPr>
            <p:ph idx="1" type="subTitle"/>
          </p:nvPr>
        </p:nvSpPr>
        <p:spPr>
          <a:xfrm>
            <a:off x="265500" y="2769001"/>
            <a:ext cx="4045200" cy="15741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9pPr>
          </a:lstStyle>
          <a:p/>
        </p:txBody>
      </p:sp>
      <p:sp>
        <p:nvSpPr>
          <p:cNvPr id="46" name="Shape 46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47" name="Shape 4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 txBox="1"/>
          <p:nvPr>
            <p:ph idx="1" type="body"/>
          </p:nvPr>
        </p:nvSpPr>
        <p:spPr>
          <a:xfrm>
            <a:off x="319500" y="4218925"/>
            <a:ext cx="5998800" cy="5988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1pPr>
          </a:lstStyle>
          <a:p/>
        </p:txBody>
      </p:sp>
      <p:sp>
        <p:nvSpPr>
          <p:cNvPr id="50" name="Shape 5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luxe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/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Economica"/>
              <a:buNone/>
              <a:defRPr sz="42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Economica"/>
              <a:buNone/>
              <a:defRPr sz="42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Economica"/>
              <a:buNone/>
              <a:defRPr sz="42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Economica"/>
              <a:buNone/>
              <a:defRPr sz="42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Economica"/>
              <a:buNone/>
              <a:defRPr sz="42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Economica"/>
              <a:buNone/>
              <a:defRPr sz="42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Economica"/>
              <a:buNone/>
              <a:defRPr sz="42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Economica"/>
              <a:buNone/>
              <a:defRPr sz="42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Economica"/>
              <a:buNone/>
              <a:defRPr sz="42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9pPr>
          </a:lstStyle>
          <a:p/>
        </p:txBody>
      </p:sp>
      <p:sp>
        <p:nvSpPr>
          <p:cNvPr id="7" name="Shape 7"/>
          <p:cNvSpPr txBox="1"/>
          <p:nvPr>
            <p:ph idx="1" type="body"/>
          </p:nvPr>
        </p:nvSpPr>
        <p:spPr>
          <a:xfrm>
            <a:off x="311700" y="1225225"/>
            <a:ext cx="8520600" cy="3354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Open Sans"/>
              <a:buChar char="●"/>
              <a:defRPr sz="18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Char char="○"/>
              <a:defRPr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Char char="■"/>
              <a:defRPr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Char char="●"/>
              <a:defRPr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Char char="○"/>
              <a:defRPr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Char char="■"/>
              <a:defRPr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Char char="●"/>
              <a:defRPr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Char char="○"/>
              <a:defRPr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400"/>
              <a:buFont typeface="Open Sans"/>
              <a:buChar char="■"/>
              <a:defRPr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/>
        </p:txBody>
      </p:sp>
      <p:sp>
        <p:nvSpPr>
          <p:cNvPr id="8" name="Shape 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1pPr>
            <a:lvl2pPr lvl="1" algn="r">
              <a:buNone/>
              <a:defRPr sz="10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2pPr>
            <a:lvl3pPr lvl="2" algn="r">
              <a:buNone/>
              <a:defRPr sz="10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3pPr>
            <a:lvl4pPr lvl="3" algn="r">
              <a:buNone/>
              <a:defRPr sz="10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4pPr>
            <a:lvl5pPr lvl="4" algn="r">
              <a:buNone/>
              <a:defRPr sz="10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5pPr>
            <a:lvl6pPr lvl="5" algn="r">
              <a:buNone/>
              <a:defRPr sz="10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6pPr>
            <a:lvl7pPr lvl="6" algn="r">
              <a:buNone/>
              <a:defRPr sz="10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7pPr>
            <a:lvl8pPr lvl="7" algn="r">
              <a:buNone/>
              <a:defRPr sz="10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8pPr>
            <a:lvl9pPr lvl="8" algn="r">
              <a:buNone/>
              <a:defRPr sz="10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2.xml"/></Relationships>
</file>

<file path=ppt/slides/_rels/slide2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3.xml"/></Relationships>
</file>

<file path=ppt/slides/_rels/slide2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4.xml"/></Relationships>
</file>

<file path=ppt/slides/_rels/slide2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5.xml"/></Relationships>
</file>

<file path=ppt/slides/_rels/slide2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6.xml"/></Relationships>
</file>

<file path=ppt/slides/_rels/slide2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7.xml"/></Relationships>
</file>

<file path=ppt/slides/_rels/slide2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8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 txBox="1"/>
          <p:nvPr>
            <p:ph type="ctrTitle"/>
          </p:nvPr>
        </p:nvSpPr>
        <p:spPr>
          <a:xfrm>
            <a:off x="3044700" y="1444255"/>
            <a:ext cx="3054600" cy="15372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Introduction to Criminal Justice</a:t>
            </a:r>
            <a:endParaRPr/>
          </a:p>
        </p:txBody>
      </p:sp>
      <p:sp>
        <p:nvSpPr>
          <p:cNvPr id="63" name="Shape 63"/>
          <p:cNvSpPr txBox="1"/>
          <p:nvPr>
            <p:ph idx="1" type="subTitle"/>
          </p:nvPr>
        </p:nvSpPr>
        <p:spPr>
          <a:xfrm>
            <a:off x="3044700" y="3116580"/>
            <a:ext cx="3054600" cy="701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Section 1.1:  Major Components</a:t>
            </a:r>
            <a:endParaRPr/>
          </a:p>
        </p:txBody>
      </p:sp>
      <p:sp>
        <p:nvSpPr>
          <p:cNvPr id="64" name="Shape 64"/>
          <p:cNvSpPr txBox="1"/>
          <p:nvPr/>
        </p:nvSpPr>
        <p:spPr>
          <a:xfrm>
            <a:off x="768300" y="4537775"/>
            <a:ext cx="2276400" cy="380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en" sz="1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Prepared By Adam J. McKee</a:t>
            </a:r>
            <a:endParaRPr b="1" i="1" sz="10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Shape 125"/>
          <p:cNvSpPr txBox="1"/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The Gatekeepers </a:t>
            </a:r>
            <a:endParaRPr/>
          </a:p>
        </p:txBody>
      </p:sp>
      <p:sp>
        <p:nvSpPr>
          <p:cNvPr id="126" name="Shape 126"/>
          <p:cNvSpPr txBox="1"/>
          <p:nvPr>
            <p:ph idx="1" type="body"/>
          </p:nvPr>
        </p:nvSpPr>
        <p:spPr>
          <a:xfrm>
            <a:off x="311700" y="1225225"/>
            <a:ext cx="8520600" cy="3354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The police are often called the “gatekeepers of the criminal justice system.”  </a:t>
            </a:r>
            <a:endParaRPr/>
          </a:p>
          <a:p>
            <a:pPr indent="0" lvl="0" marL="0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This description is accurate because entry into the system requires formal action on the part of law enforcement.  </a:t>
            </a:r>
            <a:endParaRPr/>
          </a:p>
          <a:p>
            <a:pPr indent="0" lvl="0" marL="0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Police officers have incredible decision-making authority when dealing with citizens and suspects.  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An officer can choose to ignore an offense, issue a verbal warning, issue a written warning, issue a citation, or formally arrest the person.</a:t>
            </a:r>
            <a:endParaRPr/>
          </a:p>
        </p:txBody>
      </p:sp>
      <p:sp>
        <p:nvSpPr>
          <p:cNvPr id="127" name="Shape 12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>
                <a:latin typeface="Economica"/>
                <a:ea typeface="Economica"/>
                <a:cs typeface="Economica"/>
                <a:sym typeface="Economica"/>
              </a:rPr>
              <a:t>‹#›</a:t>
            </a:fld>
            <a:endParaRPr>
              <a:latin typeface="Economica"/>
              <a:ea typeface="Economica"/>
              <a:cs typeface="Economica"/>
              <a:sym typeface="Economica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Shape 132"/>
          <p:cNvSpPr txBox="1"/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Limits on Discretion</a:t>
            </a:r>
            <a:endParaRPr/>
          </a:p>
        </p:txBody>
      </p:sp>
      <p:sp>
        <p:nvSpPr>
          <p:cNvPr id="133" name="Shape 133"/>
          <p:cNvSpPr txBox="1"/>
          <p:nvPr>
            <p:ph idx="1" type="body"/>
          </p:nvPr>
        </p:nvSpPr>
        <p:spPr>
          <a:xfrm>
            <a:off x="311700" y="1225225"/>
            <a:ext cx="8520600" cy="3354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Of course, the seriousness of the crime plays a major role in how the police exercise </a:t>
            </a:r>
            <a:r>
              <a:rPr lang="en" u="sng"/>
              <a:t>discretion</a:t>
            </a:r>
            <a:r>
              <a:rPr lang="en"/>
              <a:t>.  </a:t>
            </a:r>
            <a:endParaRPr/>
          </a:p>
          <a:p>
            <a:pPr indent="0" lvl="0" marL="0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An officer would not ignore or issue a citation to a person engaged in a serious felony crime.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sp>
        <p:nvSpPr>
          <p:cNvPr id="134" name="Shape 13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>
                <a:latin typeface="Economica"/>
                <a:ea typeface="Economica"/>
                <a:cs typeface="Economica"/>
                <a:sym typeface="Economica"/>
              </a:rPr>
              <a:t>‹#›</a:t>
            </a:fld>
            <a:endParaRPr>
              <a:latin typeface="Economica"/>
              <a:ea typeface="Economica"/>
              <a:cs typeface="Economica"/>
              <a:sym typeface="Economica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38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Shape 139"/>
          <p:cNvSpPr txBox="1"/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Specialization in Policing</a:t>
            </a:r>
            <a:endParaRPr/>
          </a:p>
        </p:txBody>
      </p:sp>
      <p:sp>
        <p:nvSpPr>
          <p:cNvPr id="140" name="Shape 140"/>
          <p:cNvSpPr txBox="1"/>
          <p:nvPr>
            <p:ph idx="1" type="body"/>
          </p:nvPr>
        </p:nvSpPr>
        <p:spPr>
          <a:xfrm>
            <a:off x="311700" y="1225225"/>
            <a:ext cx="8520600" cy="3354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The duties of police officers can be very general in the case of a patrol officer, or they can be very specialized in the case of a homicide detective.  </a:t>
            </a:r>
            <a:endParaRPr/>
          </a:p>
          <a:p>
            <a:pPr indent="0" lvl="0" marL="0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The level of specialization depends largely on the size of the agency where the officer works.  </a:t>
            </a:r>
            <a:endParaRPr/>
          </a:p>
          <a:p>
            <a:pPr indent="0" lvl="0" marL="0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Large, urban police departments tend to have more resources, more officers, and a higher degree of specialization.  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sp>
        <p:nvSpPr>
          <p:cNvPr id="141" name="Shape 14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>
                <a:latin typeface="Economica"/>
                <a:ea typeface="Economica"/>
                <a:cs typeface="Economica"/>
                <a:sym typeface="Economica"/>
              </a:rPr>
              <a:t>‹#›</a:t>
            </a:fld>
            <a:endParaRPr>
              <a:latin typeface="Economica"/>
              <a:ea typeface="Economica"/>
              <a:cs typeface="Economica"/>
              <a:sym typeface="Economica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45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Shape 146"/>
          <p:cNvSpPr txBox="1"/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The Backbone of Policing</a:t>
            </a:r>
            <a:endParaRPr/>
          </a:p>
        </p:txBody>
      </p:sp>
      <p:sp>
        <p:nvSpPr>
          <p:cNvPr id="147" name="Shape 147"/>
          <p:cNvSpPr txBox="1"/>
          <p:nvPr>
            <p:ph idx="1" type="body"/>
          </p:nvPr>
        </p:nvSpPr>
        <p:spPr>
          <a:xfrm>
            <a:off x="311700" y="1225225"/>
            <a:ext cx="8520600" cy="3354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The backbone of policing is the patrol division, and patrol is always a generalist function.  </a:t>
            </a:r>
            <a:endParaRPr/>
          </a:p>
          <a:p>
            <a:pPr indent="0" lvl="0" marL="0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The successful patrol officer is a jack-of-all-trades.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sp>
        <p:nvSpPr>
          <p:cNvPr id="148" name="Shape 14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>
                <a:latin typeface="Economica"/>
                <a:ea typeface="Economica"/>
                <a:cs typeface="Economica"/>
                <a:sym typeface="Economica"/>
              </a:rPr>
              <a:t>‹#›</a:t>
            </a:fld>
            <a:endParaRPr>
              <a:latin typeface="Economica"/>
              <a:ea typeface="Economica"/>
              <a:cs typeface="Economica"/>
              <a:sym typeface="Economica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52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Shape 153"/>
          <p:cNvSpPr txBox="1"/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Courts</a:t>
            </a:r>
            <a:endParaRPr/>
          </a:p>
        </p:txBody>
      </p:sp>
      <p:sp>
        <p:nvSpPr>
          <p:cNvPr id="154" name="Shape 154"/>
          <p:cNvSpPr txBox="1"/>
          <p:nvPr>
            <p:ph idx="1" type="body"/>
          </p:nvPr>
        </p:nvSpPr>
        <p:spPr>
          <a:xfrm>
            <a:off x="311700" y="1225225"/>
            <a:ext cx="8520600" cy="3354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When law enforcement and prosecutors accuse a person of violating a criminal law, it is up to the courts to determine if the person did indeed violate the law.  </a:t>
            </a:r>
            <a:endParaRPr/>
          </a:p>
          <a:p>
            <a:pPr indent="0" lvl="0" marL="0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If so, it is up to the court prescribe the appropriate punishment. 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Sentencing is limited by the sentencing laws in that court's jurisdiction.  </a:t>
            </a:r>
            <a:endParaRPr/>
          </a:p>
        </p:txBody>
      </p:sp>
      <p:sp>
        <p:nvSpPr>
          <p:cNvPr id="155" name="Shape 15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>
                <a:latin typeface="Economica"/>
                <a:ea typeface="Economica"/>
                <a:cs typeface="Economica"/>
                <a:sym typeface="Economica"/>
              </a:rPr>
              <a:t>‹#›</a:t>
            </a:fld>
            <a:endParaRPr>
              <a:latin typeface="Economica"/>
              <a:ea typeface="Economica"/>
              <a:cs typeface="Economica"/>
              <a:sym typeface="Economica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59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Shape 160"/>
          <p:cNvSpPr txBox="1"/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Our Adversarial System</a:t>
            </a:r>
            <a:endParaRPr/>
          </a:p>
        </p:txBody>
      </p:sp>
      <p:sp>
        <p:nvSpPr>
          <p:cNvPr id="161" name="Shape 161"/>
          <p:cNvSpPr txBox="1"/>
          <p:nvPr>
            <p:ph idx="1" type="body"/>
          </p:nvPr>
        </p:nvSpPr>
        <p:spPr>
          <a:xfrm>
            <a:off x="311700" y="1225225"/>
            <a:ext cx="8520600" cy="3354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Because the American legal system is </a:t>
            </a:r>
            <a:r>
              <a:rPr lang="en" u="sng"/>
              <a:t>adversarial</a:t>
            </a:r>
            <a:r>
              <a:rPr lang="en"/>
              <a:t> in nature, there must always be two teams in any court case.  </a:t>
            </a:r>
            <a:endParaRPr/>
          </a:p>
          <a:p>
            <a:pPr indent="0" lvl="0" marL="0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In a criminal matter, a lawyer known as the </a:t>
            </a:r>
            <a:r>
              <a:rPr lang="en" u="sng"/>
              <a:t>prosecutor</a:t>
            </a:r>
            <a:r>
              <a:rPr lang="en"/>
              <a:t> presents the government's case.  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A major goal of the prosecutor is to see the </a:t>
            </a:r>
            <a:r>
              <a:rPr lang="en" u="sng"/>
              <a:t>defendant</a:t>
            </a:r>
            <a:r>
              <a:rPr lang="en"/>
              <a:t> found guilty of the alleged crime.</a:t>
            </a:r>
            <a:endParaRPr/>
          </a:p>
        </p:txBody>
      </p:sp>
      <p:sp>
        <p:nvSpPr>
          <p:cNvPr id="162" name="Shape 16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>
                <a:latin typeface="Economica"/>
                <a:ea typeface="Economica"/>
                <a:cs typeface="Economica"/>
                <a:sym typeface="Economica"/>
              </a:rPr>
              <a:t>‹#›</a:t>
            </a:fld>
            <a:endParaRPr>
              <a:latin typeface="Economica"/>
              <a:ea typeface="Economica"/>
              <a:cs typeface="Economica"/>
              <a:sym typeface="Economica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66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Shape 167"/>
          <p:cNvSpPr txBox="1"/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The Defense  </a:t>
            </a:r>
            <a:endParaRPr/>
          </a:p>
        </p:txBody>
      </p:sp>
      <p:sp>
        <p:nvSpPr>
          <p:cNvPr id="168" name="Shape 168"/>
          <p:cNvSpPr txBox="1"/>
          <p:nvPr>
            <p:ph idx="1" type="body"/>
          </p:nvPr>
        </p:nvSpPr>
        <p:spPr>
          <a:xfrm>
            <a:off x="387900" y="1364224"/>
            <a:ext cx="8368200" cy="307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The </a:t>
            </a:r>
            <a:r>
              <a:rPr lang="en" u="sng"/>
              <a:t>defense attorney</a:t>
            </a:r>
            <a:r>
              <a:rPr lang="en"/>
              <a:t> has the job of trying to show that the defendant is not guilty.  </a:t>
            </a:r>
            <a:endParaRPr/>
          </a:p>
          <a:p>
            <a:pPr indent="0" lvl="0" marL="0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The </a:t>
            </a:r>
            <a:r>
              <a:rPr lang="en" u="sng"/>
              <a:t>judge</a:t>
            </a:r>
            <a:r>
              <a:rPr lang="en"/>
              <a:t> serves as a referee, making sure that both sides diligently follow the rules of the "game."  </a:t>
            </a:r>
            <a:endParaRPr/>
          </a:p>
          <a:p>
            <a:pPr indent="0" lvl="0" marL="0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The </a:t>
            </a:r>
            <a:r>
              <a:rPr lang="en" u="sng"/>
              <a:t>jury</a:t>
            </a:r>
            <a:r>
              <a:rPr lang="en"/>
              <a:t> is tasked with deciding (at the end) who the winner is.  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In the adult criminal justice system, all cases are adversarial in nature.</a:t>
            </a:r>
            <a:endParaRPr/>
          </a:p>
        </p:txBody>
      </p:sp>
      <p:sp>
        <p:nvSpPr>
          <p:cNvPr id="169" name="Shape 16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>
                <a:latin typeface="Economica"/>
                <a:ea typeface="Economica"/>
                <a:cs typeface="Economica"/>
                <a:sym typeface="Economica"/>
              </a:rPr>
              <a:t>‹#›</a:t>
            </a:fld>
            <a:endParaRPr>
              <a:latin typeface="Economica"/>
              <a:ea typeface="Economica"/>
              <a:cs typeface="Economica"/>
              <a:sym typeface="Economica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73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Shape 174"/>
          <p:cNvSpPr txBox="1"/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Finders of Fact</a:t>
            </a:r>
            <a:endParaRPr/>
          </a:p>
        </p:txBody>
      </p:sp>
      <p:sp>
        <p:nvSpPr>
          <p:cNvPr id="175" name="Shape 175"/>
          <p:cNvSpPr txBox="1"/>
          <p:nvPr>
            <p:ph idx="1" type="body"/>
          </p:nvPr>
        </p:nvSpPr>
        <p:spPr>
          <a:xfrm>
            <a:off x="311700" y="1225225"/>
            <a:ext cx="8520600" cy="3354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In a jury trial, the jury serves as the finder of fact.  </a:t>
            </a:r>
            <a:endParaRPr/>
          </a:p>
          <a:p>
            <a:pPr indent="0" lvl="0" marL="0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The term </a:t>
            </a:r>
            <a:r>
              <a:rPr lang="en" u="sng"/>
              <a:t>finder of fact</a:t>
            </a:r>
            <a:r>
              <a:rPr lang="en"/>
              <a:t> in this case means that the jury decides whether the defendant is innocent or guilty.  </a:t>
            </a:r>
            <a:endParaRPr/>
          </a:p>
          <a:p>
            <a:pPr indent="0" lvl="0" marL="0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In serious cases, the defendant has a right to trial by jury.  </a:t>
            </a:r>
            <a:endParaRPr/>
          </a:p>
          <a:p>
            <a:pPr indent="0" lvl="0" marL="0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It is allowable, however, that the defendant consent to a bench trial.  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A </a:t>
            </a:r>
            <a:r>
              <a:rPr lang="en" u="sng"/>
              <a:t>bench trial</a:t>
            </a:r>
            <a:r>
              <a:rPr lang="en"/>
              <a:t> is a trial where the judge takes on the role of the jury as finder of fact.</a:t>
            </a:r>
            <a:endParaRPr/>
          </a:p>
        </p:txBody>
      </p:sp>
      <p:sp>
        <p:nvSpPr>
          <p:cNvPr id="176" name="Shape 17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>
                <a:latin typeface="Economica"/>
                <a:ea typeface="Economica"/>
                <a:cs typeface="Economica"/>
                <a:sym typeface="Economica"/>
              </a:rPr>
              <a:t>‹#›</a:t>
            </a:fld>
            <a:endParaRPr>
              <a:latin typeface="Economica"/>
              <a:ea typeface="Economica"/>
              <a:cs typeface="Economica"/>
              <a:sym typeface="Economica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80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Shape 181"/>
          <p:cNvSpPr txBox="1"/>
          <p:nvPr>
            <p:ph idx="1" type="body"/>
          </p:nvPr>
        </p:nvSpPr>
        <p:spPr>
          <a:xfrm>
            <a:off x="311700" y="1225225"/>
            <a:ext cx="8520600" cy="3354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Corrections is another umbrella term that encompasses many diverse criminal justice activities.  </a:t>
            </a:r>
            <a:endParaRPr/>
          </a:p>
          <a:p>
            <a:pPr indent="0" lvl="0" marL="0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Corrections can include:</a:t>
            </a:r>
            <a:endParaRPr/>
          </a:p>
          <a:p>
            <a:pPr indent="-342900" lvl="0" marL="457200" rtl="0">
              <a:spcBef>
                <a:spcPts val="160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probation</a:t>
            </a:r>
            <a:endParaRPr/>
          </a:p>
          <a:p>
            <a: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parole</a:t>
            </a:r>
            <a:endParaRPr/>
          </a:p>
          <a:p>
            <a: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jail</a:t>
            </a:r>
            <a:endParaRPr/>
          </a:p>
          <a:p>
            <a: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prison</a:t>
            </a:r>
            <a:endParaRPr/>
          </a:p>
          <a:p>
            <a: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many community-based sanctions</a:t>
            </a:r>
            <a:endParaRPr/>
          </a:p>
        </p:txBody>
      </p:sp>
      <p:sp>
        <p:nvSpPr>
          <p:cNvPr id="182" name="Shape 18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>
                <a:latin typeface="Economica"/>
                <a:ea typeface="Economica"/>
                <a:cs typeface="Economica"/>
                <a:sym typeface="Economica"/>
              </a:rPr>
              <a:t>‹#›</a:t>
            </a:fld>
            <a:endParaRPr>
              <a:latin typeface="Economica"/>
              <a:ea typeface="Economica"/>
              <a:cs typeface="Economica"/>
              <a:sym typeface="Economica"/>
            </a:endParaRPr>
          </a:p>
        </p:txBody>
      </p:sp>
      <p:sp>
        <p:nvSpPr>
          <p:cNvPr id="183" name="Shape 183"/>
          <p:cNvSpPr txBox="1"/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Corrections</a:t>
            </a:r>
            <a:endParaRPr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87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Shape 188"/>
          <p:cNvSpPr txBox="1"/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What is it for?</a:t>
            </a:r>
            <a:endParaRPr/>
          </a:p>
        </p:txBody>
      </p:sp>
      <p:sp>
        <p:nvSpPr>
          <p:cNvPr id="189" name="Shape 189"/>
          <p:cNvSpPr txBox="1"/>
          <p:nvPr>
            <p:ph idx="1" type="body"/>
          </p:nvPr>
        </p:nvSpPr>
        <p:spPr>
          <a:xfrm>
            <a:off x="311700" y="1225225"/>
            <a:ext cx="8520600" cy="3354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 problem with accurately defining corrections is a general disagreement about the philosophy of incarceration.  </a:t>
            </a:r>
            <a:endParaRPr/>
          </a:p>
          <a:p>
            <a:pPr indent="-342900" lvl="0" marL="457200" rtl="0">
              <a:spcBef>
                <a:spcPts val="160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Does society send people to prison </a:t>
            </a:r>
            <a:r>
              <a:rPr i="1" lang="en"/>
              <a:t>as</a:t>
            </a:r>
            <a:r>
              <a:rPr lang="en"/>
              <a:t> punishment, or </a:t>
            </a:r>
            <a:r>
              <a:rPr i="1" lang="en"/>
              <a:t>for</a:t>
            </a:r>
            <a:r>
              <a:rPr lang="en"/>
              <a:t> punishment?  </a:t>
            </a:r>
            <a:endParaRPr/>
          </a:p>
          <a:p>
            <a: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Do we expect prisons to punish or rehabilitate?  </a:t>
            </a:r>
            <a:endParaRPr/>
          </a:p>
          <a:p>
            <a:pPr indent="0" lvl="0" marL="0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Most people can agree on one thing: The public expects correctional institutions to ensure the public safety.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sp>
        <p:nvSpPr>
          <p:cNvPr id="190" name="Shape 19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>
                <a:latin typeface="Economica"/>
                <a:ea typeface="Economica"/>
                <a:cs typeface="Economica"/>
                <a:sym typeface="Economica"/>
              </a:rPr>
              <a:t>‹#›</a:t>
            </a:fld>
            <a:endParaRPr>
              <a:latin typeface="Economica"/>
              <a:ea typeface="Economica"/>
              <a:cs typeface="Economica"/>
              <a:sym typeface="Economica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hape 69"/>
          <p:cNvSpPr txBox="1"/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“The” System?</a:t>
            </a:r>
            <a:endParaRPr/>
          </a:p>
        </p:txBody>
      </p:sp>
      <p:sp>
        <p:nvSpPr>
          <p:cNvPr id="70" name="Shape 70"/>
          <p:cNvSpPr txBox="1"/>
          <p:nvPr>
            <p:ph idx="1" type="body"/>
          </p:nvPr>
        </p:nvSpPr>
        <p:spPr>
          <a:xfrm>
            <a:off x="311700" y="1225225"/>
            <a:ext cx="8520600" cy="3354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In reality, there is no one criminal justice system in the United States.  </a:t>
            </a:r>
            <a:endParaRPr/>
          </a:p>
          <a:p>
            <a:pPr indent="0" lvl="0" marL="0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There are many similar systems.  </a:t>
            </a:r>
            <a:endParaRPr/>
          </a:p>
          <a:p>
            <a:pPr indent="0" lvl="0" marL="0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Each state has its criminal justice system, and the Federal government has another still.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This section considers how these various systems are composed by looking at the major components common to them all.</a:t>
            </a:r>
            <a:endParaRPr/>
          </a:p>
        </p:txBody>
      </p:sp>
      <p:sp>
        <p:nvSpPr>
          <p:cNvPr id="71" name="Shape 7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>
                <a:latin typeface="Economica"/>
                <a:ea typeface="Economica"/>
                <a:cs typeface="Economica"/>
                <a:sym typeface="Economica"/>
              </a:rPr>
              <a:t>‹#›</a:t>
            </a:fld>
            <a:endParaRPr>
              <a:latin typeface="Economica"/>
              <a:ea typeface="Economica"/>
              <a:cs typeface="Economica"/>
              <a:sym typeface="Economica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94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Shape 195"/>
          <p:cNvSpPr txBox="1"/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Jails</a:t>
            </a:r>
            <a:endParaRPr/>
          </a:p>
        </p:txBody>
      </p:sp>
      <p:sp>
        <p:nvSpPr>
          <p:cNvPr id="196" name="Shape 196"/>
          <p:cNvSpPr txBox="1"/>
          <p:nvPr>
            <p:ph idx="1" type="body"/>
          </p:nvPr>
        </p:nvSpPr>
        <p:spPr>
          <a:xfrm>
            <a:off x="311700" y="1225225"/>
            <a:ext cx="8520600" cy="3354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u="sng"/>
              <a:t>Jails</a:t>
            </a:r>
            <a:r>
              <a:rPr lang="en"/>
              <a:t> are usually operated at the local level, most often under the leadership of a </a:t>
            </a:r>
            <a:r>
              <a:rPr lang="en" u="sng"/>
              <a:t>county sheriff</a:t>
            </a:r>
            <a:r>
              <a:rPr lang="en"/>
              <a:t>.  </a:t>
            </a:r>
            <a:endParaRPr/>
          </a:p>
          <a:p>
            <a:pPr indent="0" lvl="0" marL="0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Jails are most commonly thought of as holding individuals that have been arrested and are awaiting a first appearance in court.  </a:t>
            </a:r>
            <a:endParaRPr/>
          </a:p>
          <a:p>
            <a:pPr indent="0" lvl="0" marL="0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Other jail inmates have been convicted of relatively minor offenses (misdemeanors) and are serving sentences of less than one year.  </a:t>
            </a:r>
            <a:endParaRPr/>
          </a:p>
          <a:p>
            <a:pPr indent="0" lvl="0" marL="0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Other prisoners may have been convicted of serious offenses, and are housed in the local jail awaiting transfer to a state prison.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sp>
        <p:nvSpPr>
          <p:cNvPr id="197" name="Shape 19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>
                <a:latin typeface="Economica"/>
                <a:ea typeface="Economica"/>
                <a:cs typeface="Economica"/>
                <a:sym typeface="Economica"/>
              </a:rPr>
              <a:t>‹#›</a:t>
            </a:fld>
            <a:endParaRPr>
              <a:latin typeface="Economica"/>
              <a:ea typeface="Economica"/>
              <a:cs typeface="Economica"/>
              <a:sym typeface="Economica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01" name="Shape 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Shape 202"/>
          <p:cNvSpPr txBox="1"/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Prisons</a:t>
            </a:r>
            <a:endParaRPr/>
          </a:p>
        </p:txBody>
      </p:sp>
      <p:sp>
        <p:nvSpPr>
          <p:cNvPr id="203" name="Shape 203"/>
          <p:cNvSpPr txBox="1"/>
          <p:nvPr>
            <p:ph idx="1" type="body"/>
          </p:nvPr>
        </p:nvSpPr>
        <p:spPr>
          <a:xfrm>
            <a:off x="311700" y="1225225"/>
            <a:ext cx="8520600" cy="3354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Persons convicted of serious crimes can be sentenced to a prison term.  </a:t>
            </a:r>
            <a:endParaRPr/>
          </a:p>
          <a:p>
            <a:pPr indent="0" lvl="0" marL="0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A prison is generally larger, more secure, and provides more services than a jail.  </a:t>
            </a:r>
            <a:endParaRPr/>
          </a:p>
          <a:p>
            <a:pPr indent="0" lvl="0" marL="0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The reason for these extra services is that prisons are designed for long sentences (relative to jail sentences).  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Prisons are most often run at the state level of government, but there are also many federal prisons. </a:t>
            </a:r>
            <a:endParaRPr/>
          </a:p>
        </p:txBody>
      </p:sp>
      <p:sp>
        <p:nvSpPr>
          <p:cNvPr id="204" name="Shape 20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>
                <a:latin typeface="Economica"/>
                <a:ea typeface="Economica"/>
                <a:cs typeface="Economica"/>
                <a:sym typeface="Economica"/>
              </a:rPr>
              <a:t>‹#›</a:t>
            </a:fld>
            <a:endParaRPr>
              <a:latin typeface="Economica"/>
              <a:ea typeface="Economica"/>
              <a:cs typeface="Economica"/>
              <a:sym typeface="Economica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08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Shape 209"/>
          <p:cNvSpPr txBox="1"/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Defining Justice</a:t>
            </a:r>
            <a:endParaRPr/>
          </a:p>
        </p:txBody>
      </p:sp>
      <p:sp>
        <p:nvSpPr>
          <p:cNvPr id="210" name="Shape 210"/>
          <p:cNvSpPr txBox="1"/>
          <p:nvPr>
            <p:ph idx="1" type="body"/>
          </p:nvPr>
        </p:nvSpPr>
        <p:spPr>
          <a:xfrm>
            <a:off x="311700" y="1225225"/>
            <a:ext cx="8520600" cy="3354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One of the overarching goals that brings the components of the criminal justice system together is that each is designed (in some way) to promote justice.  </a:t>
            </a:r>
            <a:endParaRPr/>
          </a:p>
          <a:p>
            <a:pPr indent="0" lvl="0" marL="0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Everyone has an idea of what justice is, but pinning down a definition that will be widely agreed upon proves to be a challenge.  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There are several different ways of looking at the idea.</a:t>
            </a:r>
            <a:endParaRPr/>
          </a:p>
        </p:txBody>
      </p:sp>
      <p:sp>
        <p:nvSpPr>
          <p:cNvPr id="211" name="Shape 2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>
                <a:latin typeface="Economica"/>
                <a:ea typeface="Economica"/>
                <a:cs typeface="Economica"/>
                <a:sym typeface="Economica"/>
              </a:rPr>
              <a:t>‹#›</a:t>
            </a:fld>
            <a:endParaRPr>
              <a:latin typeface="Economica"/>
              <a:ea typeface="Economica"/>
              <a:cs typeface="Economica"/>
              <a:sym typeface="Economica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15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Shape 216"/>
          <p:cNvSpPr txBox="1"/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Justice as Equality </a:t>
            </a:r>
            <a:endParaRPr/>
          </a:p>
        </p:txBody>
      </p:sp>
      <p:sp>
        <p:nvSpPr>
          <p:cNvPr id="217" name="Shape 217"/>
          <p:cNvSpPr txBox="1"/>
          <p:nvPr>
            <p:ph idx="1" type="body"/>
          </p:nvPr>
        </p:nvSpPr>
        <p:spPr>
          <a:xfrm>
            <a:off x="311700" y="1225225"/>
            <a:ext cx="8520600" cy="3354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One way to view justice is in terms of </a:t>
            </a:r>
            <a:r>
              <a:rPr lang="en" u="sng"/>
              <a:t>equality</a:t>
            </a:r>
            <a:r>
              <a:rPr lang="en"/>
              <a:t>.  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In economic language, equality means that everyone gets the same amount, regardless of what they "put in."</a:t>
            </a:r>
            <a:endParaRPr/>
          </a:p>
        </p:txBody>
      </p:sp>
      <p:sp>
        <p:nvSpPr>
          <p:cNvPr id="218" name="Shape 21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>
                <a:latin typeface="Economica"/>
                <a:ea typeface="Economica"/>
                <a:cs typeface="Economica"/>
                <a:sym typeface="Economica"/>
              </a:rPr>
              <a:t>‹#›</a:t>
            </a:fld>
            <a:endParaRPr>
              <a:latin typeface="Economica"/>
              <a:ea typeface="Economica"/>
              <a:cs typeface="Economica"/>
              <a:sym typeface="Economica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22" name="Shape 2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Shape 223"/>
          <p:cNvSpPr txBox="1"/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Justice as Equity </a:t>
            </a:r>
            <a:endParaRPr/>
          </a:p>
        </p:txBody>
      </p:sp>
      <p:sp>
        <p:nvSpPr>
          <p:cNvPr id="224" name="Shape 224"/>
          <p:cNvSpPr txBox="1"/>
          <p:nvPr>
            <p:ph idx="1" type="body"/>
          </p:nvPr>
        </p:nvSpPr>
        <p:spPr>
          <a:xfrm>
            <a:off x="311700" y="1225225"/>
            <a:ext cx="8520600" cy="3354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Another perspective is to view justice in terms of </a:t>
            </a:r>
            <a:r>
              <a:rPr lang="en" u="sng"/>
              <a:t>equity</a:t>
            </a:r>
            <a:r>
              <a:rPr lang="en"/>
              <a:t>.  </a:t>
            </a:r>
            <a:endParaRPr/>
          </a:p>
          <a:p>
            <a:pPr indent="0" lvl="0" marL="0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When viewed this way, it means that people get what they deserve.  </a:t>
            </a:r>
            <a:endParaRPr/>
          </a:p>
          <a:p>
            <a:pPr indent="0" lvl="0" marL="0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Many feel that "just deserts" means that criminal punishments should be in proportion to the harm done.  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This concept of </a:t>
            </a:r>
            <a:r>
              <a:rPr lang="en" u="sng"/>
              <a:t>just deserts</a:t>
            </a:r>
            <a:r>
              <a:rPr lang="en"/>
              <a:t> in criminal justice has been referred to as </a:t>
            </a:r>
            <a:r>
              <a:rPr lang="en" u="sng"/>
              <a:t>retributive justice</a:t>
            </a:r>
            <a:r>
              <a:rPr lang="en"/>
              <a:t>. </a:t>
            </a:r>
            <a:endParaRPr/>
          </a:p>
        </p:txBody>
      </p:sp>
      <p:sp>
        <p:nvSpPr>
          <p:cNvPr id="225" name="Shape 22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>
                <a:latin typeface="Economica"/>
                <a:ea typeface="Economica"/>
                <a:cs typeface="Economica"/>
                <a:sym typeface="Economica"/>
              </a:rPr>
              <a:t>‹#›</a:t>
            </a:fld>
            <a:endParaRPr>
              <a:latin typeface="Economica"/>
              <a:ea typeface="Economica"/>
              <a:cs typeface="Economica"/>
              <a:sym typeface="Economica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29" name="Shape 2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" name="Shape 230"/>
          <p:cNvSpPr txBox="1"/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i="1" lang="en"/>
              <a:t>Lex Talionis</a:t>
            </a:r>
            <a:r>
              <a:rPr lang="en"/>
              <a:t> </a:t>
            </a:r>
            <a:endParaRPr/>
          </a:p>
        </p:txBody>
      </p:sp>
      <p:sp>
        <p:nvSpPr>
          <p:cNvPr id="231" name="Shape 231"/>
          <p:cNvSpPr txBox="1"/>
          <p:nvPr>
            <p:ph idx="1" type="body"/>
          </p:nvPr>
        </p:nvSpPr>
        <p:spPr>
          <a:xfrm>
            <a:off x="311700" y="1225225"/>
            <a:ext cx="8520600" cy="3354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The idea of wrongdoers being deserving of repayment in kind is known by the Latin phrase </a:t>
            </a:r>
            <a:r>
              <a:rPr i="1" lang="en" u="sng"/>
              <a:t>Lex Talionis</a:t>
            </a:r>
            <a:r>
              <a:rPr lang="en"/>
              <a:t>, or the </a:t>
            </a:r>
            <a:r>
              <a:rPr i="1" lang="en"/>
              <a:t>law of retribution</a:t>
            </a:r>
            <a:r>
              <a:rPr lang="en"/>
              <a:t>.  </a:t>
            </a:r>
            <a:endParaRPr/>
          </a:p>
          <a:p>
            <a:pPr indent="0" lvl="0" marL="0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In its purest form, lex talionis is the Biblical doctrine of "an eye for an eye, a tooth for a tooth."  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In today's criminal justice system, the idea of retribution takes on the meaning of variable lengths of prison sentences. </a:t>
            </a:r>
            <a:endParaRPr/>
          </a:p>
        </p:txBody>
      </p:sp>
      <p:sp>
        <p:nvSpPr>
          <p:cNvPr id="232" name="Shape 23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>
                <a:latin typeface="Economica"/>
                <a:ea typeface="Economica"/>
                <a:cs typeface="Economica"/>
                <a:sym typeface="Economica"/>
              </a:rPr>
              <a:t>‹#›</a:t>
            </a:fld>
            <a:endParaRPr>
              <a:latin typeface="Economica"/>
              <a:ea typeface="Economica"/>
              <a:cs typeface="Economica"/>
              <a:sym typeface="Economica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36" name="Shape 2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" name="Shape 237"/>
          <p:cNvSpPr txBox="1"/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Justice as Fair Process </a:t>
            </a:r>
            <a:endParaRPr/>
          </a:p>
        </p:txBody>
      </p:sp>
      <p:sp>
        <p:nvSpPr>
          <p:cNvPr id="238" name="Shape 238"/>
          <p:cNvSpPr txBox="1"/>
          <p:nvPr>
            <p:ph idx="1" type="body"/>
          </p:nvPr>
        </p:nvSpPr>
        <p:spPr>
          <a:xfrm>
            <a:off x="311700" y="1225225"/>
            <a:ext cx="8520600" cy="3354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Another way to look at the idea of justice is to examine the process.  </a:t>
            </a:r>
            <a:endParaRPr/>
          </a:p>
          <a:p>
            <a:pPr indent="0" lvl="0" marL="0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In other words, an act is just if it was done using a fair process.  </a:t>
            </a:r>
            <a:endParaRPr/>
          </a:p>
          <a:p>
            <a:pPr indent="0" lvl="0" marL="0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Justice viewed in terms of fair process is often referred to as </a:t>
            </a:r>
            <a:r>
              <a:rPr lang="en" u="sng"/>
              <a:t>procedural justice</a:t>
            </a:r>
            <a:r>
              <a:rPr lang="en"/>
              <a:t>.  </a:t>
            </a:r>
            <a:endParaRPr/>
          </a:p>
          <a:p>
            <a:pPr indent="0" lvl="0" marL="0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This idea leaves room for debate as to what sort of processes are to be considered fair.  </a:t>
            </a:r>
            <a:endParaRPr/>
          </a:p>
          <a:p>
            <a:pPr indent="0" lvl="0" marL="0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Accessibility and predictability are common criteria.  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sp>
        <p:nvSpPr>
          <p:cNvPr id="239" name="Shape 23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>
                <a:latin typeface="Economica"/>
                <a:ea typeface="Economica"/>
                <a:cs typeface="Economica"/>
                <a:sym typeface="Economica"/>
              </a:rPr>
              <a:t>‹#›</a:t>
            </a:fld>
            <a:endParaRPr>
              <a:latin typeface="Economica"/>
              <a:ea typeface="Economica"/>
              <a:cs typeface="Economica"/>
              <a:sym typeface="Economica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43" name="Shape 2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" name="Shape 244"/>
          <p:cNvSpPr txBox="1"/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Due Process</a:t>
            </a:r>
            <a:endParaRPr/>
          </a:p>
        </p:txBody>
      </p:sp>
      <p:sp>
        <p:nvSpPr>
          <p:cNvPr id="245" name="Shape 245"/>
          <p:cNvSpPr txBox="1"/>
          <p:nvPr>
            <p:ph idx="1" type="body"/>
          </p:nvPr>
        </p:nvSpPr>
        <p:spPr>
          <a:xfrm>
            <a:off x="311700" y="1225225"/>
            <a:ext cx="8520600" cy="3354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In the United States, the idea of procedural justice is closely tied to the idea of </a:t>
            </a:r>
            <a:r>
              <a:rPr lang="en" u="sng"/>
              <a:t>due process</a:t>
            </a:r>
            <a:r>
              <a:rPr lang="en"/>
              <a:t>.</a:t>
            </a:r>
            <a:br>
              <a:rPr lang="en"/>
            </a:br>
            <a:endParaRPr/>
          </a:p>
          <a:p>
            <a:pPr indent="0" lvl="0" marL="0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In a philosophical sense, due process means that agents of the criminal justice system conduct criminal proceedings in a "fundamentally fair" way.  </a:t>
            </a:r>
            <a:endParaRPr/>
          </a:p>
          <a:p>
            <a:pPr indent="0" lvl="0" marL="0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In a practical sense, due process means that the state must respect all legal rights of accused persons.  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sp>
        <p:nvSpPr>
          <p:cNvPr id="246" name="Shape 24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>
                <a:latin typeface="Economica"/>
                <a:ea typeface="Economica"/>
                <a:cs typeface="Economica"/>
                <a:sym typeface="Economica"/>
              </a:rPr>
              <a:t>‹#›</a:t>
            </a:fld>
            <a:endParaRPr>
              <a:latin typeface="Economica"/>
              <a:ea typeface="Economica"/>
              <a:cs typeface="Economica"/>
              <a:sym typeface="Economica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50" name="Shape 2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" name="Shape 251"/>
          <p:cNvSpPr txBox="1"/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Due Process and the Constitution </a:t>
            </a:r>
            <a:endParaRPr/>
          </a:p>
        </p:txBody>
      </p:sp>
      <p:sp>
        <p:nvSpPr>
          <p:cNvPr id="252" name="Shape 252"/>
          <p:cNvSpPr txBox="1"/>
          <p:nvPr>
            <p:ph idx="1" type="body"/>
          </p:nvPr>
        </p:nvSpPr>
        <p:spPr>
          <a:xfrm>
            <a:off x="387900" y="1489825"/>
            <a:ext cx="8368200" cy="3218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What criminal justice procedures are required under due process is a dynamic body of rules.  </a:t>
            </a:r>
            <a:endParaRPr/>
          </a:p>
          <a:p>
            <a:pPr indent="0" lvl="0" marL="0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These rules are most often judicial determinations of what exactly the Constitution means in practice.</a:t>
            </a:r>
            <a:endParaRPr/>
          </a:p>
          <a:p>
            <a:pPr indent="0" lvl="0" marL="0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The idea of due process is represented throughout the </a:t>
            </a:r>
            <a:r>
              <a:rPr lang="en" u="sng"/>
              <a:t>Bill of Rights</a:t>
            </a:r>
            <a:r>
              <a:rPr lang="en"/>
              <a:t>, as well as being specifically guaranteed by the </a:t>
            </a:r>
            <a:endParaRPr/>
          </a:p>
          <a:p>
            <a:pPr indent="-342900" lvl="0" marL="457200" rtl="0">
              <a:spcBef>
                <a:spcPts val="1600"/>
              </a:spcBef>
              <a:spcAft>
                <a:spcPts val="0"/>
              </a:spcAft>
              <a:buSzPts val="1800"/>
              <a:buAutoNum type="arabicPeriod"/>
            </a:pPr>
            <a:r>
              <a:rPr lang="en" u="sng"/>
              <a:t>Fifth Amendment</a:t>
            </a:r>
            <a:r>
              <a:rPr lang="en"/>
              <a:t> (applies to the federal government) </a:t>
            </a:r>
            <a:endParaRPr/>
          </a:p>
          <a:p>
            <a:pPr indent="-342900" lvl="0" marL="457200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 u="sng"/>
              <a:t>Fourteenth Amendment</a:t>
            </a:r>
            <a:r>
              <a:rPr lang="en"/>
              <a:t> (applies to state government)  </a:t>
            </a:r>
            <a:endParaRPr/>
          </a:p>
        </p:txBody>
      </p:sp>
      <p:sp>
        <p:nvSpPr>
          <p:cNvPr id="253" name="Shape 25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>
                <a:latin typeface="Economica"/>
                <a:ea typeface="Economica"/>
                <a:cs typeface="Economica"/>
                <a:sym typeface="Economica"/>
              </a:rPr>
              <a:t>‹#›</a:t>
            </a:fld>
            <a:endParaRPr>
              <a:latin typeface="Economica"/>
              <a:ea typeface="Economica"/>
              <a:cs typeface="Economica"/>
              <a:sym typeface="Economica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Shape 76"/>
          <p:cNvSpPr txBox="1"/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Traditional Divisions</a:t>
            </a:r>
            <a:endParaRPr/>
          </a:p>
        </p:txBody>
      </p:sp>
      <p:sp>
        <p:nvSpPr>
          <p:cNvPr id="77" name="Shape 77"/>
          <p:cNvSpPr txBox="1"/>
          <p:nvPr>
            <p:ph idx="1" type="body"/>
          </p:nvPr>
        </p:nvSpPr>
        <p:spPr>
          <a:xfrm>
            <a:off x="311700" y="1225225"/>
            <a:ext cx="8520600" cy="3354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Traditionally, the criminal justice system can be divided into three major components:  </a:t>
            </a:r>
            <a:endParaRPr/>
          </a:p>
          <a:p>
            <a:pPr indent="-342900" lvl="0" marL="457200" rtl="0">
              <a:spcBef>
                <a:spcPts val="160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Police </a:t>
            </a:r>
            <a:endParaRPr/>
          </a:p>
          <a:p>
            <a: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Courts</a:t>
            </a:r>
            <a:endParaRPr/>
          </a:p>
          <a:p>
            <a:pPr indent="-342900" lvl="0" marL="457200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Corrections</a:t>
            </a:r>
            <a:endParaRPr/>
          </a:p>
        </p:txBody>
      </p:sp>
      <p:sp>
        <p:nvSpPr>
          <p:cNvPr id="78" name="Shape 7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>
                <a:latin typeface="Economica"/>
                <a:ea typeface="Economica"/>
                <a:cs typeface="Economica"/>
                <a:sym typeface="Economica"/>
              </a:rPr>
              <a:t>‹#›</a:t>
            </a:fld>
            <a:endParaRPr>
              <a:latin typeface="Economica"/>
              <a:ea typeface="Economica"/>
              <a:cs typeface="Economica"/>
              <a:sym typeface="Economica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Shape 83"/>
          <p:cNvSpPr txBox="1"/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The Rule of Law</a:t>
            </a:r>
            <a:endParaRPr/>
          </a:p>
        </p:txBody>
      </p:sp>
      <p:sp>
        <p:nvSpPr>
          <p:cNvPr id="84" name="Shape 84"/>
          <p:cNvSpPr txBox="1"/>
          <p:nvPr>
            <p:ph idx="1" type="body"/>
          </p:nvPr>
        </p:nvSpPr>
        <p:spPr>
          <a:xfrm>
            <a:off x="311700" y="1225225"/>
            <a:ext cx="8520600" cy="3354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It may seem that there is no real common thread to this system.  </a:t>
            </a:r>
            <a:endParaRPr/>
          </a:p>
          <a:p>
            <a:pPr indent="0" lvl="0" marL="0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In the United States, the thing that binds all of the components together and regulates them is the </a:t>
            </a:r>
            <a:r>
              <a:rPr i="1" lang="en"/>
              <a:t>Rule of Law</a:t>
            </a:r>
            <a:r>
              <a:rPr lang="en"/>
              <a:t>.  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The </a:t>
            </a:r>
            <a:r>
              <a:rPr lang="en" u="sng"/>
              <a:t>rule of law</a:t>
            </a:r>
            <a:r>
              <a:rPr lang="en"/>
              <a:t> is the idea that every person is subject to the law, even those that make the law, interpret the law, and enforce the law.</a:t>
            </a:r>
            <a:endParaRPr/>
          </a:p>
        </p:txBody>
      </p:sp>
      <p:sp>
        <p:nvSpPr>
          <p:cNvPr id="85" name="Shape 8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>
                <a:latin typeface="Economica"/>
                <a:ea typeface="Economica"/>
                <a:cs typeface="Economica"/>
                <a:sym typeface="Economica"/>
              </a:rPr>
              <a:t>‹#›</a:t>
            </a:fld>
            <a:endParaRPr>
              <a:latin typeface="Economica"/>
              <a:ea typeface="Economica"/>
              <a:cs typeface="Economica"/>
              <a:sym typeface="Economica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Shape 90"/>
          <p:cNvSpPr txBox="1"/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The Constitution </a:t>
            </a:r>
            <a:endParaRPr/>
          </a:p>
        </p:txBody>
      </p:sp>
      <p:sp>
        <p:nvSpPr>
          <p:cNvPr id="91" name="Shape 91"/>
          <p:cNvSpPr txBox="1"/>
          <p:nvPr>
            <p:ph idx="1" type="body"/>
          </p:nvPr>
        </p:nvSpPr>
        <p:spPr>
          <a:xfrm>
            <a:off x="311700" y="1225225"/>
            <a:ext cx="8520600" cy="3354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The most potent law in the United States is the Constitution of the United States.  </a:t>
            </a:r>
            <a:endParaRPr/>
          </a:p>
          <a:p>
            <a:pPr indent="0" lvl="0" marL="0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This body of laws provides all Americans with civil liberties that the government cannot violate.  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If a state law or a federal law violates any of these protections, then the law will be declared void.</a:t>
            </a:r>
            <a:endParaRPr/>
          </a:p>
        </p:txBody>
      </p:sp>
      <p:sp>
        <p:nvSpPr>
          <p:cNvPr id="92" name="Shape 9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>
                <a:latin typeface="Economica"/>
                <a:ea typeface="Economica"/>
                <a:cs typeface="Economica"/>
                <a:sym typeface="Economica"/>
              </a:rPr>
              <a:t>‹#›</a:t>
            </a:fld>
            <a:endParaRPr>
              <a:latin typeface="Economica"/>
              <a:ea typeface="Economica"/>
              <a:cs typeface="Economica"/>
              <a:sym typeface="Economica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Shape 97"/>
          <p:cNvSpPr txBox="1"/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The Role of the Courts</a:t>
            </a:r>
            <a:endParaRPr/>
          </a:p>
        </p:txBody>
      </p:sp>
      <p:sp>
        <p:nvSpPr>
          <p:cNvPr id="98" name="Shape 98"/>
          <p:cNvSpPr txBox="1"/>
          <p:nvPr>
            <p:ph idx="1" type="body"/>
          </p:nvPr>
        </p:nvSpPr>
        <p:spPr>
          <a:xfrm>
            <a:off x="311700" y="1225225"/>
            <a:ext cx="8520600" cy="3354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It is up to the appellate courts, most notably the Supreme Court, to interpret these laws and determine the exact nature and scope of specific civil liberties in the United States.  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Further, if an agent of the state or federal government violates a person's rights, that person has remedies available.</a:t>
            </a:r>
            <a:endParaRPr/>
          </a:p>
        </p:txBody>
      </p:sp>
      <p:sp>
        <p:nvSpPr>
          <p:cNvPr id="99" name="Shape 9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>
                <a:latin typeface="Economica"/>
                <a:ea typeface="Economica"/>
                <a:cs typeface="Economica"/>
                <a:sym typeface="Economica"/>
              </a:rPr>
              <a:t>‹#›</a:t>
            </a:fld>
            <a:endParaRPr>
              <a:latin typeface="Economica"/>
              <a:ea typeface="Economica"/>
              <a:cs typeface="Economica"/>
              <a:sym typeface="Economica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Shape 104"/>
          <p:cNvSpPr txBox="1"/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Remedies  </a:t>
            </a:r>
            <a:endParaRPr/>
          </a:p>
        </p:txBody>
      </p:sp>
      <p:sp>
        <p:nvSpPr>
          <p:cNvPr id="105" name="Shape 105"/>
          <p:cNvSpPr txBox="1"/>
          <p:nvPr>
            <p:ph idx="1" type="body"/>
          </p:nvPr>
        </p:nvSpPr>
        <p:spPr>
          <a:xfrm>
            <a:off x="311700" y="1225225"/>
            <a:ext cx="8520600" cy="3354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Citizens can sue government employees that violate their rights under Section 1983 of the </a:t>
            </a:r>
            <a:r>
              <a:rPr lang="en" u="sng"/>
              <a:t>United States Code</a:t>
            </a:r>
            <a:r>
              <a:rPr lang="en"/>
              <a:t>.  </a:t>
            </a:r>
            <a:endParaRPr/>
          </a:p>
          <a:p>
            <a:pPr indent="0" lvl="0" marL="0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An important remedy in criminal justice is the </a:t>
            </a:r>
            <a:r>
              <a:rPr lang="en" u="sng"/>
              <a:t>exclusionary rule</a:t>
            </a:r>
            <a:r>
              <a:rPr lang="en"/>
              <a:t>.  </a:t>
            </a:r>
            <a:endParaRPr/>
          </a:p>
          <a:p>
            <a:pPr indent="0" lvl="0" marL="0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The exclusionary rule was established by the Supreme Court (</a:t>
            </a:r>
            <a:r>
              <a:rPr lang="en" u="sng"/>
              <a:t>SCOTUS</a:t>
            </a:r>
            <a:r>
              <a:rPr lang="en"/>
              <a:t>) to prevent police misconduct.  </a:t>
            </a:r>
            <a:endParaRPr/>
          </a:p>
          <a:p>
            <a:pPr indent="0" lvl="0" marL="0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The rule states that illegally obtained evidence (evidence obtained in violation of someone's constitutional rights) cannot be admitted as evidence in court.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sp>
        <p:nvSpPr>
          <p:cNvPr id="106" name="Shape 10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>
                <a:latin typeface="Economica"/>
                <a:ea typeface="Economica"/>
                <a:cs typeface="Economica"/>
                <a:sym typeface="Economica"/>
              </a:rPr>
              <a:t>‹#›</a:t>
            </a:fld>
            <a:endParaRPr>
              <a:latin typeface="Economica"/>
              <a:ea typeface="Economica"/>
              <a:cs typeface="Economica"/>
              <a:sym typeface="Economica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Shape 111"/>
          <p:cNvSpPr txBox="1"/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Police</a:t>
            </a:r>
            <a:endParaRPr/>
          </a:p>
        </p:txBody>
      </p:sp>
      <p:sp>
        <p:nvSpPr>
          <p:cNvPr id="112" name="Shape 112"/>
          <p:cNvSpPr txBox="1"/>
          <p:nvPr>
            <p:ph idx="1" type="body"/>
          </p:nvPr>
        </p:nvSpPr>
        <p:spPr>
          <a:xfrm>
            <a:off x="311700" y="1225225"/>
            <a:ext cx="8520600" cy="3354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People tend to use the word police generically to indicate those individuals with law enforcement responsibility.  </a:t>
            </a:r>
            <a:endParaRPr/>
          </a:p>
          <a:p>
            <a:pPr indent="0" lvl="0" marL="0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The majority of these are municipal police officers.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There are many sheriffs’ deputies as well as state and federal agents that do not technically fit under the umbrella term “police.”</a:t>
            </a:r>
            <a:endParaRPr/>
          </a:p>
        </p:txBody>
      </p:sp>
      <p:sp>
        <p:nvSpPr>
          <p:cNvPr id="113" name="Shape 11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>
                <a:latin typeface="Economica"/>
                <a:ea typeface="Economica"/>
                <a:cs typeface="Economica"/>
                <a:sym typeface="Economica"/>
              </a:rPr>
              <a:t>‹#›</a:t>
            </a:fld>
            <a:endParaRPr>
              <a:latin typeface="Economica"/>
              <a:ea typeface="Economica"/>
              <a:cs typeface="Economica"/>
              <a:sym typeface="Economica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Shape 118"/>
          <p:cNvSpPr txBox="1"/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Police Functions </a:t>
            </a:r>
            <a:endParaRPr/>
          </a:p>
        </p:txBody>
      </p:sp>
      <p:sp>
        <p:nvSpPr>
          <p:cNvPr id="119" name="Shape 119"/>
          <p:cNvSpPr txBox="1"/>
          <p:nvPr>
            <p:ph idx="1" type="body"/>
          </p:nvPr>
        </p:nvSpPr>
        <p:spPr>
          <a:xfrm>
            <a:off x="311700" y="1225225"/>
            <a:ext cx="8520600" cy="3354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Enforcing the law is only a small fraction of what the police do every day.  </a:t>
            </a:r>
            <a:endParaRPr/>
          </a:p>
          <a:p>
            <a:pPr indent="0" lvl="0" marL="0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They maintain order and provide many services to the communities they serve.  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The police also have the responsibility of investigating crimes, collecting evidence, and work with prosecutors to obtain convictions in court.</a:t>
            </a:r>
            <a:endParaRPr/>
          </a:p>
        </p:txBody>
      </p:sp>
      <p:sp>
        <p:nvSpPr>
          <p:cNvPr id="120" name="Shape 12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>
                <a:latin typeface="Economica"/>
                <a:ea typeface="Economica"/>
                <a:cs typeface="Economica"/>
                <a:sym typeface="Economica"/>
              </a:rPr>
              <a:t>‹#›</a:t>
            </a:fld>
            <a:endParaRPr>
              <a:latin typeface="Economica"/>
              <a:ea typeface="Economica"/>
              <a:cs typeface="Economica"/>
              <a:sym typeface="Economica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Luxe">
  <a:themeElements>
    <a:clrScheme name="Luxe">
      <a:dk1>
        <a:srgbClr val="000000"/>
      </a:dk1>
      <a:lt1>
        <a:srgbClr val="FFFFFF"/>
      </a:lt1>
      <a:dk2>
        <a:srgbClr val="B7B7B7"/>
      </a:dk2>
      <a:lt2>
        <a:srgbClr val="CCA677"/>
      </a:lt2>
      <a:accent1>
        <a:srgbClr val="5D4037"/>
      </a:accent1>
      <a:accent2>
        <a:srgbClr val="455A64"/>
      </a:accent2>
      <a:accent3>
        <a:srgbClr val="607D8B"/>
      </a:accent3>
      <a:accent4>
        <a:srgbClr val="78909C"/>
      </a:accent4>
      <a:accent5>
        <a:srgbClr val="57BB8A"/>
      </a:accent5>
      <a:accent6>
        <a:srgbClr val="DCE755"/>
      </a:accent6>
      <a:hlink>
        <a:srgbClr val="57BB8A"/>
      </a:hlink>
      <a:folHlink>
        <a:srgbClr val="57BB8A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