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y="5143500" cx="9144000"/>
  <p:notesSz cx="6858000" cy="9144000"/>
  <p:embeddedFontLst>
    <p:embeddedFont>
      <p:font typeface="Roboto Slab"/>
      <p:regular r:id="rId33"/>
      <p:bold r:id="rId34"/>
    </p:embeddedFont>
    <p:embeddedFont>
      <p:font typeface="Roboto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RobotoSlab-regular.fntdata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font" Target="fonts/Roboto-regular.fntdata"/><Relationship Id="rId12" Type="http://schemas.openxmlformats.org/officeDocument/2006/relationships/slide" Target="slides/slide8.xml"/><Relationship Id="rId34" Type="http://schemas.openxmlformats.org/officeDocument/2006/relationships/font" Target="fonts/RobotoSlab-bold.fntdata"/><Relationship Id="rId15" Type="http://schemas.openxmlformats.org/officeDocument/2006/relationships/slide" Target="slides/slide11.xml"/><Relationship Id="rId37" Type="http://schemas.openxmlformats.org/officeDocument/2006/relationships/font" Target="fonts/Roboto-italic.fntdata"/><Relationship Id="rId14" Type="http://schemas.openxmlformats.org/officeDocument/2006/relationships/slide" Target="slides/slide10.xml"/><Relationship Id="rId36" Type="http://schemas.openxmlformats.org/officeDocument/2006/relationships/font" Target="fonts/Roboto-bold.fntdata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38" Type="http://schemas.openxmlformats.org/officeDocument/2006/relationships/font" Target="fonts/Roboto-boldItalic.fntdata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1524800" y="672606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6537563" y="33429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Shape 1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Shape 18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hape 21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Shape 2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hape 26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Shape 2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hape 35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Shape 36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Shape 44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Shape 45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Shape 46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Introduction to Criminal Justice</a:t>
            </a:r>
            <a:endParaRPr/>
          </a:p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Section 1.1:  Major Components</a:t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508000" y="4127500"/>
            <a:ext cx="2113800" cy="34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000">
                <a:latin typeface="Times New Roman"/>
                <a:ea typeface="Times New Roman"/>
                <a:cs typeface="Times New Roman"/>
                <a:sym typeface="Times New Roman"/>
              </a:rPr>
              <a:t>Prepared By Adam J. McKee</a:t>
            </a:r>
            <a:endParaRPr b="1" i="1"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Gatekeepers 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police are often called the “gatekeepers of the criminal justice system.”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description is accurate because entry into the system requires formal action on the part of law enforcement.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Police officers have incredible decision-making authority when dealing with citizens and suspects.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 officer can choose to ignore an offense, issue a verbal warning, issue a written warning, issue a citation, or formally arrest the person.</a:t>
            </a:r>
            <a:endParaRPr/>
          </a:p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Limits on Discretion</a:t>
            </a:r>
            <a:endParaRPr/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 course, the seriousness of the crime plays a major role in how the police exercise </a:t>
            </a:r>
            <a:r>
              <a:rPr lang="en" u="sng"/>
              <a:t>discretion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officer would not ignore or issue a citation to a person engaged in a serious felony crime.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Specialization in Policing</a:t>
            </a:r>
            <a:endParaRPr/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duties of police officers can be very general in the case of a patrol officer, or they can be very specialized in the case of a homicide detective.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level of specialization depends largely on the size of the agency where the officer works.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Large, urban police departments tend to have more resources, more officers, and a higher degree of specialization.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Backbone of Policing</a:t>
            </a:r>
            <a:endParaRPr/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backbone of policing is the patrol division, and patrol is always a generalist function.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successful patrol officer is a jack-of-all-trades.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Courts</a:t>
            </a:r>
            <a:endParaRPr/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law enforcement and prosecutors accuse a person of violating a criminal law, it is up to the courts to determine if the person did indeed violate the law.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If so, it is up to the court prescribe the appropriate punishment.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Sentencing is limited by the sentencing laws in that court's jurisdiction.  </a:t>
            </a:r>
            <a:endParaRPr/>
          </a:p>
        </p:txBody>
      </p:sp>
      <p:sp>
        <p:nvSpPr>
          <p:cNvPr id="156" name="Shape 15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Adversarial System</a:t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Because the American legal system is </a:t>
            </a:r>
            <a:r>
              <a:rPr lang="en" u="sng"/>
              <a:t>adversarial</a:t>
            </a:r>
            <a:r>
              <a:rPr lang="en"/>
              <a:t> in nature, there must always be two teams in any court case.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criminal matter, a lawyer known as the </a:t>
            </a:r>
            <a:r>
              <a:rPr lang="en" u="sng"/>
              <a:t>prosecutor</a:t>
            </a:r>
            <a:r>
              <a:rPr lang="en"/>
              <a:t> presents the government's case.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major goal of the prosecutor is to see the </a:t>
            </a:r>
            <a:r>
              <a:rPr lang="en" u="sng"/>
              <a:t>defendant</a:t>
            </a:r>
            <a:r>
              <a:rPr lang="en"/>
              <a:t> found guilty of the alleged crime.</a:t>
            </a:r>
            <a:endParaRPr/>
          </a:p>
        </p:txBody>
      </p:sp>
      <p:sp>
        <p:nvSpPr>
          <p:cNvPr id="163" name="Shape 16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Defense  </a:t>
            </a:r>
            <a:endParaRPr/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387900" y="13642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defense attorney</a:t>
            </a:r>
            <a:r>
              <a:rPr lang="en"/>
              <a:t> has the job of trying to show that the defendant is not guilty.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judge</a:t>
            </a:r>
            <a:r>
              <a:rPr lang="en"/>
              <a:t> serves as a referee, making sure that both sides diligently follow the rules of the "game."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</a:t>
            </a:r>
            <a:r>
              <a:rPr lang="en" u="sng"/>
              <a:t>jury</a:t>
            </a:r>
            <a:r>
              <a:rPr lang="en"/>
              <a:t> is tasked with deciding (at the end) who the winner is.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the adult criminal justice system, all cases are adversarial in nature.</a:t>
            </a:r>
            <a:endParaRPr/>
          </a:p>
        </p:txBody>
      </p:sp>
      <p:sp>
        <p:nvSpPr>
          <p:cNvPr id="170" name="Shape 17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Finders of Fact</a:t>
            </a:r>
            <a:endParaRPr/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a jury trial, the jury serves as the finder of fact.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term </a:t>
            </a:r>
            <a:r>
              <a:rPr lang="en" u="sng"/>
              <a:t>finder of fact</a:t>
            </a:r>
            <a:r>
              <a:rPr lang="en"/>
              <a:t> in this case means that the jury decides whether the defendant is innocent or guilty.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serious cases, the defendant has a right to trial by jury.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is allowable, however, that the defendant consent to a bench trial.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 </a:t>
            </a:r>
            <a:r>
              <a:rPr lang="en" u="sng"/>
              <a:t>bench trial</a:t>
            </a:r>
            <a:r>
              <a:rPr lang="en"/>
              <a:t> is a trial where the judge takes on the role of the jury as finder of fact.</a:t>
            </a:r>
            <a:endParaRPr/>
          </a:p>
        </p:txBody>
      </p:sp>
      <p:sp>
        <p:nvSpPr>
          <p:cNvPr id="177" name="Shape 17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Corrections is another umbrella term that encompasses many diverse criminal justice activities.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Corrections can include: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probation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parole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jail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prison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community-based sanctions</a:t>
            </a:r>
            <a:endParaRPr/>
          </a:p>
        </p:txBody>
      </p:sp>
      <p:sp>
        <p:nvSpPr>
          <p:cNvPr id="183" name="Shape 18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4" name="Shape 1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Corrections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it for?</a:t>
            </a:r>
            <a:endParaRPr/>
          </a:p>
        </p:txBody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problem with accurately defining corrections is a general disagreement about the philosophy of incarceration.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Does society send people to prison </a:t>
            </a:r>
            <a:r>
              <a:rPr i="1" lang="en"/>
              <a:t>as</a:t>
            </a:r>
            <a:r>
              <a:rPr lang="en"/>
              <a:t> punishment, or </a:t>
            </a:r>
            <a:r>
              <a:rPr i="1" lang="en"/>
              <a:t>for</a:t>
            </a:r>
            <a:r>
              <a:rPr lang="en"/>
              <a:t> punishment? 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Do we expect prisons to punish or rehabilitate?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Most people can agree on one thing: The public expects correctional institutions to ensure the public safety.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“The” System?</a:t>
            </a:r>
            <a:endParaRPr/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reality, there is no one criminal justice system in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There are many similar systems.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Each state has its criminal justice system, and the Federal government has another still.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section considers how these various systems are composed by looking at the major components common to them all.</a:t>
            </a:r>
            <a:endParaRPr/>
          </a:p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Jails</a:t>
            </a:r>
            <a:endParaRPr/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/>
              <a:t>Jails</a:t>
            </a:r>
            <a:r>
              <a:rPr lang="en"/>
              <a:t> are usually operated at the local level, most often under the leadership of a </a:t>
            </a:r>
            <a:r>
              <a:rPr lang="en" u="sng"/>
              <a:t>county sheriff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Jails are most commonly thought of as holding individuals that have been arrested and are awaiting a first appearance in court.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Other jail inmates have been convicted of relatively minor offenses (misdemeanors) and are serving sentences of less than one year.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Other prisoners may have been convicted of serious offenses, and are housed in the local jail awaiting transfer to a state prison.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Prisons</a:t>
            </a:r>
            <a:endParaRPr/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Persons convicted of serious crimes can be sentenced to a prison term.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prison is generally larger, more secure, and provides more services than a jail.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reason for these extra services is that prisons are designed for long sentences (relative to jail sentences).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Prisons are most often run at the state level of government, but there are also many federal prisons. </a:t>
            </a:r>
            <a:endParaRPr/>
          </a:p>
        </p:txBody>
      </p:sp>
      <p:sp>
        <p:nvSpPr>
          <p:cNvPr id="205" name="Shape 20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Justice</a:t>
            </a:r>
            <a:endParaRPr/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overarching goals that brings the components of the criminal justice system together is that each is designed (in some way) to promote justice.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Everyone has an idea of what justice is, but pinning down a definition that will be widely agreed upon proves to be a challenge.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several different ways of looking at the idea.</a:t>
            </a:r>
            <a:endParaRPr/>
          </a:p>
        </p:txBody>
      </p:sp>
      <p:sp>
        <p:nvSpPr>
          <p:cNvPr id="212" name="Shape 2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Equality </a:t>
            </a:r>
            <a:endParaRPr/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way to view justice is in terms of </a:t>
            </a:r>
            <a:r>
              <a:rPr lang="en" u="sng"/>
              <a:t>equality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economic language, equality means that everyone gets the same amount, regardless of what they "put in."</a:t>
            </a:r>
            <a:endParaRPr/>
          </a:p>
        </p:txBody>
      </p:sp>
      <p:sp>
        <p:nvSpPr>
          <p:cNvPr id="219" name="Shape 2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Equity </a:t>
            </a:r>
            <a:endParaRPr/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perspective is to view justice in terms of </a:t>
            </a:r>
            <a:r>
              <a:rPr lang="en" u="sng"/>
              <a:t>equity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When viewed this way, it means that people get what they deserve.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Many feel that "just deserts" means that criminal punishments should be in proportion to the harm done.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This concept of </a:t>
            </a:r>
            <a:r>
              <a:rPr lang="en" u="sng"/>
              <a:t>just deserts</a:t>
            </a:r>
            <a:r>
              <a:rPr lang="en"/>
              <a:t> in criminal justice has been referred to as </a:t>
            </a:r>
            <a:r>
              <a:rPr lang="en" u="sng"/>
              <a:t>retributive justice</a:t>
            </a:r>
            <a:r>
              <a:rPr lang="en"/>
              <a:t>. </a:t>
            </a:r>
            <a:endParaRPr/>
          </a:p>
        </p:txBody>
      </p:sp>
      <p:sp>
        <p:nvSpPr>
          <p:cNvPr id="226" name="Shape 2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Lex Talionis</a:t>
            </a:r>
            <a:r>
              <a:rPr lang="en"/>
              <a:t> </a:t>
            </a:r>
            <a:endParaRPr/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idea of wrongdoers being deserving of repayment in kind is known by the Latin phrase </a:t>
            </a:r>
            <a:r>
              <a:rPr i="1" lang="en" u="sng"/>
              <a:t>Lex Talionis</a:t>
            </a:r>
            <a:r>
              <a:rPr lang="en"/>
              <a:t>, or the </a:t>
            </a:r>
            <a:r>
              <a:rPr i="1" lang="en"/>
              <a:t>law of retribution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its purest form, lex talionis is the Biblical doctrine of "an eye for an eye, a tooth for a tooth."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In today's criminal justice system, the idea of retribution takes on the meaning of variable lengths of prison sentences. </a:t>
            </a:r>
            <a:endParaRPr/>
          </a:p>
        </p:txBody>
      </p:sp>
      <p:sp>
        <p:nvSpPr>
          <p:cNvPr id="233" name="Shape 2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Justice as Fair Process </a:t>
            </a:r>
            <a:endParaRPr/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way to look at the idea of justice is to examine the process.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other words, an act is just if it was done using a fair process.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Justice viewed in terms of fair process is often referred to as </a:t>
            </a:r>
            <a:r>
              <a:rPr lang="en" u="sng"/>
              <a:t>procedural justice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idea leaves room for debate as to what sort of processes are to be considered fair.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Accessibility and predictability are common criteria.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Process</a:t>
            </a:r>
            <a:endParaRPr/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the United States, the idea of procedural justice is closely tied to the idea of </a:t>
            </a:r>
            <a:r>
              <a:rPr lang="en" u="sng"/>
              <a:t>due process</a:t>
            </a:r>
            <a:r>
              <a:rPr lang="en"/>
              <a:t>.</a:t>
            </a:r>
            <a:br>
              <a:rPr lang="en"/>
            </a:b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philosophical sense, due process means that agents of the criminal justice system conduct criminal proceedings in a "fundamentally fair" way.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a practical sense, due process means that the state must respect all legal rights of accused persons.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Due Process and the Constitution </a:t>
            </a:r>
            <a:endParaRPr/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387900" y="1489825"/>
            <a:ext cx="8368200" cy="32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criminal justice procedures are required under due process is a dynamic body of rules.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These rules are most often judicial determinations of what exactly the Constitution means in practice.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idea of due process is represented throughout the </a:t>
            </a:r>
            <a:r>
              <a:rPr lang="en" u="sng"/>
              <a:t>Bill of Rights</a:t>
            </a:r>
            <a:r>
              <a:rPr lang="en"/>
              <a:t>, as well as being specifically guaranteed by the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Fifth Amendment</a:t>
            </a:r>
            <a:r>
              <a:rPr lang="en"/>
              <a:t> (applies to the federal government) 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u="sng"/>
              <a:t>Fourteenth Amendment</a:t>
            </a:r>
            <a:r>
              <a:rPr lang="en"/>
              <a:t> (applies to state government)  </a:t>
            </a:r>
            <a:endParaRPr/>
          </a:p>
        </p:txBody>
      </p:sp>
      <p:sp>
        <p:nvSpPr>
          <p:cNvPr id="254" name="Shape 25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Traditional Divisions</a:t>
            </a:r>
            <a:endParaRPr/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Traditionally, the criminal justice system can be divided into three major components:  </a:t>
            </a:r>
            <a:endParaRPr/>
          </a:p>
          <a:p>
            <a:pPr indent="-342900" lvl="0" marL="457200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Police 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Courts</a:t>
            </a:r>
            <a:endParaRPr/>
          </a:p>
          <a:p>
            <a:pPr indent="-342900" lvl="0" marL="45720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Corrections</a:t>
            </a:r>
            <a:endParaRPr/>
          </a:p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Rule of Law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may seem that there is no real common thread to this system.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 the United States, the thing that binds all of the components together and regulates them is the </a:t>
            </a:r>
            <a:r>
              <a:rPr i="1" lang="en"/>
              <a:t>Rule of Law</a:t>
            </a:r>
            <a:r>
              <a:rPr lang="en"/>
              <a:t>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</a:t>
            </a:r>
            <a:r>
              <a:rPr lang="en" u="sng"/>
              <a:t>rule of law</a:t>
            </a:r>
            <a:r>
              <a:rPr lang="en"/>
              <a:t> is the idea that every person is subject to the law, even those that make the law, interpret the law, and enforce the law.</a:t>
            </a:r>
            <a:endParaRPr/>
          </a:p>
        </p:txBody>
      </p:sp>
      <p:sp>
        <p:nvSpPr>
          <p:cNvPr id="86" name="Shape 8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Constitution </a:t>
            </a:r>
            <a:endParaRPr/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most potent law in the United States is the Constitution of the United States.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This body of laws provides all Americans with civil liberties that the government cannot violate.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If a state law or a federal law violates any of these protections, then the law will be declared void.</a:t>
            </a:r>
            <a:endParaRPr/>
          </a:p>
        </p:txBody>
      </p:sp>
      <p:sp>
        <p:nvSpPr>
          <p:cNvPr id="93" name="Shape 9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Courts</a:t>
            </a:r>
            <a:endParaRPr/>
          </a:p>
        </p:txBody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is up to the appellate courts, most notably the Supreme Court, to interpret these laws and determine the exact nature and scope of specific civil liberties in the United States.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Further, if an agent of the state or federal government violates a person's rights, that person has remedies available.</a:t>
            </a:r>
            <a:endParaRPr/>
          </a:p>
        </p:txBody>
      </p:sp>
      <p:sp>
        <p:nvSpPr>
          <p:cNvPr id="100" name="Shape 10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Remedies  </a:t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Citizens can sue government employees that violate their rights under Section 1983 of the </a:t>
            </a:r>
            <a:r>
              <a:rPr lang="en" u="sng"/>
              <a:t>United States Code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important remedy in criminal justice is the </a:t>
            </a:r>
            <a:r>
              <a:rPr lang="en" u="sng"/>
              <a:t>exclusionary rule</a:t>
            </a:r>
            <a:r>
              <a:rPr lang="en"/>
              <a:t>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exclusionary rule was established by the Supreme Court (</a:t>
            </a:r>
            <a:r>
              <a:rPr lang="en" u="sng"/>
              <a:t>SCOTUS</a:t>
            </a:r>
            <a:r>
              <a:rPr lang="en"/>
              <a:t>) to prevent police misconduct.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rule states that illegally obtained evidence (evidence obtained in violation of someone's constitutional rights) cannot be admitted as evidence in court.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Police</a:t>
            </a:r>
            <a:endParaRPr/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People tend to use the word police generically to indicate those individuals with law enforcement responsibility.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 majority of these are municipal police officers.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There are many sheriffs’ deputies as well as state and federal agents that do not technically fit under the umbrella term “police.”</a:t>
            </a:r>
            <a:endParaRPr/>
          </a:p>
        </p:txBody>
      </p:sp>
      <p:sp>
        <p:nvSpPr>
          <p:cNvPr id="114" name="Shape 1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Police Functions </a:t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Enforcing the law is only a small fraction of what the police do every day.  </a:t>
            </a:r>
            <a:endParaRPr/>
          </a:p>
          <a:p>
            <a:pPr indent="0" lvl="0" marL="0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maintain order and provide many services to the communities they serve.  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The police also have the responsibility of investigating crimes, collecting evidence, and work with prosecutors to obtain convictions in court.</a:t>
            </a:r>
            <a:endParaRPr/>
          </a:p>
        </p:txBody>
      </p:sp>
      <p:sp>
        <p:nvSpPr>
          <p:cNvPr id="121" name="Shape 1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